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9" r:id="rId4"/>
    <p:sldId id="278" r:id="rId5"/>
    <p:sldId id="258" r:id="rId6"/>
    <p:sldId id="259" r:id="rId7"/>
    <p:sldId id="282" r:id="rId8"/>
    <p:sldId id="275" r:id="rId9"/>
    <p:sldId id="274" r:id="rId10"/>
    <p:sldId id="268" r:id="rId11"/>
    <p:sldId id="262" r:id="rId12"/>
    <p:sldId id="263" r:id="rId13"/>
    <p:sldId id="264" r:id="rId14"/>
    <p:sldId id="277" r:id="rId15"/>
    <p:sldId id="265" r:id="rId16"/>
    <p:sldId id="269" r:id="rId17"/>
    <p:sldId id="272" r:id="rId18"/>
    <p:sldId id="266" r:id="rId19"/>
    <p:sldId id="267" r:id="rId20"/>
    <p:sldId id="280" r:id="rId21"/>
    <p:sldId id="281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haled HORRI, Ifremer Boulogne PDG-RBE-HMMN-RHBL" initials="KHIB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76655" autoAdjust="0"/>
  </p:normalViewPr>
  <p:slideViewPr>
    <p:cSldViewPr>
      <p:cViewPr>
        <p:scale>
          <a:sx n="75" d="100"/>
          <a:sy n="75" d="100"/>
        </p:scale>
        <p:origin x="-155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95E4C-084B-4159-AD83-001C5AB7FCAC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E9722-24A6-49BB-A1F9-01CB2DFAEA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94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9722-24A6-49BB-A1F9-01CB2DFAEA6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991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9722-24A6-49BB-A1F9-01CB2DFAEA6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586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9722-24A6-49BB-A1F9-01CB2DFAEA6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259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9722-24A6-49BB-A1F9-01CB2DFAEA6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268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9722-24A6-49BB-A1F9-01CB2DFAEA6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231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9722-24A6-49BB-A1F9-01CB2DFAEA6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78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9722-24A6-49BB-A1F9-01CB2DFAEA6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232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9722-24A6-49BB-A1F9-01CB2DFAEA6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23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9722-24A6-49BB-A1F9-01CB2DFAEA6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883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9722-24A6-49BB-A1F9-01CB2DFAEA6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908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9722-24A6-49BB-A1F9-01CB2DFAEA6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31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9722-24A6-49BB-A1F9-01CB2DFAEA6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459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9722-24A6-49BB-A1F9-01CB2DFAEA6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377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9722-24A6-49BB-A1F9-01CB2DFAEA6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080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9722-24A6-49BB-A1F9-01CB2DFAEA6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902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9722-24A6-49BB-A1F9-01CB2DFAEA6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911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E9722-24A6-49BB-A1F9-01CB2DFAEA6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14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3D64-DD72-4808-BE72-E2ACC7D1F043}" type="datetime1">
              <a:rPr lang="fr-FR" smtClean="0"/>
              <a:t>31/05/2017</a:t>
            </a:fld>
            <a:endParaRPr lang="fr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BFB3-7683-4BF5-9A51-3A2E5E016AFD}" type="datetime1">
              <a:rPr lang="fr-FR" smtClean="0"/>
              <a:t>31/05/2017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DFCC-FC97-4C29-9716-DB0E9BC0DB97}" type="datetime1">
              <a:rPr lang="fr-FR" smtClean="0"/>
              <a:t>31/05/2017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DF92-25B7-4C6B-A26E-299B5E87642F}" type="datetime1">
              <a:rPr lang="fr-FR" smtClean="0"/>
              <a:t>31/05/2017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F24C-9B66-45CE-AD0D-5B6C799D84AE}" type="datetime1">
              <a:rPr lang="fr-FR" smtClean="0"/>
              <a:t>31/05/2017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A18B-132B-4F7E-AC00-984957445CE4}" type="datetime1">
              <a:rPr lang="fr-FR" smtClean="0"/>
              <a:t>31/05/2017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C8C9-C34F-4D00-A911-2533644DBCF1}" type="datetime1">
              <a:rPr lang="fr-FR" smtClean="0"/>
              <a:t>31/05/2017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B64B-C0A1-41AE-A445-DC24DDF48678}" type="datetime1">
              <a:rPr lang="fr-FR" smtClean="0"/>
              <a:t>31/05/2017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2837-396F-45C5-90B0-E6DD2F93F30F}" type="datetime1">
              <a:rPr lang="fr-FR" smtClean="0"/>
              <a:t>31/05/2017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B852-08AC-487C-A03D-630E8B6942D4}" type="datetime1">
              <a:rPr lang="fr-FR" smtClean="0"/>
              <a:t>31/05/2017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7AD0-3658-4DE0-ADAB-56B26FD48841}" type="datetime1">
              <a:rPr lang="fr-FR" smtClean="0"/>
              <a:t>31/05/2017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708966B-743F-4BD4-A039-3EFA354F7442}" type="datetime1">
              <a:rPr lang="fr-FR" smtClean="0"/>
              <a:t>31/05/2017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8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21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image" Target="../media/image24.png"/><Relationship Id="rId5" Type="http://schemas.openxmlformats.org/officeDocument/2006/relationships/image" Target="../media/image200.png"/><Relationship Id="rId10" Type="http://schemas.openxmlformats.org/officeDocument/2006/relationships/slide" Target="slide21.xml"/><Relationship Id="rId4" Type="http://schemas.openxmlformats.org/officeDocument/2006/relationships/image" Target="../media/image190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298312" y="270884"/>
            <a:ext cx="2066656" cy="1104794"/>
            <a:chOff x="4755232" y="672211"/>
            <a:chExt cx="2282680" cy="136339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232" y="672211"/>
              <a:ext cx="2282680" cy="1363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0" descr="C:\Users\khorri\Desktop\images zebrafish\url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9450" y="1556792"/>
              <a:ext cx="1028462" cy="44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Image 6" descr="http://w3z.ifremer.fr/var/storage/images/medias-ifremer/medias-espacecommunication/a-votre-disposition/logos/logo-ifremer-en-couleurs/143119-1-fre-FR/Logo-Ifremer-en-couleurs_image_node_ful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195736" cy="4766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331640" y="2060848"/>
            <a:ext cx="640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A Dynamic Energy Budget model of fish bioenergetics under exposure to realistic PCB and PBDE mixtures: consequences for life-history traits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755576" y="3356992"/>
            <a:ext cx="7776864" cy="61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200" dirty="0" smtClean="0"/>
              <a:t>Khaled </a:t>
            </a:r>
            <a:r>
              <a:rPr lang="fr-FR" sz="1200" dirty="0" err="1" smtClean="0"/>
              <a:t>Horri</a:t>
            </a:r>
            <a:r>
              <a:rPr lang="fr-FR" sz="1200" dirty="0" smtClean="0"/>
              <a:t>, </a:t>
            </a:r>
            <a:r>
              <a:rPr lang="fr-FR" sz="1200" dirty="0"/>
              <a:t>Sébastien </a:t>
            </a:r>
            <a:r>
              <a:rPr lang="fr-FR" sz="1200" dirty="0" smtClean="0"/>
              <a:t>Alfonso, </a:t>
            </a:r>
            <a:r>
              <a:rPr lang="fr-FR" sz="1200" dirty="0"/>
              <a:t>Xavier </a:t>
            </a:r>
            <a:r>
              <a:rPr lang="fr-FR" sz="1200" dirty="0" smtClean="0"/>
              <a:t>Cousin, </a:t>
            </a:r>
            <a:r>
              <a:rPr lang="fr-FR" sz="1200" dirty="0"/>
              <a:t>Catherine </a:t>
            </a:r>
            <a:r>
              <a:rPr lang="fr-FR" sz="1200" dirty="0" err="1" smtClean="0"/>
              <a:t>Munschy</a:t>
            </a:r>
            <a:r>
              <a:rPr lang="fr-FR" sz="1200" dirty="0" smtClean="0"/>
              <a:t>, </a:t>
            </a:r>
            <a:r>
              <a:rPr lang="fr-FR" sz="1200" dirty="0"/>
              <a:t>Véronique </a:t>
            </a:r>
            <a:r>
              <a:rPr lang="fr-FR" sz="1200" dirty="0" err="1" smtClean="0"/>
              <a:t>Loizeau</a:t>
            </a:r>
            <a:r>
              <a:rPr lang="fr-FR" sz="1200" dirty="0" smtClean="0"/>
              <a:t>, </a:t>
            </a:r>
            <a:r>
              <a:rPr lang="fr-FR" sz="1200" dirty="0"/>
              <a:t>Lucette </a:t>
            </a:r>
            <a:r>
              <a:rPr lang="fr-FR" sz="1200" dirty="0" err="1" smtClean="0"/>
              <a:t>Joassard</a:t>
            </a:r>
            <a:r>
              <a:rPr lang="fr-FR" sz="1200" dirty="0" smtClean="0"/>
              <a:t>, </a:t>
            </a:r>
            <a:r>
              <a:rPr lang="fr-FR" sz="1200" dirty="0"/>
              <a:t>Didier </a:t>
            </a:r>
            <a:r>
              <a:rPr lang="fr-FR" sz="1200" dirty="0" err="1" smtClean="0"/>
              <a:t>Leguay</a:t>
            </a:r>
            <a:r>
              <a:rPr lang="fr-FR" sz="1200" dirty="0" smtClean="0"/>
              <a:t>, </a:t>
            </a:r>
            <a:r>
              <a:rPr lang="fr-FR" sz="1200" dirty="0" err="1"/>
              <a:t>Salima</a:t>
            </a:r>
            <a:r>
              <a:rPr lang="fr-FR" sz="1200" dirty="0"/>
              <a:t> </a:t>
            </a:r>
            <a:r>
              <a:rPr lang="fr-FR" sz="1200" dirty="0" err="1" smtClean="0"/>
              <a:t>Aroua</a:t>
            </a:r>
            <a:r>
              <a:rPr lang="fr-FR" sz="1200" dirty="0" smtClean="0"/>
              <a:t>, </a:t>
            </a:r>
            <a:r>
              <a:rPr lang="fr-FR" sz="1200" dirty="0"/>
              <a:t>Marie-Laure </a:t>
            </a:r>
            <a:r>
              <a:rPr lang="fr-FR" sz="1200" dirty="0" err="1" smtClean="0"/>
              <a:t>Bégout</a:t>
            </a:r>
            <a:r>
              <a:rPr lang="fr-FR" sz="1200" dirty="0" smtClean="0"/>
              <a:t>, </a:t>
            </a:r>
            <a:r>
              <a:rPr lang="fr-FR" sz="1200" dirty="0"/>
              <a:t>Bruno </a:t>
            </a:r>
            <a:r>
              <a:rPr lang="fr-FR" sz="1200" dirty="0" err="1" smtClean="0"/>
              <a:t>Ernande</a:t>
            </a:r>
            <a:r>
              <a:rPr lang="fr-FR" sz="1200" dirty="0" smtClean="0"/>
              <a:t> </a:t>
            </a:r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650050" y="5219908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Khaled.Horri@ifremer.fr 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11" name="Image 10" descr="C:\Users\khorri\Documents\Rapports et présentations\soutenance à mi-parcours\logo_ulh_bichro_resiz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877271"/>
            <a:ext cx="1890277" cy="81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C:\Users\khorri\Documents\Rapports et présentations\soutenance à mi-parcours\SEBIO_logo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877272"/>
            <a:ext cx="1512168" cy="813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C:\Users\khorri\Documents\Rapports et présentations\soutenance à mi-parcours\ednbise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861438"/>
            <a:ext cx="1297478" cy="8799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>
            <a:off x="1853560" y="4365104"/>
            <a:ext cx="5679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/>
              <a:t>Fifth</a:t>
            </a:r>
            <a:r>
              <a:rPr lang="fr-FR" sz="2000" b="1" dirty="0"/>
              <a:t> </a:t>
            </a:r>
            <a:r>
              <a:rPr lang="en-US" sz="2000" b="1" dirty="0" smtClean="0"/>
              <a:t>International </a:t>
            </a:r>
            <a:r>
              <a:rPr lang="en-US" sz="2000" b="1" dirty="0"/>
              <a:t>Symposium on DEB </a:t>
            </a:r>
            <a:r>
              <a:rPr lang="en-US" sz="2000" b="1" dirty="0" smtClean="0"/>
              <a:t>theory</a:t>
            </a:r>
          </a:p>
          <a:p>
            <a:pPr algn="ctr"/>
            <a:r>
              <a:rPr lang="en-US" sz="2000" b="1" dirty="0" smtClean="0"/>
              <a:t>May 31- June 2, </a:t>
            </a:r>
            <a:r>
              <a:rPr lang="fr-FR" sz="2000" b="1" dirty="0" smtClean="0"/>
              <a:t>Tromsø </a:t>
            </a:r>
            <a:r>
              <a:rPr lang="fr-FR" sz="2000" b="1" dirty="0" err="1"/>
              <a:t>Norway</a:t>
            </a:r>
            <a:r>
              <a:rPr lang="fr-FR" sz="2000" b="1" dirty="0"/>
              <a:t>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60432" y="6356350"/>
            <a:ext cx="561975" cy="365125"/>
          </a:xfrm>
        </p:spPr>
        <p:txBody>
          <a:bodyPr/>
          <a:lstStyle/>
          <a:p>
            <a:pPr algn="ctr"/>
            <a:fld id="{CF4668DC-857F-487D-BFFA-8C0CA5037977}" type="slidenum">
              <a:rPr lang="fr-BE" sz="1800" b="1" smtClean="0"/>
              <a:pPr algn="ctr"/>
              <a:t>1</a:t>
            </a:fld>
            <a:endParaRPr lang="fr-BE" sz="1800" b="1" dirty="0"/>
          </a:p>
        </p:txBody>
      </p:sp>
    </p:spTree>
    <p:extLst>
      <p:ext uri="{BB962C8B-B14F-4D97-AF65-F5344CB8AC3E}">
        <p14:creationId xmlns:p14="http://schemas.microsoft.com/office/powerpoint/2010/main" val="29526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040" y="110877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1" dirty="0" smtClean="0"/>
              <a:t>Length at age</a:t>
            </a:r>
            <a:endParaRPr lang="fr-FR" sz="2000" b="1" i="1" dirty="0"/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1628800"/>
            <a:ext cx="8280920" cy="41764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57219" y="4581128"/>
            <a:ext cx="22327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Relative error  </a:t>
            </a:r>
          </a:p>
          <a:p>
            <a:r>
              <a:rPr lang="en-US" sz="1400" dirty="0" smtClean="0"/>
              <a:t>SOLV= 0.036</a:t>
            </a:r>
          </a:p>
          <a:p>
            <a:r>
              <a:rPr lang="en-US" sz="1400" dirty="0" smtClean="0"/>
              <a:t>MIX=0.031</a:t>
            </a: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5292080" y="4581128"/>
            <a:ext cx="22327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Relative error  </a:t>
            </a:r>
          </a:p>
          <a:p>
            <a:r>
              <a:rPr lang="en-US" sz="1400" dirty="0" smtClean="0"/>
              <a:t>SOLV= 0.028</a:t>
            </a:r>
          </a:p>
          <a:p>
            <a:r>
              <a:rPr lang="en-US" sz="1400" dirty="0" smtClean="0"/>
              <a:t>MIX=0.022</a:t>
            </a:r>
            <a:endParaRPr lang="fr-F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19518" y="3356992"/>
                <a:ext cx="11163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/>
                      </a:rPr>
                      <m:t>𝒇</m:t>
                    </m:r>
                    <m:r>
                      <a:rPr lang="fr-FR" sz="1400" b="1" i="1" baseline="-25000" dirty="0" smtClean="0">
                        <a:latin typeface="Cambria Math"/>
                      </a:rPr>
                      <m:t>𝑺𝑶𝑳𝑽</m:t>
                    </m:r>
                  </m:oMath>
                </a14:m>
                <a:r>
                  <a:rPr lang="en-US" sz="1400" b="1" dirty="0" smtClean="0"/>
                  <a:t>= </a:t>
                </a:r>
                <a:r>
                  <a:rPr lang="en-US" sz="1400" dirty="0" smtClean="0"/>
                  <a:t>0.93</a:t>
                </a:r>
              </a:p>
              <a:p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/>
                      </a:rPr>
                      <m:t>𝒇</m:t>
                    </m:r>
                    <m:r>
                      <a:rPr lang="fr-FR" sz="1400" b="1" i="1" baseline="-25000" dirty="0" smtClean="0">
                        <a:latin typeface="Cambria Math"/>
                      </a:rPr>
                      <m:t>𝑴𝑰𝑿</m:t>
                    </m:r>
                  </m:oMath>
                </a14:m>
                <a:r>
                  <a:rPr lang="en-US" sz="1400" b="1" dirty="0"/>
                  <a:t>= </a:t>
                </a:r>
                <a:r>
                  <a:rPr lang="en-US" sz="1400" dirty="0" smtClean="0"/>
                  <a:t>0.89</a:t>
                </a:r>
                <a:endParaRPr lang="en-US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518" y="3356992"/>
                <a:ext cx="1116378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3" b="-104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335942" y="3356992"/>
                <a:ext cx="11163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/>
                      </a:rPr>
                      <m:t>𝒇</m:t>
                    </m:r>
                    <m:r>
                      <a:rPr lang="fr-FR" sz="1400" b="1" i="1" baseline="-25000" dirty="0" smtClean="0">
                        <a:latin typeface="Cambria Math"/>
                      </a:rPr>
                      <m:t>𝑺𝑶𝑳𝑽</m:t>
                    </m:r>
                  </m:oMath>
                </a14:m>
                <a:r>
                  <a:rPr lang="en-US" sz="1400" b="1" dirty="0" smtClean="0"/>
                  <a:t>= </a:t>
                </a:r>
                <a:r>
                  <a:rPr lang="en-US" sz="1400" dirty="0" smtClean="0"/>
                  <a:t>0.85</a:t>
                </a:r>
              </a:p>
              <a:p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/>
                      </a:rPr>
                      <m:t>𝒇</m:t>
                    </m:r>
                    <m:r>
                      <a:rPr lang="fr-FR" sz="1400" b="1" i="1" baseline="-25000" dirty="0" smtClean="0">
                        <a:latin typeface="Cambria Math"/>
                      </a:rPr>
                      <m:t>𝑴𝑰𝑿</m:t>
                    </m:r>
                  </m:oMath>
                </a14:m>
                <a:r>
                  <a:rPr lang="en-US" sz="1400" b="1" dirty="0"/>
                  <a:t>= </a:t>
                </a:r>
                <a:r>
                  <a:rPr lang="en-US" sz="1400" dirty="0" smtClean="0"/>
                  <a:t>0.85</a:t>
                </a:r>
                <a:endParaRPr lang="en-US" sz="1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942" y="3356992"/>
                <a:ext cx="1116378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3" b="-104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èche vers le bas 11"/>
          <p:cNvSpPr/>
          <p:nvPr/>
        </p:nvSpPr>
        <p:spPr bwMode="auto">
          <a:xfrm>
            <a:off x="4452923" y="6062518"/>
            <a:ext cx="288032" cy="356701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NewsGoth BT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14211" y="641326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F0000"/>
                </a:solidFill>
              </a:rPr>
              <a:t>Higher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growth</a:t>
            </a:r>
            <a:r>
              <a:rPr lang="fr-FR" sz="2000" b="1" dirty="0" smtClean="0">
                <a:solidFill>
                  <a:srgbClr val="FF0000"/>
                </a:solidFill>
              </a:rPr>
              <a:t> in </a:t>
            </a:r>
            <a:r>
              <a:rPr lang="fr-FR" sz="2000" b="1" dirty="0" err="1" smtClean="0">
                <a:solidFill>
                  <a:srgbClr val="FF0000"/>
                </a:solidFill>
              </a:rPr>
              <a:t>exposed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fish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683404"/>
            <a:ext cx="5508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0070C0"/>
                </a:solidFill>
              </a:rPr>
              <a:t>Effect of PCB and PBDE on life-history traits</a:t>
            </a:r>
            <a:endParaRPr lang="fr-FR" sz="2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092280" y="4805537"/>
                <a:ext cx="147641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fr-FR" sz="1400" b="1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𝑺𝑶𝑳𝑽</m:t>
                    </m:r>
                  </m:oMath>
                </a14:m>
                <a:r>
                  <a:rPr lang="en-US" sz="1400" b="1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sz="1400" dirty="0" smtClean="0">
                    <a:solidFill>
                      <a:srgbClr val="0070C0"/>
                    </a:solidFill>
                  </a:rPr>
                  <a:t>3,85 cm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fr-FR" sz="1400" b="1" i="1" baseline="-25000" dirty="0" smtClean="0">
                        <a:solidFill>
                          <a:srgbClr val="FF0000"/>
                        </a:solidFill>
                        <a:latin typeface="Cambria Math"/>
                      </a:rPr>
                      <m:t>𝑴𝑰𝑿</m:t>
                    </m:r>
                  </m:oMath>
                </a14:m>
                <a:r>
                  <a:rPr lang="en-US" sz="1400" b="1" dirty="0">
                    <a:solidFill>
                      <a:srgbClr val="FF0000"/>
                    </a:solidFill>
                  </a:rPr>
                  <a:t>= 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4,02 cm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4805537"/>
                <a:ext cx="1476418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63" b="-104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275856" y="4796446"/>
                <a:ext cx="14401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fr-FR" sz="1400" b="1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𝑺𝑶𝑳𝑽</m:t>
                    </m:r>
                  </m:oMath>
                </a14:m>
                <a:r>
                  <a:rPr lang="en-US" sz="1400" b="1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sz="1400" dirty="0" smtClean="0">
                    <a:solidFill>
                      <a:srgbClr val="0070C0"/>
                    </a:solidFill>
                  </a:rPr>
                  <a:t>3,86 cm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fr-FR" sz="1400" b="1" i="1" baseline="-25000" dirty="0" smtClean="0">
                        <a:solidFill>
                          <a:srgbClr val="FF0000"/>
                        </a:solidFill>
                        <a:latin typeface="Cambria Math"/>
                      </a:rPr>
                      <m:t>𝑴𝑰𝑿</m:t>
                    </m:r>
                  </m:oMath>
                </a14:m>
                <a:r>
                  <a:rPr lang="en-US" sz="1400" b="1" dirty="0">
                    <a:solidFill>
                      <a:srgbClr val="FF0000"/>
                    </a:solidFill>
                  </a:rPr>
                  <a:t>= 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4,08 cm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796446"/>
                <a:ext cx="1440160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63" b="-104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185073" y="116632"/>
            <a:ext cx="3594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0070C0"/>
                </a:solidFill>
              </a:rPr>
              <a:t>Results</a:t>
            </a:r>
            <a:r>
              <a:rPr lang="fr-FR" sz="2800" b="1" dirty="0" smtClean="0">
                <a:solidFill>
                  <a:srgbClr val="0070C0"/>
                </a:solidFill>
              </a:rPr>
              <a:t> &amp; discussion</a:t>
            </a:r>
          </a:p>
        </p:txBody>
      </p:sp>
      <p:sp>
        <p:nvSpPr>
          <p:cNvPr id="17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60432" y="6356350"/>
            <a:ext cx="561975" cy="365125"/>
          </a:xfrm>
        </p:spPr>
        <p:txBody>
          <a:bodyPr/>
          <a:lstStyle/>
          <a:p>
            <a:pPr algn="ctr"/>
            <a:fld id="{CF4668DC-857F-487D-BFFA-8C0CA5037977}" type="slidenum">
              <a:rPr lang="fr-BE" sz="1800" b="1" smtClean="0"/>
              <a:pPr algn="ctr"/>
              <a:t>10</a:t>
            </a:fld>
            <a:endParaRPr lang="fr-BE" sz="1800" b="1" dirty="0"/>
          </a:p>
        </p:txBody>
      </p:sp>
    </p:spTree>
    <p:extLst>
      <p:ext uri="{BB962C8B-B14F-4D97-AF65-F5344CB8AC3E}">
        <p14:creationId xmlns:p14="http://schemas.microsoft.com/office/powerpoint/2010/main" val="52885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2048" y="79664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1" dirty="0" smtClean="0"/>
              <a:t>Weight at age</a:t>
            </a:r>
            <a:endParaRPr lang="fr-FR" sz="2000" b="1" i="1" dirty="0"/>
          </a:p>
        </p:txBody>
      </p:sp>
      <p:sp>
        <p:nvSpPr>
          <p:cNvPr id="6" name="Flèche vers le bas 5"/>
          <p:cNvSpPr/>
          <p:nvPr/>
        </p:nvSpPr>
        <p:spPr bwMode="auto">
          <a:xfrm>
            <a:off x="4452923" y="5877272"/>
            <a:ext cx="288032" cy="356701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NewsGoth BT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4211" y="622802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F0000"/>
                </a:solidFill>
              </a:rPr>
              <a:t>Higher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growth</a:t>
            </a:r>
            <a:r>
              <a:rPr lang="fr-FR" sz="2000" b="1" dirty="0" smtClean="0">
                <a:solidFill>
                  <a:srgbClr val="FF0000"/>
                </a:solidFill>
              </a:rPr>
              <a:t> in </a:t>
            </a:r>
            <a:r>
              <a:rPr lang="fr-FR" sz="2000" b="1" dirty="0" err="1" smtClean="0">
                <a:solidFill>
                  <a:srgbClr val="FF0000"/>
                </a:solidFill>
              </a:rPr>
              <a:t>exposed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fish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992888" cy="41764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43099" y="2062239"/>
            <a:ext cx="22327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Relative error  </a:t>
            </a:r>
          </a:p>
          <a:p>
            <a:r>
              <a:rPr lang="en-US" sz="1400" dirty="0" smtClean="0"/>
              <a:t>SOLV= 0.072</a:t>
            </a:r>
          </a:p>
          <a:p>
            <a:r>
              <a:rPr lang="en-US" sz="1400" dirty="0" smtClean="0"/>
              <a:t>MIX=0.067</a:t>
            </a: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87515" y="2042264"/>
            <a:ext cx="22327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Relative error  </a:t>
            </a:r>
          </a:p>
          <a:p>
            <a:r>
              <a:rPr lang="en-US" sz="1400" dirty="0" smtClean="0"/>
              <a:t>SOLV= 0.052</a:t>
            </a:r>
          </a:p>
          <a:p>
            <a:r>
              <a:rPr lang="en-US" sz="1400" dirty="0" smtClean="0"/>
              <a:t>MIX=0.062</a:t>
            </a:r>
            <a:endParaRPr lang="fr-F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27630" y="4474477"/>
                <a:ext cx="11163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/>
                      </a:rPr>
                      <m:t>𝒇</m:t>
                    </m:r>
                    <m:r>
                      <a:rPr lang="fr-FR" sz="1400" b="1" i="1" baseline="-25000" dirty="0" smtClean="0">
                        <a:latin typeface="Cambria Math"/>
                      </a:rPr>
                      <m:t>𝑺𝑶𝑳𝑽</m:t>
                    </m:r>
                  </m:oMath>
                </a14:m>
                <a:r>
                  <a:rPr lang="en-US" sz="1400" b="1" dirty="0" smtClean="0"/>
                  <a:t>= </a:t>
                </a:r>
                <a:r>
                  <a:rPr lang="en-US" sz="1400" dirty="0" smtClean="0"/>
                  <a:t>0.93</a:t>
                </a:r>
              </a:p>
              <a:p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/>
                      </a:rPr>
                      <m:t>𝒇</m:t>
                    </m:r>
                    <m:r>
                      <a:rPr lang="fr-FR" sz="1400" b="1" i="1" baseline="-25000" dirty="0" smtClean="0">
                        <a:latin typeface="Cambria Math"/>
                      </a:rPr>
                      <m:t>𝑴𝑰𝑿</m:t>
                    </m:r>
                  </m:oMath>
                </a14:m>
                <a:r>
                  <a:rPr lang="en-US" sz="1400" b="1" dirty="0"/>
                  <a:t>= </a:t>
                </a:r>
                <a:r>
                  <a:rPr lang="en-US" sz="1400" dirty="0" smtClean="0"/>
                  <a:t>0.89</a:t>
                </a:r>
                <a:endParaRPr lang="en-US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630" y="4474477"/>
                <a:ext cx="1116378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3" b="-104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272046" y="4489956"/>
                <a:ext cx="11163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/>
                      </a:rPr>
                      <m:t>𝒇</m:t>
                    </m:r>
                    <m:r>
                      <a:rPr lang="fr-FR" sz="1400" b="1" i="1" baseline="-25000" dirty="0" smtClean="0">
                        <a:latin typeface="Cambria Math"/>
                      </a:rPr>
                      <m:t>𝑺𝑶𝑳𝑽</m:t>
                    </m:r>
                  </m:oMath>
                </a14:m>
                <a:r>
                  <a:rPr lang="en-US" sz="1400" b="1" dirty="0" smtClean="0"/>
                  <a:t>= </a:t>
                </a:r>
                <a:r>
                  <a:rPr lang="en-US" sz="1400" dirty="0" smtClean="0"/>
                  <a:t>0.85</a:t>
                </a:r>
              </a:p>
              <a:p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/>
                      </a:rPr>
                      <m:t>𝒇</m:t>
                    </m:r>
                    <m:r>
                      <a:rPr lang="fr-FR" sz="1400" b="1" i="1" baseline="-25000" dirty="0" smtClean="0">
                        <a:latin typeface="Cambria Math"/>
                      </a:rPr>
                      <m:t>𝑴𝑰𝑿</m:t>
                    </m:r>
                  </m:oMath>
                </a14:m>
                <a:r>
                  <a:rPr lang="en-US" sz="1400" b="1" dirty="0"/>
                  <a:t>= </a:t>
                </a:r>
                <a:r>
                  <a:rPr lang="en-US" sz="1400" dirty="0" smtClean="0"/>
                  <a:t>0.85</a:t>
                </a:r>
                <a:endParaRPr lang="en-US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46" y="4489956"/>
                <a:ext cx="1116378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76" b="-117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275856" y="1629291"/>
                <a:ext cx="14650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𝑾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𝒘</m:t>
                        </m:r>
                        <m:r>
                          <a:rPr lang="en-US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fr-FR" sz="1400" b="1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𝑺𝑶𝑳𝑽</m:t>
                    </m:r>
                  </m:oMath>
                </a14:m>
                <a:r>
                  <a:rPr lang="en-US" sz="1400" b="1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sz="1400" dirty="0" smtClean="0">
                    <a:solidFill>
                      <a:srgbClr val="0070C0"/>
                    </a:solidFill>
                  </a:rPr>
                  <a:t>1,61 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𝑾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𝑾</m:t>
                        </m:r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fr-FR" sz="1400" b="1" i="1" baseline="-25000" dirty="0" smtClean="0">
                        <a:solidFill>
                          <a:srgbClr val="FF0000"/>
                        </a:solidFill>
                        <a:latin typeface="Cambria Math"/>
                      </a:rPr>
                      <m:t>𝑴𝑰𝑿</m:t>
                    </m:r>
                  </m:oMath>
                </a14:m>
                <a:r>
                  <a:rPr lang="en-US" sz="1400" b="1" dirty="0">
                    <a:solidFill>
                      <a:srgbClr val="FF0000"/>
                    </a:solidFill>
                  </a:rPr>
                  <a:t>= 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1,93 g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629291"/>
                <a:ext cx="1465099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63" b="-104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948264" y="1647220"/>
                <a:ext cx="14939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𝑾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𝒘</m:t>
                        </m:r>
                        <m:r>
                          <a:rPr lang="en-US" sz="1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fr-FR" sz="1400" b="1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𝑺𝑶𝑳𝑽</m:t>
                    </m:r>
                  </m:oMath>
                </a14:m>
                <a:r>
                  <a:rPr lang="en-US" sz="1400" b="1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sz="1400" dirty="0" smtClean="0">
                    <a:solidFill>
                      <a:srgbClr val="0070C0"/>
                    </a:solidFill>
                  </a:rPr>
                  <a:t>1,30 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𝑾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𝑾</m:t>
                        </m:r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fr-FR" sz="1400" b="1" i="1" baseline="-25000" dirty="0" smtClean="0">
                        <a:solidFill>
                          <a:srgbClr val="FF0000"/>
                        </a:solidFill>
                        <a:latin typeface="Cambria Math"/>
                      </a:rPr>
                      <m:t>𝑴𝑰𝑿</m:t>
                    </m:r>
                  </m:oMath>
                </a14:m>
                <a:r>
                  <a:rPr lang="en-US" sz="1400" b="1" dirty="0">
                    <a:solidFill>
                      <a:srgbClr val="FF0000"/>
                    </a:solidFill>
                  </a:rPr>
                  <a:t>= 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1,41 g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647220"/>
                <a:ext cx="1493950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63" b="-104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60432" y="6356350"/>
            <a:ext cx="561975" cy="365125"/>
          </a:xfrm>
        </p:spPr>
        <p:txBody>
          <a:bodyPr/>
          <a:lstStyle/>
          <a:p>
            <a:pPr algn="ctr"/>
            <a:fld id="{CF4668DC-857F-487D-BFFA-8C0CA5037977}" type="slidenum">
              <a:rPr lang="fr-BE" sz="1800" b="1" smtClean="0"/>
              <a:pPr algn="ctr"/>
              <a:t>11</a:t>
            </a:fld>
            <a:endParaRPr lang="fr-BE" sz="1800" b="1" dirty="0"/>
          </a:p>
        </p:txBody>
      </p:sp>
    </p:spTree>
    <p:extLst>
      <p:ext uri="{BB962C8B-B14F-4D97-AF65-F5344CB8AC3E}">
        <p14:creationId xmlns:p14="http://schemas.microsoft.com/office/powerpoint/2010/main" val="230460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8" y="101266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1" dirty="0" smtClean="0"/>
              <a:t>Weight-length relationship</a:t>
            </a:r>
            <a:endParaRPr lang="fr-FR" sz="2000" b="1" i="1" dirty="0"/>
          </a:p>
        </p:txBody>
      </p:sp>
      <p:sp>
        <p:nvSpPr>
          <p:cNvPr id="4" name="Flèche vers le bas 3"/>
          <p:cNvSpPr/>
          <p:nvPr/>
        </p:nvSpPr>
        <p:spPr bwMode="auto">
          <a:xfrm>
            <a:off x="4380915" y="5661248"/>
            <a:ext cx="288032" cy="356701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NewsGoth BT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1600" y="6021288"/>
            <a:ext cx="7148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No </a:t>
            </a:r>
            <a:r>
              <a:rPr lang="fr-FR" sz="2000" b="1" dirty="0" err="1" smtClean="0">
                <a:solidFill>
                  <a:srgbClr val="FF0000"/>
                </a:solidFill>
              </a:rPr>
              <a:t>PCBs</a:t>
            </a:r>
            <a:r>
              <a:rPr lang="fr-FR" sz="2000" b="1" dirty="0" smtClean="0">
                <a:solidFill>
                  <a:srgbClr val="FF0000"/>
                </a:solidFill>
              </a:rPr>
              <a:t>/</a:t>
            </a:r>
            <a:r>
              <a:rPr lang="fr-FR" sz="2000" b="1" dirty="0" err="1" smtClean="0">
                <a:solidFill>
                  <a:srgbClr val="FF0000"/>
                </a:solidFill>
              </a:rPr>
              <a:t>PBDEs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effect</a:t>
            </a:r>
            <a:r>
              <a:rPr lang="fr-FR" sz="2000" b="1" dirty="0" smtClean="0">
                <a:solidFill>
                  <a:srgbClr val="FF0000"/>
                </a:solidFill>
              </a:rPr>
              <a:t>  on </a:t>
            </a:r>
            <a:r>
              <a:rPr lang="fr-FR" sz="2000" b="1" dirty="0" err="1" smtClean="0">
                <a:solidFill>
                  <a:srgbClr val="FF0000"/>
                </a:solidFill>
              </a:rPr>
              <a:t>fish</a:t>
            </a:r>
            <a:r>
              <a:rPr lang="fr-FR" sz="2000" b="1" dirty="0" smtClean="0">
                <a:solidFill>
                  <a:srgbClr val="FF0000"/>
                </a:solidFill>
              </a:rPr>
              <a:t> condition</a:t>
            </a:r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1"/>
            <a:ext cx="7560840" cy="3600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59632" y="2411596"/>
            <a:ext cx="22327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Relative error  </a:t>
            </a:r>
          </a:p>
          <a:p>
            <a:r>
              <a:rPr lang="en-US" sz="1400" dirty="0" smtClean="0"/>
              <a:t>SOLV= 0.065</a:t>
            </a:r>
          </a:p>
          <a:p>
            <a:r>
              <a:rPr lang="en-US" sz="1400" dirty="0" smtClean="0"/>
              <a:t>MIX=0.083</a:t>
            </a: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4760865" y="2413110"/>
            <a:ext cx="22327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Relative error  </a:t>
            </a:r>
          </a:p>
          <a:p>
            <a:r>
              <a:rPr lang="en-US" sz="1400" dirty="0" smtClean="0"/>
              <a:t>SOLV= 0.049</a:t>
            </a:r>
          </a:p>
          <a:p>
            <a:r>
              <a:rPr lang="en-US" sz="1400" dirty="0" smtClean="0"/>
              <a:t>MIX=0.052</a:t>
            </a:r>
            <a:endParaRPr lang="fr-F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24577" y="4201924"/>
                <a:ext cx="11163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/>
                      </a:rPr>
                      <m:t>𝒇</m:t>
                    </m:r>
                    <m:r>
                      <a:rPr lang="fr-FR" sz="1400" b="1" i="1" baseline="-25000" dirty="0" smtClean="0">
                        <a:latin typeface="Cambria Math"/>
                      </a:rPr>
                      <m:t>𝑺𝑶𝑳𝑽</m:t>
                    </m:r>
                  </m:oMath>
                </a14:m>
                <a:r>
                  <a:rPr lang="en-US" sz="1400" b="1" dirty="0" smtClean="0"/>
                  <a:t>= </a:t>
                </a:r>
                <a:r>
                  <a:rPr lang="en-US" sz="1400" dirty="0" smtClean="0"/>
                  <a:t>0.93</a:t>
                </a:r>
              </a:p>
              <a:p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/>
                      </a:rPr>
                      <m:t>𝒇</m:t>
                    </m:r>
                    <m:r>
                      <a:rPr lang="fr-FR" sz="1400" b="1" i="1" baseline="-25000" dirty="0" smtClean="0">
                        <a:latin typeface="Cambria Math"/>
                      </a:rPr>
                      <m:t>𝑴𝑰𝑿</m:t>
                    </m:r>
                  </m:oMath>
                </a14:m>
                <a:r>
                  <a:rPr lang="en-US" sz="1400" b="1" dirty="0"/>
                  <a:t>= </a:t>
                </a:r>
                <a:r>
                  <a:rPr lang="en-US" sz="1400" dirty="0" smtClean="0"/>
                  <a:t>0.89</a:t>
                </a:r>
                <a:endParaRPr lang="en-US" sz="1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577" y="4201924"/>
                <a:ext cx="1116378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3" b="-104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075500" y="4221088"/>
                <a:ext cx="11163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/>
                      </a:rPr>
                      <m:t>𝒇</m:t>
                    </m:r>
                    <m:r>
                      <a:rPr lang="fr-FR" sz="1400" b="1" i="1" baseline="-25000" dirty="0" smtClean="0">
                        <a:latin typeface="Cambria Math"/>
                      </a:rPr>
                      <m:t>𝑺𝑶𝑳𝑽</m:t>
                    </m:r>
                  </m:oMath>
                </a14:m>
                <a:r>
                  <a:rPr lang="en-US" sz="1400" b="1" dirty="0" smtClean="0"/>
                  <a:t>= </a:t>
                </a:r>
                <a:r>
                  <a:rPr lang="en-US" sz="1400" dirty="0" smtClean="0"/>
                  <a:t>0.85</a:t>
                </a:r>
              </a:p>
              <a:p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/>
                      </a:rPr>
                      <m:t>𝒇</m:t>
                    </m:r>
                    <m:r>
                      <a:rPr lang="fr-FR" sz="1400" b="1" i="1" baseline="-25000" dirty="0" smtClean="0">
                        <a:latin typeface="Cambria Math"/>
                      </a:rPr>
                      <m:t>𝑴𝑰𝑿</m:t>
                    </m:r>
                  </m:oMath>
                </a14:m>
                <a:r>
                  <a:rPr lang="en-US" sz="1400" b="1" dirty="0"/>
                  <a:t>= </a:t>
                </a:r>
                <a:r>
                  <a:rPr lang="en-US" sz="1400" dirty="0" smtClean="0"/>
                  <a:t>0.85</a:t>
                </a:r>
                <a:endParaRPr lang="en-US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500" y="4221088"/>
                <a:ext cx="1116378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3" b="-104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60432" y="6356350"/>
            <a:ext cx="561975" cy="365125"/>
          </a:xfrm>
        </p:spPr>
        <p:txBody>
          <a:bodyPr/>
          <a:lstStyle/>
          <a:p>
            <a:pPr algn="ctr"/>
            <a:fld id="{CF4668DC-857F-487D-BFFA-8C0CA5037977}" type="slidenum">
              <a:rPr lang="fr-BE" sz="1800" b="1" smtClean="0"/>
              <a:pPr algn="ctr"/>
              <a:t>12</a:t>
            </a:fld>
            <a:endParaRPr lang="fr-BE" sz="1800" b="1" dirty="0"/>
          </a:p>
        </p:txBody>
      </p:sp>
    </p:spTree>
    <p:extLst>
      <p:ext uri="{BB962C8B-B14F-4D97-AF65-F5344CB8AC3E}">
        <p14:creationId xmlns:p14="http://schemas.microsoft.com/office/powerpoint/2010/main" val="101464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9592" y="82178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1" dirty="0" smtClean="0"/>
              <a:t>Reproductive outputs</a:t>
            </a:r>
            <a:endParaRPr lang="fr-FR" sz="2000" b="1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1578144" y="6197242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F0000"/>
                </a:solidFill>
              </a:rPr>
              <a:t>Reduced</a:t>
            </a:r>
            <a:r>
              <a:rPr lang="fr-FR" sz="2000" b="1" dirty="0" smtClean="0">
                <a:solidFill>
                  <a:srgbClr val="FF0000"/>
                </a:solidFill>
              </a:rPr>
              <a:t> reproductive outputs in </a:t>
            </a:r>
            <a:r>
              <a:rPr lang="fr-FR" sz="2000" b="1" dirty="0" err="1" smtClean="0">
                <a:solidFill>
                  <a:srgbClr val="FF0000"/>
                </a:solidFill>
              </a:rPr>
              <a:t>exposed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fish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8" name="Flèche vers le bas 7"/>
          <p:cNvSpPr/>
          <p:nvPr/>
        </p:nvSpPr>
        <p:spPr bwMode="auto">
          <a:xfrm>
            <a:off x="4378619" y="5746246"/>
            <a:ext cx="277146" cy="36004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NewsGoth BT" pitchFamily="34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200800" cy="38164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19058" y="2062839"/>
            <a:ext cx="22327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Relative error  </a:t>
            </a:r>
          </a:p>
          <a:p>
            <a:r>
              <a:rPr lang="en-US" sz="1400" dirty="0" smtClean="0"/>
              <a:t>SOLV= 0.065</a:t>
            </a:r>
          </a:p>
          <a:p>
            <a:r>
              <a:rPr lang="en-US" sz="1400" dirty="0" smtClean="0"/>
              <a:t>MIX=0.024</a:t>
            </a:r>
            <a:endParaRPr lang="fr-F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902141" y="4201924"/>
                <a:ext cx="11163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/>
                      </a:rPr>
                      <m:t>𝒇</m:t>
                    </m:r>
                    <m:r>
                      <a:rPr lang="fr-FR" sz="1400" b="1" i="1" baseline="-25000" dirty="0" smtClean="0">
                        <a:latin typeface="Cambria Math"/>
                      </a:rPr>
                      <m:t>𝑺𝑶𝑳𝑽</m:t>
                    </m:r>
                  </m:oMath>
                </a14:m>
                <a:r>
                  <a:rPr lang="en-US" sz="1400" b="1" dirty="0" smtClean="0"/>
                  <a:t>= </a:t>
                </a:r>
                <a:r>
                  <a:rPr lang="en-US" sz="1400" dirty="0" smtClean="0"/>
                  <a:t>0.93</a:t>
                </a:r>
              </a:p>
              <a:p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/>
                      </a:rPr>
                      <m:t>𝒇</m:t>
                    </m:r>
                    <m:r>
                      <a:rPr lang="fr-FR" sz="1400" b="1" i="1" baseline="-25000" dirty="0" smtClean="0">
                        <a:latin typeface="Cambria Math"/>
                      </a:rPr>
                      <m:t>𝑴𝑰𝑿</m:t>
                    </m:r>
                  </m:oMath>
                </a14:m>
                <a:r>
                  <a:rPr lang="en-US" sz="1400" b="1" dirty="0"/>
                  <a:t>= </a:t>
                </a:r>
                <a:r>
                  <a:rPr lang="en-US" sz="1400" dirty="0" smtClean="0"/>
                  <a:t>0.89</a:t>
                </a:r>
                <a:endParaRPr lang="en-US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41" y="4201924"/>
                <a:ext cx="1116378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3" b="-104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77806" y="1908951"/>
                <a:ext cx="160230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fr-FR" sz="1400" b="1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𝑺𝑶𝑳𝑽</m:t>
                    </m:r>
                  </m:oMath>
                </a14:m>
                <a:r>
                  <a:rPr lang="en-US" sz="1400" b="1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sz="1400" dirty="0" smtClean="0">
                    <a:solidFill>
                      <a:srgbClr val="0070C0"/>
                    </a:solidFill>
                  </a:rPr>
                  <a:t>138 eggs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fr-FR" sz="1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fr-FR" sz="1400" b="1" i="1" baseline="-25000" dirty="0" smtClean="0">
                        <a:solidFill>
                          <a:srgbClr val="FF0000"/>
                        </a:solidFill>
                        <a:latin typeface="Cambria Math"/>
                      </a:rPr>
                      <m:t>𝑴𝑰𝑿</m:t>
                    </m:r>
                  </m:oMath>
                </a14:m>
                <a:r>
                  <a:rPr lang="en-US" sz="1400" b="1" dirty="0">
                    <a:solidFill>
                      <a:srgbClr val="FF0000"/>
                    </a:solidFill>
                  </a:rPr>
                  <a:t>= 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111 eggs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806" y="1908951"/>
                <a:ext cx="1602305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3" b="-104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60432" y="6356350"/>
            <a:ext cx="561975" cy="365125"/>
          </a:xfrm>
        </p:spPr>
        <p:txBody>
          <a:bodyPr/>
          <a:lstStyle/>
          <a:p>
            <a:pPr algn="ctr"/>
            <a:fld id="{CF4668DC-857F-487D-BFFA-8C0CA5037977}" type="slidenum">
              <a:rPr lang="fr-BE" sz="1800" b="1" smtClean="0"/>
              <a:pPr algn="ctr"/>
              <a:t>13</a:t>
            </a:fld>
            <a:endParaRPr lang="fr-BE" sz="1800" b="1" dirty="0"/>
          </a:p>
        </p:txBody>
      </p:sp>
    </p:spTree>
    <p:extLst>
      <p:ext uri="{BB962C8B-B14F-4D97-AF65-F5344CB8AC3E}">
        <p14:creationId xmlns:p14="http://schemas.microsoft.com/office/powerpoint/2010/main" val="310978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652626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Effect of PCB and PBDE on DEB parameters </a:t>
            </a:r>
            <a:endParaRPr lang="fr-FR" sz="2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2612204"/>
                  </p:ext>
                </p:extLst>
              </p:nvPr>
            </p:nvGraphicFramePr>
            <p:xfrm>
              <a:off x="2103349" y="1434069"/>
              <a:ext cx="4844915" cy="339223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535898"/>
                    <a:gridCol w="1598231"/>
                    <a:gridCol w="1710786"/>
                  </a:tblGrid>
                  <a:tr h="31950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Symbol</a:t>
                          </a:r>
                          <a:endParaRPr lang="fr-FR" sz="28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Female</a:t>
                          </a:r>
                          <a:endParaRPr lang="fr-FR" sz="28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Male</a:t>
                          </a:r>
                          <a:endParaRPr lang="fr-FR" sz="28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85872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% of</a:t>
                          </a:r>
                          <a:r>
                            <a:rPr lang="en-US" sz="1800" b="1" baseline="0" dirty="0" smtClean="0">
                              <a:effectLst/>
                            </a:rPr>
                            <a:t> change under stress</a:t>
                          </a:r>
                          <a:endParaRPr lang="fr-FR" sz="2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effectLst/>
                            </a:rPr>
                            <a:t>% of</a:t>
                          </a:r>
                          <a:r>
                            <a:rPr lang="en-US" sz="1800" b="1" baseline="0" dirty="0" smtClean="0">
                              <a:effectLst/>
                            </a:rPr>
                            <a:t> change under stress</a:t>
                          </a:r>
                          <a:endParaRPr lang="fr-FR" sz="2800" b="1" dirty="0" smtClean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390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effectLst/>
                                    <a:latin typeface="Cambria Math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fr-FR" sz="28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-3.99</a:t>
                          </a:r>
                          <a:endParaRPr lang="fr-FR" sz="2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-0.86</a:t>
                          </a:r>
                          <a:endParaRPr lang="fr-FR" sz="2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810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fr-FR" sz="1800" b="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800" b="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fr-FR" sz="1800" b="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fr-FR" sz="1800" b="0" i="1" smtClean="0">
                                                <a:effectLst/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800" b="0" i="1">
                                            <a:effectLst/>
                                            <a:latin typeface="Cambria Math"/>
                                          </a:rPr>
                                          <m:t>𝐴𝑚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fr-FR" sz="28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0.12</a:t>
                          </a:r>
                          <a:endParaRPr lang="fr-FR" sz="2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-3.44</a:t>
                          </a:r>
                          <a:endParaRPr lang="fr-FR" sz="2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64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𝜅</m:t>
                                </m:r>
                              </m:oMath>
                            </m:oMathPara>
                          </a14:m>
                          <a:endParaRPr lang="fr-FR" sz="36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8.56</a:t>
                          </a:r>
                          <a:endParaRPr lang="fr-FR" sz="2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8.74</a:t>
                          </a:r>
                          <a:endParaRPr lang="fr-FR" sz="2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833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b="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fr-FR" sz="1800" b="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1800" b="0" i="1">
                                            <a:effectLst/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sz="1800" b="0" i="1">
                                        <a:effectLst/>
                                        <a:latin typeface="Cambria Math"/>
                                      </a:rPr>
                                      <m:t>𝐽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8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-1.15</a:t>
                          </a:r>
                          <a:endParaRPr lang="fr-FR" sz="2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</a:t>
                          </a:r>
                          <a:r>
                            <a:rPr lang="en-US" sz="1800" dirty="0" smtClean="0">
                              <a:effectLst/>
                            </a:rPr>
                            <a:t>1.46</a:t>
                          </a:r>
                          <a:endParaRPr lang="fr-FR" sz="2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826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sz="1800" b="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800" b="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fr-FR" sz="1800" b="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b="0" i="1">
                                                <a:effectLst/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800" b="0" i="1">
                                            <a:effectLst/>
                                            <a:latin typeface="Cambria Math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fr-FR" sz="28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1.33</a:t>
                          </a:r>
                          <a:endParaRPr lang="fr-FR" sz="2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0.16</a:t>
                          </a:r>
                          <a:endParaRPr lang="fr-FR" sz="2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350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sz="1800" b="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800" b="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>
                                            <a:effectLst/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800" b="0" i="1">
                                            <a:effectLst/>
                                            <a:latin typeface="Cambria Math"/>
                                          </a:rPr>
                                          <m:t>𝐺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fr-FR" sz="2800" b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0.09</a:t>
                          </a:r>
                          <a:endParaRPr lang="fr-FR" sz="2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0.09</a:t>
                          </a:r>
                          <a:endParaRPr lang="fr-FR" sz="2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2612204"/>
                  </p:ext>
                </p:extLst>
              </p:nvPr>
            </p:nvGraphicFramePr>
            <p:xfrm>
              <a:off x="2103349" y="1434069"/>
              <a:ext cx="4844915" cy="3392234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535898"/>
                    <a:gridCol w="1598231"/>
                    <a:gridCol w="1710786"/>
                  </a:tblGrid>
                  <a:tr h="319505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Symbol</a:t>
                          </a:r>
                          <a:endParaRPr lang="fr-FR" sz="28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Female</a:t>
                          </a:r>
                          <a:endParaRPr lang="fr-FR" sz="28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Male</a:t>
                          </a:r>
                          <a:endParaRPr lang="fr-FR" sz="2800" b="1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630936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28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% of</a:t>
                          </a:r>
                          <a:r>
                            <a:rPr lang="en-US" sz="1800" b="1" baseline="0" dirty="0" smtClean="0">
                              <a:effectLst/>
                            </a:rPr>
                            <a:t> change under stress</a:t>
                          </a:r>
                          <a:endParaRPr lang="fr-FR" sz="2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effectLst/>
                            </a:rPr>
                            <a:t>% of</a:t>
                          </a:r>
                          <a:r>
                            <a:rPr lang="en-US" sz="1800" b="1" baseline="0" dirty="0" smtClean="0">
                              <a:effectLst/>
                            </a:rPr>
                            <a:t> change under stress</a:t>
                          </a:r>
                          <a:endParaRPr lang="fr-FR" sz="2800" b="1" dirty="0" smtClean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33902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t="-292857" r="-215476" b="-6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-3.99</a:t>
                          </a:r>
                          <a:endParaRPr lang="fr-FR" sz="2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-0.86</a:t>
                          </a:r>
                          <a:endParaRPr lang="fr-FR" sz="28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8105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t="-354839" r="-215476" b="-45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0.12</a:t>
                          </a:r>
                          <a:endParaRPr lang="fr-FR" sz="2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-3.44</a:t>
                          </a:r>
                          <a:endParaRPr lang="fr-FR" sz="2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062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t="-408696" r="-215476" b="-3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8.56</a:t>
                          </a:r>
                          <a:endParaRPr lang="fr-FR" sz="2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8.74</a:t>
                          </a:r>
                          <a:endParaRPr lang="fr-FR" sz="2800" b="1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8338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t="-557143" r="-215476" b="-2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-1.15</a:t>
                          </a:r>
                          <a:endParaRPr lang="fr-FR" sz="2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</a:t>
                          </a:r>
                          <a:r>
                            <a:rPr lang="en-US" sz="1800" dirty="0" smtClean="0">
                              <a:effectLst/>
                            </a:rPr>
                            <a:t>1.46</a:t>
                          </a:r>
                          <a:endParaRPr lang="fr-FR" sz="2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8269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t="-657143" r="-215476" b="-1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1.33</a:t>
                          </a:r>
                          <a:endParaRPr lang="fr-FR" sz="2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0.16</a:t>
                          </a:r>
                          <a:endParaRPr lang="fr-FR" sz="2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3501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t="-542045" r="-215476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0.09</a:t>
                          </a:r>
                          <a:endParaRPr lang="fr-FR" sz="2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0.09</a:t>
                          </a:r>
                          <a:endParaRPr lang="fr-FR" sz="28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395535" y="6101336"/>
            <a:ext cx="5344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% of change </a:t>
            </a:r>
            <a:r>
              <a:rPr lang="fr-FR" b="1" dirty="0" err="1" smtClean="0"/>
              <a:t>under</a:t>
            </a:r>
            <a:r>
              <a:rPr lang="fr-FR" b="1" dirty="0" smtClean="0"/>
              <a:t> stress</a:t>
            </a:r>
            <a:r>
              <a:rPr lang="fr-FR" dirty="0" smtClean="0"/>
              <a:t>= </a:t>
            </a:r>
            <a:r>
              <a:rPr lang="fr-FR" dirty="0"/>
              <a:t>100*(MIX-SOLV)/SOLV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7704" y="3068960"/>
            <a:ext cx="518457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60432" y="6356350"/>
            <a:ext cx="561975" cy="365125"/>
          </a:xfrm>
        </p:spPr>
        <p:txBody>
          <a:bodyPr/>
          <a:lstStyle/>
          <a:p>
            <a:pPr algn="ctr"/>
            <a:fld id="{CF4668DC-857F-487D-BFFA-8C0CA5037977}" type="slidenum">
              <a:rPr lang="fr-BE" sz="1800" b="1" smtClean="0"/>
              <a:pPr algn="ctr"/>
              <a:t>14</a:t>
            </a:fld>
            <a:endParaRPr lang="fr-BE" sz="1800" b="1" dirty="0"/>
          </a:p>
        </p:txBody>
      </p:sp>
    </p:spTree>
    <p:extLst>
      <p:ext uri="{BB962C8B-B14F-4D97-AF65-F5344CB8AC3E}">
        <p14:creationId xmlns:p14="http://schemas.microsoft.com/office/powerpoint/2010/main" val="42728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7482"/>
            <a:ext cx="8842086" cy="348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1820" y="1663843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Females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79512" y="83671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PMOA </a:t>
            </a:r>
            <a:r>
              <a:rPr lang="en-US" sz="2000" b="1" dirty="0">
                <a:solidFill>
                  <a:srgbClr val="0070C0"/>
                </a:solidFill>
              </a:rPr>
              <a:t>of PCBs and PBDEs</a:t>
            </a:r>
            <a:endParaRPr lang="fr-FR" sz="2000" b="1" i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636446" y="1435636"/>
            <a:ext cx="351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C000"/>
                </a:solidFill>
              </a:rPr>
              <a:t>κ</a:t>
            </a:r>
            <a:endParaRPr lang="fr-FR" sz="2000" b="1" dirty="0">
              <a:solidFill>
                <a:srgbClr val="FFC000"/>
              </a:solidFill>
            </a:endParaRPr>
          </a:p>
        </p:txBody>
      </p:sp>
      <p:cxnSp>
        <p:nvCxnSpPr>
          <p:cNvPr id="9" name="Connecteur droit avec flèche 8"/>
          <p:cNvCxnSpPr>
            <a:stCxn id="5" idx="2"/>
          </p:cNvCxnSpPr>
          <p:nvPr/>
        </p:nvCxnSpPr>
        <p:spPr>
          <a:xfrm flipH="1">
            <a:off x="2636447" y="1835746"/>
            <a:ext cx="175688" cy="252318"/>
          </a:xfrm>
          <a:prstGeom prst="straightConnector1">
            <a:avLst/>
          </a:prstGeom>
          <a:ln w="25400">
            <a:solidFill>
              <a:srgbClr val="FFC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795748" y="1556792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MIX</a:t>
            </a:r>
            <a:endParaRPr lang="fr-FR" sz="1600" b="1" dirty="0">
              <a:solidFill>
                <a:srgbClr val="FF000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3707904" y="1838642"/>
            <a:ext cx="421846" cy="268953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660236" y="2419514"/>
            <a:ext cx="747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SOLV</a:t>
            </a:r>
            <a:endParaRPr lang="fr-FR" sz="1600" b="1" dirty="0">
              <a:solidFill>
                <a:srgbClr val="0070C0"/>
              </a:solidFill>
            </a:endParaRPr>
          </a:p>
        </p:txBody>
      </p:sp>
      <p:cxnSp>
        <p:nvCxnSpPr>
          <p:cNvPr id="18" name="Connecteur droit avec flèche 17"/>
          <p:cNvCxnSpPr>
            <a:stCxn id="17" idx="0"/>
          </p:cNvCxnSpPr>
          <p:nvPr/>
        </p:nvCxnSpPr>
        <p:spPr>
          <a:xfrm flipH="1" flipV="1">
            <a:off x="3635896" y="2182004"/>
            <a:ext cx="398193" cy="237510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469094" y="2780928"/>
            <a:ext cx="351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C000"/>
                </a:solidFill>
              </a:rPr>
              <a:t>κ</a:t>
            </a:r>
            <a:endParaRPr lang="fr-FR" sz="2000" b="1" dirty="0">
              <a:solidFill>
                <a:srgbClr val="FFC000"/>
              </a:solidFill>
            </a:endParaRPr>
          </a:p>
        </p:txBody>
      </p:sp>
      <p:cxnSp>
        <p:nvCxnSpPr>
          <p:cNvPr id="22" name="Connecteur droit avec flèche 21"/>
          <p:cNvCxnSpPr>
            <a:stCxn id="21" idx="1"/>
          </p:cNvCxnSpPr>
          <p:nvPr/>
        </p:nvCxnSpPr>
        <p:spPr>
          <a:xfrm flipH="1" flipV="1">
            <a:off x="8263104" y="2854060"/>
            <a:ext cx="205990" cy="126923"/>
          </a:xfrm>
          <a:prstGeom prst="straightConnector1">
            <a:avLst/>
          </a:prstGeom>
          <a:ln w="25400">
            <a:solidFill>
              <a:srgbClr val="FFC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8208916" y="3501008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MIX</a:t>
            </a:r>
            <a:endParaRPr lang="fr-FR" sz="1600" b="1" dirty="0">
              <a:solidFill>
                <a:srgbClr val="FF0000"/>
              </a:solidFill>
            </a:endParaRPr>
          </a:p>
        </p:txBody>
      </p:sp>
      <p:cxnSp>
        <p:nvCxnSpPr>
          <p:cNvPr id="24" name="Connecteur droit avec flèche 23"/>
          <p:cNvCxnSpPr>
            <a:stCxn id="23" idx="0"/>
          </p:cNvCxnSpPr>
          <p:nvPr/>
        </p:nvCxnSpPr>
        <p:spPr>
          <a:xfrm flipH="1" flipV="1">
            <a:off x="8295880" y="3284984"/>
            <a:ext cx="216164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8439323" y="1938318"/>
            <a:ext cx="747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SOLV</a:t>
            </a:r>
            <a:endParaRPr lang="fr-FR" sz="1600" b="1" dirty="0">
              <a:solidFill>
                <a:srgbClr val="0070C0"/>
              </a:solidFill>
            </a:endParaRPr>
          </a:p>
        </p:txBody>
      </p:sp>
      <p:cxnSp>
        <p:nvCxnSpPr>
          <p:cNvPr id="26" name="Connecteur droit avec flèche 25"/>
          <p:cNvCxnSpPr>
            <a:stCxn id="25" idx="2"/>
          </p:cNvCxnSpPr>
          <p:nvPr/>
        </p:nvCxnSpPr>
        <p:spPr>
          <a:xfrm flipH="1">
            <a:off x="8562742" y="2276872"/>
            <a:ext cx="250434" cy="288032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60432" y="6356350"/>
            <a:ext cx="561975" cy="365125"/>
          </a:xfrm>
        </p:spPr>
        <p:txBody>
          <a:bodyPr/>
          <a:lstStyle/>
          <a:p>
            <a:pPr algn="ctr"/>
            <a:fld id="{CF4668DC-857F-487D-BFFA-8C0CA5037977}" type="slidenum">
              <a:rPr lang="fr-BE" sz="1800" b="1" smtClean="0"/>
              <a:pPr algn="ctr"/>
              <a:t>15</a:t>
            </a:fld>
            <a:endParaRPr lang="fr-BE" sz="1800" b="1" dirty="0"/>
          </a:p>
        </p:txBody>
      </p:sp>
    </p:spTree>
    <p:extLst>
      <p:ext uri="{BB962C8B-B14F-4D97-AF65-F5344CB8AC3E}">
        <p14:creationId xmlns:p14="http://schemas.microsoft.com/office/powerpoint/2010/main" val="38781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49165" y="1393496"/>
            <a:ext cx="8887331" cy="3490582"/>
            <a:chOff x="149165" y="1393496"/>
            <a:chExt cx="8887331" cy="349058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65" y="1393496"/>
              <a:ext cx="8887331" cy="3490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55576" y="1547500"/>
              <a:ext cx="8258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="1" dirty="0"/>
                <a:t>Males</a:t>
              </a:r>
              <a:endParaRPr lang="fr-FR" dirty="0"/>
            </a:p>
          </p:txBody>
        </p:sp>
      </p:grpSp>
      <p:sp>
        <p:nvSpPr>
          <p:cNvPr id="7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60432" y="6356350"/>
            <a:ext cx="561975" cy="365125"/>
          </a:xfrm>
        </p:spPr>
        <p:txBody>
          <a:bodyPr/>
          <a:lstStyle/>
          <a:p>
            <a:pPr algn="ctr"/>
            <a:fld id="{CF4668DC-857F-487D-BFFA-8C0CA5037977}" type="slidenum">
              <a:rPr lang="fr-BE" sz="1800" b="1" smtClean="0"/>
              <a:pPr algn="ctr"/>
              <a:t>16</a:t>
            </a:fld>
            <a:endParaRPr lang="fr-BE" sz="1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8541102" y="2636912"/>
            <a:ext cx="351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C000"/>
                </a:solidFill>
              </a:rPr>
              <a:t>κ</a:t>
            </a:r>
            <a:endParaRPr lang="fr-FR" sz="2000" b="1" dirty="0">
              <a:solidFill>
                <a:srgbClr val="FFC000"/>
              </a:solidFill>
            </a:endParaRPr>
          </a:p>
        </p:txBody>
      </p:sp>
      <p:cxnSp>
        <p:nvCxnSpPr>
          <p:cNvPr id="9" name="Connecteur droit avec flèche 8"/>
          <p:cNvCxnSpPr>
            <a:stCxn id="8" idx="1"/>
          </p:cNvCxnSpPr>
          <p:nvPr/>
        </p:nvCxnSpPr>
        <p:spPr>
          <a:xfrm flipH="1" flipV="1">
            <a:off x="8335112" y="2710044"/>
            <a:ext cx="205990" cy="126923"/>
          </a:xfrm>
          <a:prstGeom prst="straightConnector1">
            <a:avLst/>
          </a:prstGeom>
          <a:ln w="25400">
            <a:solidFill>
              <a:srgbClr val="FFC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208916" y="3356992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MIX</a:t>
            </a:r>
            <a:endParaRPr lang="fr-FR" sz="1600" b="1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>
            <a:stCxn id="10" idx="0"/>
          </p:cNvCxnSpPr>
          <p:nvPr/>
        </p:nvCxnSpPr>
        <p:spPr>
          <a:xfrm flipH="1" flipV="1">
            <a:off x="8295880" y="3140968"/>
            <a:ext cx="216164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8460432" y="1794302"/>
            <a:ext cx="747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SOLV</a:t>
            </a:r>
            <a:endParaRPr lang="fr-FR" sz="1600" b="1" dirty="0">
              <a:solidFill>
                <a:srgbClr val="0070C0"/>
              </a:solidFill>
            </a:endParaRPr>
          </a:p>
        </p:txBody>
      </p:sp>
      <p:cxnSp>
        <p:nvCxnSpPr>
          <p:cNvPr id="13" name="Connecteur droit avec flèche 12"/>
          <p:cNvCxnSpPr>
            <a:stCxn id="12" idx="2"/>
          </p:cNvCxnSpPr>
          <p:nvPr/>
        </p:nvCxnSpPr>
        <p:spPr>
          <a:xfrm flipH="1">
            <a:off x="8583851" y="2132856"/>
            <a:ext cx="250434" cy="288032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915816" y="1340768"/>
            <a:ext cx="351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C000"/>
                </a:solidFill>
              </a:rPr>
              <a:t>κ</a:t>
            </a:r>
            <a:endParaRPr lang="fr-FR" sz="2000" b="1" dirty="0">
              <a:solidFill>
                <a:srgbClr val="FFC000"/>
              </a:solidFill>
            </a:endParaRPr>
          </a:p>
        </p:txBody>
      </p:sp>
      <p:cxnSp>
        <p:nvCxnSpPr>
          <p:cNvPr id="21" name="Connecteur droit avec flèche 20"/>
          <p:cNvCxnSpPr>
            <a:stCxn id="20" idx="2"/>
          </p:cNvCxnSpPr>
          <p:nvPr/>
        </p:nvCxnSpPr>
        <p:spPr>
          <a:xfrm>
            <a:off x="3091505" y="1740878"/>
            <a:ext cx="112343" cy="262771"/>
          </a:xfrm>
          <a:prstGeom prst="straightConnector1">
            <a:avLst/>
          </a:prstGeom>
          <a:ln w="25400">
            <a:solidFill>
              <a:srgbClr val="FFC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812680" y="1552354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MIX</a:t>
            </a:r>
            <a:endParaRPr lang="fr-FR" sz="1600" b="1" dirty="0">
              <a:solidFill>
                <a:srgbClr val="FF0000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3635896" y="1890908"/>
            <a:ext cx="421846" cy="24194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779912" y="2514382"/>
            <a:ext cx="747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SOLV</a:t>
            </a:r>
            <a:endParaRPr lang="fr-FR" sz="1600" b="1" dirty="0">
              <a:solidFill>
                <a:srgbClr val="0070C0"/>
              </a:solidFill>
            </a:endParaRPr>
          </a:p>
        </p:txBody>
      </p:sp>
      <p:cxnSp>
        <p:nvCxnSpPr>
          <p:cNvPr id="25" name="Connecteur droit avec flèche 24"/>
          <p:cNvCxnSpPr>
            <a:stCxn id="24" idx="0"/>
          </p:cNvCxnSpPr>
          <p:nvPr/>
        </p:nvCxnSpPr>
        <p:spPr>
          <a:xfrm flipH="1" flipV="1">
            <a:off x="3491880" y="2276872"/>
            <a:ext cx="661885" cy="237510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2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53493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187624" y="594928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F0000"/>
                </a:solidFill>
              </a:rPr>
              <a:t>Realistic</a:t>
            </a:r>
            <a:r>
              <a:rPr lang="fr-FR" sz="2000" b="1" dirty="0" smtClean="0">
                <a:solidFill>
                  <a:srgbClr val="FF0000"/>
                </a:solidFill>
              </a:rPr>
              <a:t> PCB/PBDE mixtures affect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the </a:t>
            </a:r>
            <a:r>
              <a:rPr lang="fr-FR" sz="2000" b="1" dirty="0" err="1" smtClean="0">
                <a:solidFill>
                  <a:srgbClr val="FF0000"/>
                </a:solidFill>
              </a:rPr>
              <a:t>share</a:t>
            </a:r>
            <a:r>
              <a:rPr lang="fr-FR" sz="2000" b="1" dirty="0" smtClean="0">
                <a:solidFill>
                  <a:srgbClr val="FF0000"/>
                </a:solidFill>
              </a:rPr>
              <a:t> of </a:t>
            </a:r>
            <a:r>
              <a:rPr lang="fr-FR" sz="2000" b="1" dirty="0" err="1" smtClean="0">
                <a:solidFill>
                  <a:srgbClr val="FF0000"/>
                </a:solidFill>
              </a:rPr>
              <a:t>energy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>
                <a:solidFill>
                  <a:srgbClr val="FF0000"/>
                </a:solidFill>
              </a:rPr>
              <a:t>(</a:t>
            </a:r>
            <a:r>
              <a:rPr lang="fr-FR" sz="2000" b="1" dirty="0" smtClean="0">
                <a:solidFill>
                  <a:srgbClr val="FF0000"/>
                </a:solidFill>
                <a:latin typeface="Cambria Math"/>
                <a:ea typeface="Cambria Math"/>
              </a:rPr>
              <a:t>𝜅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)</a:t>
            </a:r>
            <a:r>
              <a:rPr lang="fr-FR" sz="2000" b="1" dirty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between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growth</a:t>
            </a:r>
            <a:r>
              <a:rPr lang="fr-FR" sz="2000" b="1" dirty="0" smtClean="0">
                <a:solidFill>
                  <a:srgbClr val="FF0000"/>
                </a:solidFill>
              </a:rPr>
              <a:t> and reproduction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" name="Flèche vers le bas 3"/>
          <p:cNvSpPr/>
          <p:nvPr/>
        </p:nvSpPr>
        <p:spPr bwMode="auto">
          <a:xfrm>
            <a:off x="4502379" y="5517232"/>
            <a:ext cx="277146" cy="36004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NewsGoth BT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5456331" y="3480688"/>
            <a:ext cx="355392" cy="360040"/>
            <a:chOff x="7009224" y="1556792"/>
            <a:chExt cx="238720" cy="256664"/>
          </a:xfrm>
        </p:grpSpPr>
        <p:cxnSp>
          <p:nvCxnSpPr>
            <p:cNvPr id="18" name="Connecteur droit 17"/>
            <p:cNvCxnSpPr/>
            <p:nvPr/>
          </p:nvCxnSpPr>
          <p:spPr>
            <a:xfrm flipH="1">
              <a:off x="7009224" y="1556792"/>
              <a:ext cx="227072" cy="2566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H="1" flipV="1">
              <a:off x="7009224" y="1556792"/>
              <a:ext cx="238720" cy="2566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4349403" y="1556792"/>
            <a:ext cx="355392" cy="360040"/>
            <a:chOff x="7009224" y="1556792"/>
            <a:chExt cx="238720" cy="256664"/>
          </a:xfrm>
        </p:grpSpPr>
        <p:cxnSp>
          <p:nvCxnSpPr>
            <p:cNvPr id="21" name="Connecteur droit 20"/>
            <p:cNvCxnSpPr/>
            <p:nvPr/>
          </p:nvCxnSpPr>
          <p:spPr>
            <a:xfrm flipH="1">
              <a:off x="7009224" y="1556792"/>
              <a:ext cx="227072" cy="2566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H="1" flipV="1">
              <a:off x="7009224" y="1556792"/>
              <a:ext cx="238720" cy="2566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3130867" y="774224"/>
            <a:ext cx="355392" cy="360040"/>
            <a:chOff x="7009224" y="1556792"/>
            <a:chExt cx="238720" cy="256664"/>
          </a:xfrm>
        </p:grpSpPr>
        <p:cxnSp>
          <p:nvCxnSpPr>
            <p:cNvPr id="24" name="Connecteur droit 23"/>
            <p:cNvCxnSpPr/>
            <p:nvPr/>
          </p:nvCxnSpPr>
          <p:spPr>
            <a:xfrm flipH="1">
              <a:off x="7009224" y="1556792"/>
              <a:ext cx="227072" cy="2566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 flipV="1">
              <a:off x="7009224" y="1556792"/>
              <a:ext cx="238720" cy="2566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/>
          <p:cNvGrpSpPr/>
          <p:nvPr/>
        </p:nvGrpSpPr>
        <p:grpSpPr>
          <a:xfrm>
            <a:off x="6160739" y="4272776"/>
            <a:ext cx="355392" cy="360040"/>
            <a:chOff x="7009224" y="1556792"/>
            <a:chExt cx="238720" cy="256664"/>
          </a:xfrm>
        </p:grpSpPr>
        <p:cxnSp>
          <p:nvCxnSpPr>
            <p:cNvPr id="28" name="Connecteur droit 27"/>
            <p:cNvCxnSpPr/>
            <p:nvPr/>
          </p:nvCxnSpPr>
          <p:spPr>
            <a:xfrm flipH="1">
              <a:off x="7009224" y="1556792"/>
              <a:ext cx="227072" cy="2566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 flipV="1">
              <a:off x="7009224" y="1556792"/>
              <a:ext cx="238720" cy="2566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29"/>
          <p:cNvGrpSpPr/>
          <p:nvPr/>
        </p:nvGrpSpPr>
        <p:grpSpPr>
          <a:xfrm>
            <a:off x="2785635" y="4242296"/>
            <a:ext cx="355392" cy="360040"/>
            <a:chOff x="7009224" y="1556792"/>
            <a:chExt cx="238720" cy="256664"/>
          </a:xfrm>
        </p:grpSpPr>
        <p:cxnSp>
          <p:nvCxnSpPr>
            <p:cNvPr id="31" name="Connecteur droit 30"/>
            <p:cNvCxnSpPr/>
            <p:nvPr/>
          </p:nvCxnSpPr>
          <p:spPr>
            <a:xfrm flipH="1">
              <a:off x="7009224" y="1556792"/>
              <a:ext cx="227072" cy="2566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H="1" flipV="1">
              <a:off x="7009224" y="1556792"/>
              <a:ext cx="238720" cy="2566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/>
          <p:cNvGrpSpPr/>
          <p:nvPr/>
        </p:nvGrpSpPr>
        <p:grpSpPr>
          <a:xfrm>
            <a:off x="3358452" y="3509732"/>
            <a:ext cx="355392" cy="360040"/>
            <a:chOff x="7009224" y="1556792"/>
            <a:chExt cx="238720" cy="256664"/>
          </a:xfrm>
        </p:grpSpPr>
        <p:cxnSp>
          <p:nvCxnSpPr>
            <p:cNvPr id="34" name="Connecteur droit 33"/>
            <p:cNvCxnSpPr/>
            <p:nvPr/>
          </p:nvCxnSpPr>
          <p:spPr>
            <a:xfrm flipH="1">
              <a:off x="7009224" y="1556792"/>
              <a:ext cx="227072" cy="2566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H="1" flipV="1">
              <a:off x="7009224" y="1556792"/>
              <a:ext cx="238720" cy="2566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395536" y="220578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Conclusion</a:t>
            </a:r>
            <a:endParaRPr lang="fr-FR" sz="2400" dirty="0"/>
          </a:p>
        </p:txBody>
      </p:sp>
      <p:sp>
        <p:nvSpPr>
          <p:cNvPr id="26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60432" y="6356350"/>
            <a:ext cx="561975" cy="365125"/>
          </a:xfrm>
        </p:spPr>
        <p:txBody>
          <a:bodyPr/>
          <a:lstStyle/>
          <a:p>
            <a:pPr algn="ctr"/>
            <a:fld id="{CF4668DC-857F-487D-BFFA-8C0CA5037977}" type="slidenum">
              <a:rPr lang="fr-BE" sz="1800" b="1" smtClean="0"/>
              <a:pPr algn="ctr"/>
              <a:t>17</a:t>
            </a:fld>
            <a:endParaRPr lang="fr-BE" sz="1800" b="1" dirty="0"/>
          </a:p>
        </p:txBody>
      </p:sp>
    </p:spTree>
    <p:extLst>
      <p:ext uri="{BB962C8B-B14F-4D97-AF65-F5344CB8AC3E}">
        <p14:creationId xmlns:p14="http://schemas.microsoft.com/office/powerpoint/2010/main" val="26075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24744"/>
            <a:ext cx="8928992" cy="329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9089" y="395372"/>
            <a:ext cx="5251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P</a:t>
            </a:r>
            <a:r>
              <a:rPr lang="fr-FR" sz="2800" b="1" dirty="0" smtClean="0">
                <a:solidFill>
                  <a:srgbClr val="0070C0"/>
                </a:solidFill>
              </a:rPr>
              <a:t>erspectives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55776" y="2772217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rgbClr val="00B050"/>
                </a:solidFill>
              </a:rPr>
              <a:t>Experimental</a:t>
            </a:r>
            <a:r>
              <a:rPr lang="fr-FR" sz="1600" b="1" dirty="0" smtClean="0">
                <a:solidFill>
                  <a:srgbClr val="00B050"/>
                </a:solidFill>
              </a:rPr>
              <a:t> and </a:t>
            </a:r>
            <a:r>
              <a:rPr lang="fr-FR" sz="1600" b="1" dirty="0" err="1" smtClean="0">
                <a:solidFill>
                  <a:srgbClr val="00B050"/>
                </a:solidFill>
              </a:rPr>
              <a:t>modeling</a:t>
            </a:r>
            <a:r>
              <a:rPr lang="fr-FR" sz="1600" b="1" dirty="0" smtClean="0">
                <a:solidFill>
                  <a:srgbClr val="00B050"/>
                </a:solidFill>
              </a:rPr>
              <a:t> </a:t>
            </a:r>
            <a:r>
              <a:rPr lang="fr-FR" sz="1600" b="1" dirty="0" err="1" smtClean="0">
                <a:solidFill>
                  <a:srgbClr val="00B050"/>
                </a:solidFill>
              </a:rPr>
              <a:t>approach</a:t>
            </a:r>
            <a:r>
              <a:rPr lang="fr-FR" sz="1600" b="1" dirty="0" smtClean="0">
                <a:solidFill>
                  <a:srgbClr val="00B050"/>
                </a:solidFill>
              </a:rPr>
              <a:t> </a:t>
            </a:r>
            <a:endParaRPr lang="fr-FR" sz="16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60287" y="1124744"/>
            <a:ext cx="20762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err="1" smtClean="0">
                <a:solidFill>
                  <a:srgbClr val="00B050"/>
                </a:solidFill>
              </a:rPr>
              <a:t>Modeling</a:t>
            </a:r>
            <a:r>
              <a:rPr lang="fr-FR" sz="1600" b="1" dirty="0" smtClean="0">
                <a:solidFill>
                  <a:srgbClr val="00B050"/>
                </a:solidFill>
              </a:rPr>
              <a:t> </a:t>
            </a:r>
            <a:r>
              <a:rPr lang="fr-FR" sz="1600" b="1" dirty="0" err="1">
                <a:solidFill>
                  <a:srgbClr val="00B050"/>
                </a:solidFill>
              </a:rPr>
              <a:t>approach</a:t>
            </a:r>
            <a:r>
              <a:rPr lang="fr-FR" sz="1600" b="1" dirty="0">
                <a:solidFill>
                  <a:srgbClr val="00B050"/>
                </a:solidFill>
              </a:rPr>
              <a:t> 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6" name="Flèche vers le bas 5"/>
          <p:cNvSpPr/>
          <p:nvPr/>
        </p:nvSpPr>
        <p:spPr bwMode="auto">
          <a:xfrm>
            <a:off x="7845190" y="4653136"/>
            <a:ext cx="277146" cy="36004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NewsGoth BT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715760" y="5120024"/>
            <a:ext cx="2608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Decrease in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he demographic growth rate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of </a:t>
            </a:r>
            <a:r>
              <a:rPr lang="en-US" b="1" dirty="0">
                <a:solidFill>
                  <a:srgbClr val="FF0000"/>
                </a:solidFill>
              </a:rPr>
              <a:t>exploited </a:t>
            </a:r>
            <a:r>
              <a:rPr lang="en-US" b="1" dirty="0" smtClean="0">
                <a:solidFill>
                  <a:srgbClr val="FF0000"/>
                </a:solidFill>
              </a:rPr>
              <a:t>fish populations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1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60432" y="6356350"/>
            <a:ext cx="561975" cy="365125"/>
          </a:xfrm>
        </p:spPr>
        <p:txBody>
          <a:bodyPr/>
          <a:lstStyle/>
          <a:p>
            <a:pPr algn="ctr"/>
            <a:fld id="{CF4668DC-857F-487D-BFFA-8C0CA5037977}" type="slidenum">
              <a:rPr lang="fr-BE" sz="1800" b="1" smtClean="0"/>
              <a:pPr algn="ctr"/>
              <a:t>18</a:t>
            </a:fld>
            <a:endParaRPr lang="fr-BE" sz="1800" b="1" dirty="0"/>
          </a:p>
        </p:txBody>
      </p:sp>
    </p:spTree>
    <p:extLst>
      <p:ext uri="{BB962C8B-B14F-4D97-AF65-F5344CB8AC3E}">
        <p14:creationId xmlns:p14="http://schemas.microsoft.com/office/powerpoint/2010/main" val="36634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51331" y="2832881"/>
            <a:ext cx="709278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r-FR" sz="4800" b="1" dirty="0" smtClean="0">
                <a:solidFill>
                  <a:srgbClr val="0070C0"/>
                </a:solidFill>
              </a:rPr>
              <a:t>THANK YOU</a:t>
            </a:r>
            <a:endParaRPr lang="fr-FR" sz="4800" b="1" dirty="0">
              <a:solidFill>
                <a:srgbClr val="0070C0"/>
              </a:solidFill>
            </a:endParaRPr>
          </a:p>
        </p:txBody>
      </p:sp>
      <p:sp>
        <p:nvSpPr>
          <p:cNvPr id="6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60432" y="6356350"/>
            <a:ext cx="561975" cy="365125"/>
          </a:xfrm>
        </p:spPr>
        <p:txBody>
          <a:bodyPr/>
          <a:lstStyle/>
          <a:p>
            <a:pPr algn="ctr"/>
            <a:fld id="{CF4668DC-857F-487D-BFFA-8C0CA5037977}" type="slidenum">
              <a:rPr lang="fr-BE" sz="1800" b="1" smtClean="0"/>
              <a:pPr algn="ctr"/>
              <a:t>19</a:t>
            </a:fld>
            <a:endParaRPr lang="fr-BE" sz="1800" b="1" dirty="0"/>
          </a:p>
        </p:txBody>
      </p:sp>
    </p:spTree>
    <p:extLst>
      <p:ext uri="{BB962C8B-B14F-4D97-AF65-F5344CB8AC3E}">
        <p14:creationId xmlns:p14="http://schemas.microsoft.com/office/powerpoint/2010/main" val="1077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5073" y="188640"/>
            <a:ext cx="3882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0070C0"/>
                </a:solidFill>
              </a:rPr>
              <a:t>Context</a:t>
            </a:r>
            <a:r>
              <a:rPr lang="fr-FR" sz="2800" b="1" dirty="0" smtClean="0">
                <a:solidFill>
                  <a:srgbClr val="0070C0"/>
                </a:solidFill>
              </a:rPr>
              <a:t> and objectives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4628835" y="960243"/>
            <a:ext cx="2282680" cy="1363391"/>
            <a:chOff x="4755232" y="672211"/>
            <a:chExt cx="2282680" cy="1363391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232" y="672211"/>
              <a:ext cx="2282680" cy="1363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0" descr="C:\Users\khorri\Desktop\images zebrafish\url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9450" y="1556792"/>
              <a:ext cx="1028462" cy="44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332" y="2687399"/>
            <a:ext cx="1647100" cy="110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25"/>
          <p:cNvSpPr txBox="1"/>
          <p:nvPr/>
        </p:nvSpPr>
        <p:spPr>
          <a:xfrm>
            <a:off x="6988994" y="3806170"/>
            <a:ext cx="1285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Common sole</a:t>
            </a:r>
          </a:p>
          <a:p>
            <a:pPr algn="ctr"/>
            <a:r>
              <a:rPr lang="fr-FR" sz="1400" i="1" dirty="0" smtClean="0"/>
              <a:t>Solea </a:t>
            </a:r>
            <a:r>
              <a:rPr lang="fr-FR" sz="1400" i="1" dirty="0" err="1" smtClean="0"/>
              <a:t>solea</a:t>
            </a:r>
            <a:endParaRPr lang="fr-FR" sz="1400" i="1" dirty="0"/>
          </a:p>
        </p:txBody>
      </p:sp>
      <p:pic>
        <p:nvPicPr>
          <p:cNvPr id="27" name="Image 26" descr="C:\Users\Seb\Desktop\Danio_reri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415" y="4820753"/>
            <a:ext cx="1702017" cy="98451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8" name="ZoneTexte 27"/>
          <p:cNvSpPr txBox="1"/>
          <p:nvPr/>
        </p:nvSpPr>
        <p:spPr>
          <a:xfrm>
            <a:off x="6902431" y="5805264"/>
            <a:ext cx="1558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Zebrafish</a:t>
            </a:r>
            <a:endParaRPr lang="fr-FR" sz="1400" dirty="0" smtClean="0"/>
          </a:p>
          <a:p>
            <a:pPr algn="ctr"/>
            <a:r>
              <a:rPr lang="fr-FR" sz="1400" i="1" dirty="0" err="1" smtClean="0"/>
              <a:t>Danio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rerio</a:t>
            </a:r>
            <a:endParaRPr lang="fr-FR" sz="1400" i="1" dirty="0"/>
          </a:p>
        </p:txBody>
      </p:sp>
      <p:sp>
        <p:nvSpPr>
          <p:cNvPr id="29" name="Flèche courbée vers le bas 28"/>
          <p:cNvSpPr/>
          <p:nvPr/>
        </p:nvSpPr>
        <p:spPr>
          <a:xfrm rot="8331334" flipH="1" flipV="1">
            <a:off x="3063255" y="1386808"/>
            <a:ext cx="1479501" cy="695481"/>
          </a:xfrm>
          <a:prstGeom prst="curved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Flèche droite 29"/>
          <p:cNvSpPr/>
          <p:nvPr/>
        </p:nvSpPr>
        <p:spPr bwMode="auto">
          <a:xfrm rot="2720133">
            <a:off x="5645749" y="2743803"/>
            <a:ext cx="1319020" cy="170663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31" name="Flèche droite 30"/>
          <p:cNvSpPr/>
          <p:nvPr/>
        </p:nvSpPr>
        <p:spPr bwMode="auto">
          <a:xfrm rot="4459767" flipV="1">
            <a:off x="4670785" y="3806349"/>
            <a:ext cx="3206439" cy="166909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115616" y="818914"/>
            <a:ext cx="1519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rgbClr val="0000FF"/>
                </a:solidFill>
              </a:rPr>
              <a:t>PCBs</a:t>
            </a:r>
            <a:r>
              <a:rPr lang="fr-FR" sz="1400" dirty="0" smtClean="0">
                <a:solidFill>
                  <a:srgbClr val="0000FF"/>
                </a:solidFill>
              </a:rPr>
              <a:t> or </a:t>
            </a:r>
            <a:r>
              <a:rPr lang="fr-FR" sz="1400" dirty="0" err="1" smtClean="0">
                <a:solidFill>
                  <a:srgbClr val="0000FF"/>
                </a:solidFill>
              </a:rPr>
              <a:t>PBDEs</a:t>
            </a:r>
            <a:endParaRPr lang="fr-FR" sz="1400" dirty="0">
              <a:solidFill>
                <a:srgbClr val="0000FF"/>
              </a:solidFill>
            </a:endParaRPr>
          </a:p>
        </p:txBody>
      </p:sp>
      <p:sp>
        <p:nvSpPr>
          <p:cNvPr id="33" name="Éclair 32"/>
          <p:cNvSpPr/>
          <p:nvPr/>
        </p:nvSpPr>
        <p:spPr bwMode="auto">
          <a:xfrm>
            <a:off x="1812416" y="1196752"/>
            <a:ext cx="432048" cy="469997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67544" y="1548081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r</a:t>
            </a:r>
            <a:r>
              <a:rPr lang="fr-FR" sz="1600" dirty="0" smtClean="0"/>
              <a:t>eproduction, </a:t>
            </a:r>
            <a:r>
              <a:rPr lang="fr-FR" sz="1600" dirty="0" err="1" smtClean="0"/>
              <a:t>growth</a:t>
            </a:r>
            <a:r>
              <a:rPr lang="fr-FR" sz="1600" dirty="0" smtClean="0"/>
              <a:t>, </a:t>
            </a:r>
          </a:p>
          <a:p>
            <a:pPr algn="ctr"/>
            <a:r>
              <a:rPr lang="fr-FR" sz="1600" dirty="0" err="1" smtClean="0"/>
              <a:t>survival</a:t>
            </a:r>
            <a:r>
              <a:rPr lang="fr-FR" sz="1600" dirty="0" smtClean="0"/>
              <a:t>…</a:t>
            </a:r>
            <a:r>
              <a:rPr lang="fr-FR" sz="1600" dirty="0" err="1" smtClean="0"/>
              <a:t>etc</a:t>
            </a:r>
            <a:endParaRPr lang="fr-FR" sz="1600" dirty="0"/>
          </a:p>
        </p:txBody>
      </p:sp>
      <p:sp>
        <p:nvSpPr>
          <p:cNvPr id="35" name="ZoneTexte 34"/>
          <p:cNvSpPr txBox="1"/>
          <p:nvPr/>
        </p:nvSpPr>
        <p:spPr>
          <a:xfrm>
            <a:off x="-30951" y="692696"/>
            <a:ext cx="4026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rgbClr val="0000FF"/>
                </a:solidFill>
              </a:rPr>
              <a:t>PCBs</a:t>
            </a:r>
            <a:r>
              <a:rPr lang="fr-FR" sz="1400" dirty="0" smtClean="0">
                <a:solidFill>
                  <a:srgbClr val="0000FF"/>
                </a:solidFill>
              </a:rPr>
              <a:t>/</a:t>
            </a:r>
            <a:r>
              <a:rPr lang="fr-FR" sz="1400" dirty="0" err="1" smtClean="0">
                <a:solidFill>
                  <a:srgbClr val="0000FF"/>
                </a:solidFill>
              </a:rPr>
              <a:t>PBDEs</a:t>
            </a:r>
            <a:endParaRPr lang="fr-FR" sz="1400" dirty="0" smtClean="0">
              <a:solidFill>
                <a:srgbClr val="0000FF"/>
              </a:solidFill>
            </a:endParaRPr>
          </a:p>
          <a:p>
            <a:pPr algn="ctr"/>
            <a:r>
              <a:rPr lang="fr-FR" sz="1400" dirty="0" smtClean="0">
                <a:solidFill>
                  <a:srgbClr val="0000FF"/>
                </a:solidFill>
              </a:rPr>
              <a:t>Concentration and composition = </a:t>
            </a:r>
            <a:r>
              <a:rPr lang="fr-FR" sz="1400" dirty="0" err="1" smtClean="0">
                <a:solidFill>
                  <a:srgbClr val="0000FF"/>
                </a:solidFill>
              </a:rPr>
              <a:t>environment</a:t>
            </a:r>
            <a:r>
              <a:rPr lang="fr-FR" sz="1400" dirty="0" smtClean="0">
                <a:solidFill>
                  <a:srgbClr val="0000FF"/>
                </a:solidFill>
              </a:rPr>
              <a:t> </a:t>
            </a:r>
            <a:endParaRPr lang="fr-FR" sz="60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94404" y="1589891"/>
            <a:ext cx="5613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7" name="Éclair 36"/>
          <p:cNvSpPr/>
          <p:nvPr/>
        </p:nvSpPr>
        <p:spPr bwMode="auto">
          <a:xfrm>
            <a:off x="1708285" y="1086795"/>
            <a:ext cx="432048" cy="469997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39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60432" y="6356350"/>
            <a:ext cx="561975" cy="365125"/>
          </a:xfrm>
        </p:spPr>
        <p:txBody>
          <a:bodyPr/>
          <a:lstStyle/>
          <a:p>
            <a:pPr algn="ctr"/>
            <a:fld id="{CF4668DC-857F-487D-BFFA-8C0CA5037977}" type="slidenum">
              <a:rPr lang="fr-BE" sz="1800" b="1" smtClean="0"/>
              <a:pPr algn="ctr"/>
              <a:t>2</a:t>
            </a:fld>
            <a:endParaRPr lang="fr-BE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7" y="2502701"/>
            <a:ext cx="3631383" cy="387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81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 animBg="1"/>
      <p:bldP spid="30" grpId="0" animBg="1"/>
      <p:bldP spid="31" grpId="0" animBg="1"/>
      <p:bldP spid="32" grpId="0"/>
      <p:bldP spid="32" grpId="1"/>
      <p:bldP spid="33" grpId="0" animBg="1"/>
      <p:bldP spid="34" grpId="0"/>
      <p:bldP spid="34" grpId="1"/>
      <p:bldP spid="35" grpId="0"/>
      <p:bldP spid="36" grpId="0"/>
      <p:bldP spid="37" grpId="0" animBg="1"/>
      <p:bldP spid="3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1115616" y="179929"/>
            <a:ext cx="6984776" cy="6280773"/>
            <a:chOff x="1115616" y="179929"/>
            <a:chExt cx="6984776" cy="6280773"/>
          </a:xfrm>
        </p:grpSpPr>
        <p:pic>
          <p:nvPicPr>
            <p:cNvPr id="1026" name="Picture 2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796732"/>
              <a:ext cx="6699539" cy="2704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>
              <a:hlinkClick r:id="rId2" action="ppaction://hlinksldjump"/>
            </p:cNvPr>
            <p:cNvSpPr txBox="1"/>
            <p:nvPr/>
          </p:nvSpPr>
          <p:spPr>
            <a:xfrm>
              <a:off x="1187624" y="179929"/>
              <a:ext cx="68407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 err="1" smtClean="0"/>
                <a:t>Increase</a:t>
              </a:r>
              <a:r>
                <a:rPr lang="fr-FR" sz="3200" b="1" dirty="0" smtClean="0"/>
                <a:t> in </a:t>
              </a:r>
              <a:r>
                <a:rPr lang="el-GR" sz="3200" b="1" dirty="0" smtClean="0"/>
                <a:t>κ</a:t>
              </a:r>
              <a:endParaRPr lang="fr-FR" sz="3200" b="1" dirty="0"/>
            </a:p>
          </p:txBody>
        </p:sp>
        <p:sp>
          <p:nvSpPr>
            <p:cNvPr id="6" name="ZoneTexte 5">
              <a:hlinkClick r:id="rId2" action="ppaction://hlinksldjump"/>
            </p:cNvPr>
            <p:cNvSpPr txBox="1"/>
            <p:nvPr/>
          </p:nvSpPr>
          <p:spPr>
            <a:xfrm>
              <a:off x="1115616" y="3284984"/>
              <a:ext cx="6984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 err="1" smtClean="0"/>
                <a:t>Decrease</a:t>
              </a:r>
              <a:r>
                <a:rPr lang="fr-FR" sz="3200" b="1" dirty="0" smtClean="0"/>
                <a:t> in </a:t>
              </a:r>
              <a:r>
                <a:rPr lang="el-GR" sz="3200" b="1" dirty="0" smtClean="0"/>
                <a:t>κ</a:t>
              </a:r>
              <a:endParaRPr lang="fr-FR" sz="3200" b="1" dirty="0"/>
            </a:p>
          </p:txBody>
        </p:sp>
        <p:pic>
          <p:nvPicPr>
            <p:cNvPr id="1027" name="Picture 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3" y="3789040"/>
              <a:ext cx="6699538" cy="26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20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115616" y="251937"/>
            <a:ext cx="7128792" cy="6489431"/>
            <a:chOff x="1115616" y="251937"/>
            <a:chExt cx="7128792" cy="6489431"/>
          </a:xfrm>
        </p:grpSpPr>
        <p:pic>
          <p:nvPicPr>
            <p:cNvPr id="2050" name="Picture 2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908720"/>
              <a:ext cx="6824160" cy="2700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>
              <a:hlinkClick r:id="rId2" action="ppaction://hlinksldjump"/>
            </p:cNvPr>
            <p:cNvSpPr txBox="1"/>
            <p:nvPr/>
          </p:nvSpPr>
          <p:spPr>
            <a:xfrm>
              <a:off x="1187624" y="251937"/>
              <a:ext cx="6984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 err="1" smtClean="0"/>
                <a:t>Increase</a:t>
              </a:r>
              <a:r>
                <a:rPr lang="fr-FR" sz="3200" b="1" dirty="0" smtClean="0"/>
                <a:t> in [E</a:t>
              </a:r>
              <a:r>
                <a:rPr lang="fr-FR" sz="3200" b="1" baseline="-25000" dirty="0" smtClean="0"/>
                <a:t>G</a:t>
              </a:r>
              <a:r>
                <a:rPr lang="fr-FR" sz="3200" b="1" dirty="0" smtClean="0"/>
                <a:t>]</a:t>
              </a:r>
              <a:endParaRPr lang="fr-FR" sz="3200" b="1" dirty="0"/>
            </a:p>
          </p:txBody>
        </p:sp>
        <p:sp>
          <p:nvSpPr>
            <p:cNvPr id="5" name="ZoneTexte 4">
              <a:hlinkClick r:id="rId2" action="ppaction://hlinksldjump"/>
            </p:cNvPr>
            <p:cNvSpPr txBox="1"/>
            <p:nvPr/>
          </p:nvSpPr>
          <p:spPr>
            <a:xfrm>
              <a:off x="1115616" y="3431902"/>
              <a:ext cx="71287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 err="1" smtClean="0"/>
                <a:t>Decrease</a:t>
              </a:r>
              <a:r>
                <a:rPr lang="fr-FR" sz="3200" b="1" dirty="0"/>
                <a:t> in [E</a:t>
              </a:r>
              <a:r>
                <a:rPr lang="fr-FR" sz="3200" b="1" baseline="-25000" dirty="0"/>
                <a:t>G</a:t>
              </a:r>
              <a:r>
                <a:rPr lang="fr-FR" sz="3200" b="1" dirty="0"/>
                <a:t>]</a:t>
              </a:r>
            </a:p>
            <a:p>
              <a:pPr algn="ctr"/>
              <a:endParaRPr lang="fr-FR" sz="3200" b="1" dirty="0"/>
            </a:p>
          </p:txBody>
        </p:sp>
        <p:pic>
          <p:nvPicPr>
            <p:cNvPr id="2051" name="Picture 3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4025545"/>
              <a:ext cx="6824160" cy="271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77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60432" y="6356350"/>
            <a:ext cx="561975" cy="365125"/>
          </a:xfrm>
        </p:spPr>
        <p:txBody>
          <a:bodyPr/>
          <a:lstStyle/>
          <a:p>
            <a:pPr algn="ctr"/>
            <a:fld id="{CF4668DC-857F-487D-BFFA-8C0CA5037977}" type="slidenum">
              <a:rPr lang="fr-BE" sz="1800" b="1" smtClean="0"/>
              <a:pPr algn="ctr"/>
              <a:t>3</a:t>
            </a:fld>
            <a:endParaRPr lang="fr-BE" sz="1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84349" y="899428"/>
            <a:ext cx="8852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0070C0"/>
                </a:solidFill>
              </a:rPr>
              <a:t>Effects</a:t>
            </a:r>
            <a:r>
              <a:rPr lang="fr-FR" sz="2000" b="1" dirty="0" smtClean="0">
                <a:solidFill>
                  <a:srgbClr val="0070C0"/>
                </a:solidFill>
              </a:rPr>
              <a:t> of a </a:t>
            </a:r>
            <a:r>
              <a:rPr lang="fr-FR" sz="2000" b="1" dirty="0" err="1" smtClean="0">
                <a:solidFill>
                  <a:srgbClr val="0070C0"/>
                </a:solidFill>
              </a:rPr>
              <a:t>realistic</a:t>
            </a:r>
            <a:r>
              <a:rPr lang="fr-FR" sz="2000" b="1" dirty="0" smtClean="0">
                <a:solidFill>
                  <a:srgbClr val="0070C0"/>
                </a:solidFill>
              </a:rPr>
              <a:t> PCB and PBDE mixture on life-</a:t>
            </a:r>
            <a:r>
              <a:rPr lang="fr-FR" sz="2000" b="1" dirty="0" err="1" smtClean="0">
                <a:solidFill>
                  <a:srgbClr val="0070C0"/>
                </a:solidFill>
              </a:rPr>
              <a:t>history</a:t>
            </a:r>
            <a:r>
              <a:rPr lang="fr-FR" sz="2000" b="1" dirty="0" smtClean="0">
                <a:solidFill>
                  <a:srgbClr val="0070C0"/>
                </a:solidFill>
              </a:rPr>
              <a:t> traits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1772816"/>
            <a:ext cx="725524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fr-FR" sz="2000" dirty="0" smtClean="0"/>
              <a:t>Increase in </a:t>
            </a:r>
            <a:r>
              <a:rPr lang="fr-FR" sz="2000" dirty="0" err="1" smtClean="0"/>
              <a:t>growth</a:t>
            </a:r>
            <a:endParaRPr lang="fr-FR" sz="2000" dirty="0" smtClean="0"/>
          </a:p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fr-FR" sz="2000" dirty="0" err="1" smtClean="0"/>
              <a:t>Delayed</a:t>
            </a:r>
            <a:r>
              <a:rPr lang="fr-FR" sz="2000" dirty="0" smtClean="0"/>
              <a:t> </a:t>
            </a:r>
            <a:r>
              <a:rPr lang="fr-FR" sz="2000" dirty="0" err="1" smtClean="0"/>
              <a:t>spawning</a:t>
            </a:r>
            <a:r>
              <a:rPr lang="fr-FR" sz="2000" dirty="0" smtClean="0"/>
              <a:t> </a:t>
            </a:r>
            <a:r>
              <a:rPr lang="fr-FR" sz="2000" dirty="0" err="1" smtClean="0"/>
              <a:t>probability</a:t>
            </a:r>
            <a:endParaRPr lang="fr-FR" sz="2000" dirty="0" smtClean="0"/>
          </a:p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fr-FR" sz="2000" dirty="0" err="1" smtClean="0"/>
              <a:t>Decrease</a:t>
            </a:r>
            <a:r>
              <a:rPr lang="fr-FR" sz="2000" dirty="0" smtClean="0"/>
              <a:t> in reproductive outputs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611560" y="587727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The </a:t>
            </a:r>
            <a:r>
              <a:rPr lang="fr-FR" sz="2400" b="1" dirty="0" err="1" smtClean="0">
                <a:solidFill>
                  <a:srgbClr val="FF0000"/>
                </a:solidFill>
              </a:rPr>
              <a:t>metabolic</a:t>
            </a:r>
            <a:r>
              <a:rPr lang="fr-FR" sz="2400" b="1" dirty="0" smtClean="0">
                <a:solidFill>
                  <a:srgbClr val="FF0000"/>
                </a:solidFill>
              </a:rPr>
              <a:t> basis of the </a:t>
            </a:r>
            <a:r>
              <a:rPr lang="fr-FR" sz="2400" b="1" dirty="0" err="1" smtClean="0">
                <a:solidFill>
                  <a:srgbClr val="FF0000"/>
                </a:solidFill>
              </a:rPr>
              <a:t>effects</a:t>
            </a:r>
            <a:r>
              <a:rPr lang="fr-FR" sz="2400" b="1" dirty="0" smtClean="0">
                <a:solidFill>
                  <a:srgbClr val="FF0000"/>
                </a:solidFill>
              </a:rPr>
              <a:t> of PCB and PBDE?  </a:t>
            </a:r>
          </a:p>
        </p:txBody>
      </p:sp>
      <p:sp>
        <p:nvSpPr>
          <p:cNvPr id="10" name="Flèche vers le bas 9"/>
          <p:cNvSpPr/>
          <p:nvPr/>
        </p:nvSpPr>
        <p:spPr bwMode="auto">
          <a:xfrm>
            <a:off x="4313526" y="5514617"/>
            <a:ext cx="288032" cy="356701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News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1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horri\Documents\Publications\DEB model\Schéma\Schéma standard DEB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476672"/>
            <a:ext cx="6480719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60432" y="6356350"/>
            <a:ext cx="561975" cy="365125"/>
          </a:xfrm>
        </p:spPr>
        <p:txBody>
          <a:bodyPr/>
          <a:lstStyle/>
          <a:p>
            <a:pPr algn="ctr"/>
            <a:fld id="{CF4668DC-857F-487D-BFFA-8C0CA5037977}" type="slidenum">
              <a:rPr lang="fr-BE" sz="1800" b="1" smtClean="0"/>
              <a:pPr algn="ctr"/>
              <a:t>4</a:t>
            </a:fld>
            <a:endParaRPr lang="fr-BE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2209489" y="581636"/>
            <a:ext cx="389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39552" y="587727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</a:rPr>
              <a:t>What</a:t>
            </a:r>
            <a:r>
              <a:rPr lang="fr-FR" sz="2400" b="1" dirty="0" smtClean="0">
                <a:solidFill>
                  <a:srgbClr val="FF0000"/>
                </a:solidFill>
              </a:rPr>
              <a:t> are the </a:t>
            </a:r>
            <a:r>
              <a:rPr lang="fr-FR" sz="2400" b="1" dirty="0" err="1" smtClean="0">
                <a:solidFill>
                  <a:srgbClr val="FF0000"/>
                </a:solidFill>
              </a:rPr>
              <a:t>physiological</a:t>
            </a:r>
            <a:r>
              <a:rPr lang="fr-FR" sz="2400" b="1" dirty="0" smtClean="0">
                <a:solidFill>
                  <a:srgbClr val="FF0000"/>
                </a:solidFill>
              </a:rPr>
              <a:t> modes of action of PCB and PBDE?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17801" y="1412633"/>
            <a:ext cx="389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297721" y="3019748"/>
            <a:ext cx="389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525966" y="2875732"/>
            <a:ext cx="389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26366" y="2875732"/>
            <a:ext cx="389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58893" y="4193828"/>
            <a:ext cx="389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55324" y="4192196"/>
            <a:ext cx="541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20272" y="4193828"/>
            <a:ext cx="541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4241518" y="5514617"/>
            <a:ext cx="288032" cy="356701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NewsGot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09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4349" y="899428"/>
            <a:ext cx="6099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0070C0"/>
                </a:solidFill>
              </a:rPr>
              <a:t>Experimental</a:t>
            </a:r>
            <a:r>
              <a:rPr lang="fr-FR" sz="2000" b="1" dirty="0" smtClean="0">
                <a:solidFill>
                  <a:srgbClr val="0070C0"/>
                </a:solidFill>
              </a:rPr>
              <a:t> design (Ifremer La Rochelle)</a:t>
            </a:r>
          </a:p>
        </p:txBody>
      </p:sp>
      <p:sp>
        <p:nvSpPr>
          <p:cNvPr id="7" name="Rectangle 6"/>
          <p:cNvSpPr/>
          <p:nvPr/>
        </p:nvSpPr>
        <p:spPr>
          <a:xfrm>
            <a:off x="3062627" y="2060848"/>
            <a:ext cx="3240360" cy="5040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err="1" smtClean="0"/>
              <a:t>Zebrafish</a:t>
            </a:r>
            <a:r>
              <a:rPr lang="fr-FR" sz="1600" dirty="0" smtClean="0"/>
              <a:t> populations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284958" y="3527080"/>
            <a:ext cx="949176" cy="33855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control</a:t>
            </a:r>
            <a:endParaRPr lang="fr-FR" sz="1600" dirty="0"/>
          </a:p>
        </p:txBody>
      </p:sp>
      <p:sp>
        <p:nvSpPr>
          <p:cNvPr id="22" name="ZoneTexte 21"/>
          <p:cNvSpPr txBox="1"/>
          <p:nvPr/>
        </p:nvSpPr>
        <p:spPr>
          <a:xfrm>
            <a:off x="6228184" y="3573016"/>
            <a:ext cx="1021184" cy="3385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exposed</a:t>
            </a:r>
            <a:endParaRPr lang="fr-FR" sz="16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062966" y="4618586"/>
            <a:ext cx="13950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Tank 1 (n=30)</a:t>
            </a:r>
            <a:endParaRPr lang="fr-FR" sz="1200" dirty="0"/>
          </a:p>
        </p:txBody>
      </p:sp>
      <p:cxnSp>
        <p:nvCxnSpPr>
          <p:cNvPr id="49" name="Connecteur droit avec flèche 48"/>
          <p:cNvCxnSpPr>
            <a:stCxn id="7" idx="2"/>
            <a:endCxn id="21" idx="0"/>
          </p:cNvCxnSpPr>
          <p:nvPr/>
        </p:nvCxnSpPr>
        <p:spPr bwMode="auto">
          <a:xfrm flipH="1">
            <a:off x="2759546" y="2564904"/>
            <a:ext cx="1923261" cy="96217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stCxn id="7" idx="2"/>
            <a:endCxn id="22" idx="0"/>
          </p:cNvCxnSpPr>
          <p:nvPr/>
        </p:nvCxnSpPr>
        <p:spPr bwMode="auto">
          <a:xfrm>
            <a:off x="4682807" y="2564904"/>
            <a:ext cx="2055969" cy="100811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stCxn id="21" idx="2"/>
            <a:endCxn id="24" idx="0"/>
          </p:cNvCxnSpPr>
          <p:nvPr/>
        </p:nvCxnSpPr>
        <p:spPr bwMode="auto">
          <a:xfrm>
            <a:off x="2759546" y="3865634"/>
            <a:ext cx="943" cy="75295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185073" y="260648"/>
            <a:ext cx="440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0070C0"/>
                </a:solidFill>
              </a:rPr>
              <a:t>Materials</a:t>
            </a:r>
            <a:r>
              <a:rPr lang="fr-FR" sz="2800" b="1" dirty="0" smtClean="0">
                <a:solidFill>
                  <a:srgbClr val="0070C0"/>
                </a:solidFill>
              </a:rPr>
              <a:t> &amp; </a:t>
            </a:r>
            <a:r>
              <a:rPr lang="fr-FR" sz="2800" b="1" dirty="0" err="1" smtClean="0">
                <a:solidFill>
                  <a:srgbClr val="0070C0"/>
                </a:solidFill>
              </a:rPr>
              <a:t>Methods</a:t>
            </a:r>
            <a:endParaRPr lang="fr-FR" sz="2800" b="1" dirty="0" smtClean="0">
              <a:solidFill>
                <a:srgbClr val="0070C0"/>
              </a:solidFill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2062023" y="4895585"/>
            <a:ext cx="13950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Tank 2</a:t>
            </a:r>
            <a:endParaRPr lang="fr-FR" sz="1200" dirty="0"/>
          </a:p>
        </p:txBody>
      </p:sp>
      <p:sp>
        <p:nvSpPr>
          <p:cNvPr id="72" name="ZoneTexte 71"/>
          <p:cNvSpPr txBox="1"/>
          <p:nvPr/>
        </p:nvSpPr>
        <p:spPr>
          <a:xfrm>
            <a:off x="2062023" y="5172233"/>
            <a:ext cx="13950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Tank 3</a:t>
            </a:r>
            <a:endParaRPr lang="fr-FR" sz="1200" dirty="0"/>
          </a:p>
        </p:txBody>
      </p:sp>
      <p:sp>
        <p:nvSpPr>
          <p:cNvPr id="73" name="ZoneTexte 72"/>
          <p:cNvSpPr txBox="1"/>
          <p:nvPr/>
        </p:nvSpPr>
        <p:spPr>
          <a:xfrm>
            <a:off x="2062023" y="5446017"/>
            <a:ext cx="13950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Tank…8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6059915" y="4671798"/>
            <a:ext cx="13950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Tank 1 (n=30)</a:t>
            </a:r>
            <a:endParaRPr lang="fr-FR" sz="1200" dirty="0"/>
          </a:p>
        </p:txBody>
      </p:sp>
      <p:sp>
        <p:nvSpPr>
          <p:cNvPr id="76" name="ZoneTexte 75"/>
          <p:cNvSpPr txBox="1"/>
          <p:nvPr/>
        </p:nvSpPr>
        <p:spPr>
          <a:xfrm>
            <a:off x="6059915" y="4948797"/>
            <a:ext cx="13950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Tank 2</a:t>
            </a:r>
            <a:endParaRPr lang="fr-FR" sz="1200" dirty="0"/>
          </a:p>
        </p:txBody>
      </p:sp>
      <p:sp>
        <p:nvSpPr>
          <p:cNvPr id="77" name="ZoneTexte 76"/>
          <p:cNvSpPr txBox="1"/>
          <p:nvPr/>
        </p:nvSpPr>
        <p:spPr>
          <a:xfrm>
            <a:off x="6059915" y="5225445"/>
            <a:ext cx="13950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Tank 3</a:t>
            </a:r>
            <a:endParaRPr lang="fr-FR" sz="1200" dirty="0"/>
          </a:p>
        </p:txBody>
      </p:sp>
      <p:sp>
        <p:nvSpPr>
          <p:cNvPr id="78" name="ZoneTexte 77"/>
          <p:cNvSpPr txBox="1"/>
          <p:nvPr/>
        </p:nvSpPr>
        <p:spPr>
          <a:xfrm>
            <a:off x="6059915" y="5503023"/>
            <a:ext cx="13950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Tank…8</a:t>
            </a:r>
          </a:p>
        </p:txBody>
      </p:sp>
      <p:cxnSp>
        <p:nvCxnSpPr>
          <p:cNvPr id="80" name="Connecteur droit avec flèche 79"/>
          <p:cNvCxnSpPr/>
          <p:nvPr/>
        </p:nvCxnSpPr>
        <p:spPr bwMode="auto">
          <a:xfrm>
            <a:off x="6748902" y="3911570"/>
            <a:ext cx="943" cy="75295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Accolade ouvrante 84"/>
          <p:cNvSpPr/>
          <p:nvPr/>
        </p:nvSpPr>
        <p:spPr>
          <a:xfrm>
            <a:off x="1691680" y="4509120"/>
            <a:ext cx="288032" cy="1270902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/>
          <p:cNvSpPr txBox="1"/>
          <p:nvPr/>
        </p:nvSpPr>
        <p:spPr>
          <a:xfrm rot="16200000">
            <a:off x="869677" y="4992569"/>
            <a:ext cx="116143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/>
              <a:t>Replicates</a:t>
            </a:r>
            <a:endParaRPr lang="fr-FR" sz="1600" b="1" dirty="0"/>
          </a:p>
        </p:txBody>
      </p:sp>
      <p:sp>
        <p:nvSpPr>
          <p:cNvPr id="23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60432" y="6356350"/>
            <a:ext cx="561975" cy="365125"/>
          </a:xfrm>
        </p:spPr>
        <p:txBody>
          <a:bodyPr/>
          <a:lstStyle/>
          <a:p>
            <a:pPr algn="ctr"/>
            <a:fld id="{CF4668DC-857F-487D-BFFA-8C0CA5037977}" type="slidenum">
              <a:rPr lang="fr-BE" sz="1800" b="1" smtClean="0"/>
              <a:pPr algn="ctr"/>
              <a:t>5</a:t>
            </a:fld>
            <a:endParaRPr lang="fr-BE" sz="1800" b="1" dirty="0"/>
          </a:p>
        </p:txBody>
      </p:sp>
    </p:spTree>
    <p:extLst>
      <p:ext uri="{BB962C8B-B14F-4D97-AF65-F5344CB8AC3E}">
        <p14:creationId xmlns:p14="http://schemas.microsoft.com/office/powerpoint/2010/main" val="22792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1" grpId="0" animBg="1"/>
      <p:bldP spid="22" grpId="0" animBg="1"/>
      <p:bldP spid="24" grpId="0" animBg="1"/>
      <p:bldP spid="59" grpId="0"/>
      <p:bldP spid="71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85" grpId="0" animBg="1"/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3528" y="332656"/>
            <a:ext cx="654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Fish </a:t>
            </a:r>
            <a:r>
              <a:rPr lang="fr-FR" sz="2400" b="1" dirty="0" err="1" smtClean="0">
                <a:solidFill>
                  <a:srgbClr val="0070C0"/>
                </a:solidFill>
              </a:rPr>
              <a:t>exposure</a:t>
            </a:r>
            <a:r>
              <a:rPr lang="fr-FR" sz="2400" b="1" dirty="0" smtClean="0">
                <a:solidFill>
                  <a:srgbClr val="0070C0"/>
                </a:solidFill>
              </a:rPr>
              <a:t> and traits monitoring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49660" y="2096122"/>
            <a:ext cx="504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0" dirty="0" smtClean="0"/>
              <a:t>d0</a:t>
            </a:r>
            <a:endParaRPr lang="fr-FR" sz="1400" b="0" dirty="0"/>
          </a:p>
        </p:txBody>
      </p:sp>
      <p:sp>
        <p:nvSpPr>
          <p:cNvPr id="7" name="ZoneTexte 6"/>
          <p:cNvSpPr txBox="1"/>
          <p:nvPr/>
        </p:nvSpPr>
        <p:spPr>
          <a:xfrm>
            <a:off x="1907704" y="2111675"/>
            <a:ext cx="655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0" dirty="0" smtClean="0"/>
              <a:t>5 </a:t>
            </a:r>
            <a:r>
              <a:rPr lang="fr-FR" sz="1400" b="0" dirty="0" err="1"/>
              <a:t>d</a:t>
            </a:r>
            <a:r>
              <a:rPr lang="fr-FR" sz="1400" b="0" dirty="0" err="1" smtClean="0"/>
              <a:t>pf</a:t>
            </a:r>
            <a:endParaRPr lang="fr-FR" sz="1400" b="0" dirty="0"/>
          </a:p>
        </p:txBody>
      </p:sp>
      <p:sp>
        <p:nvSpPr>
          <p:cNvPr id="8" name="ZoneTexte 7"/>
          <p:cNvSpPr txBox="1"/>
          <p:nvPr/>
        </p:nvSpPr>
        <p:spPr>
          <a:xfrm>
            <a:off x="5045741" y="2917805"/>
            <a:ext cx="1168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117 </a:t>
            </a:r>
            <a:r>
              <a:rPr lang="fr-FR" sz="1400" b="0" dirty="0" err="1" smtClean="0"/>
              <a:t>dpf</a:t>
            </a:r>
            <a:endParaRPr lang="fr-FR" sz="1400" b="0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8" y="2865663"/>
            <a:ext cx="1169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Fertilization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1475657" y="2856138"/>
            <a:ext cx="144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Chronic</a:t>
            </a:r>
            <a:r>
              <a:rPr lang="fr-FR" sz="1200" dirty="0" smtClean="0"/>
              <a:t> </a:t>
            </a:r>
            <a:r>
              <a:rPr lang="fr-FR" sz="1200" dirty="0" err="1"/>
              <a:t>e</a:t>
            </a:r>
            <a:r>
              <a:rPr lang="fr-FR" sz="1200" dirty="0" err="1" smtClean="0"/>
              <a:t>xposure</a:t>
            </a:r>
            <a:r>
              <a:rPr lang="fr-FR" sz="1200" dirty="0" smtClean="0"/>
              <a:t> to </a:t>
            </a:r>
            <a:r>
              <a:rPr lang="fr-FR" sz="1200" dirty="0" err="1" smtClean="0">
                <a:solidFill>
                  <a:srgbClr val="FF0000"/>
                </a:solidFill>
              </a:rPr>
              <a:t>PCBs</a:t>
            </a:r>
            <a:r>
              <a:rPr lang="fr-FR" sz="1200" dirty="0" smtClean="0">
                <a:solidFill>
                  <a:srgbClr val="FF0000"/>
                </a:solidFill>
              </a:rPr>
              <a:t>/</a:t>
            </a:r>
            <a:r>
              <a:rPr lang="fr-FR" sz="1200" dirty="0" err="1" smtClean="0">
                <a:solidFill>
                  <a:srgbClr val="FF0000"/>
                </a:solidFill>
              </a:rPr>
              <a:t>PBDEs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smtClean="0"/>
              <a:t>(1</a:t>
            </a:r>
            <a:r>
              <a:rPr lang="fr-FR" sz="1200" baseline="30000" dirty="0" smtClean="0"/>
              <a:t>st</a:t>
            </a:r>
            <a:r>
              <a:rPr lang="fr-FR" sz="1200" dirty="0" smtClean="0"/>
              <a:t> </a:t>
            </a:r>
            <a:r>
              <a:rPr lang="fr-FR" sz="1200" dirty="0" err="1" smtClean="0"/>
              <a:t>meal</a:t>
            </a:r>
            <a:r>
              <a:rPr lang="fr-FR" sz="1200" dirty="0" smtClean="0"/>
              <a:t>)</a:t>
            </a:r>
            <a:endParaRPr lang="fr-FR" sz="12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918772" y="2391288"/>
            <a:ext cx="7685676" cy="447420"/>
            <a:chOff x="1134796" y="3025013"/>
            <a:chExt cx="7685676" cy="447420"/>
          </a:xfrm>
        </p:grpSpPr>
        <p:sp>
          <p:nvSpPr>
            <p:cNvPr id="13" name="Flèche droite 12"/>
            <p:cNvSpPr/>
            <p:nvPr/>
          </p:nvSpPr>
          <p:spPr bwMode="auto">
            <a:xfrm>
              <a:off x="1134796" y="3025013"/>
              <a:ext cx="7685676" cy="438665"/>
            </a:xfrm>
            <a:prstGeom prst="rightArrow">
              <a:avLst/>
            </a:prstGeom>
            <a:solidFill>
              <a:srgbClr val="0066F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ewsGoth BT" pitchFamily="34" charset="0"/>
              </a:endParaRPr>
            </a:p>
          </p:txBody>
        </p:sp>
        <p:cxnSp>
          <p:nvCxnSpPr>
            <p:cNvPr id="14" name="Connecteur droit 13"/>
            <p:cNvCxnSpPr/>
            <p:nvPr/>
          </p:nvCxnSpPr>
          <p:spPr bwMode="auto">
            <a:xfrm>
              <a:off x="1134796" y="3025013"/>
              <a:ext cx="0" cy="432048"/>
            </a:xfrm>
            <a:prstGeom prst="line">
              <a:avLst/>
            </a:prstGeom>
            <a:noFill/>
            <a:ln w="381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Connecteur droit 14"/>
            <p:cNvCxnSpPr/>
            <p:nvPr/>
          </p:nvCxnSpPr>
          <p:spPr bwMode="auto">
            <a:xfrm>
              <a:off x="2411760" y="3038765"/>
              <a:ext cx="0" cy="432048"/>
            </a:xfrm>
            <a:prstGeom prst="line">
              <a:avLst/>
            </a:prstGeom>
            <a:noFill/>
            <a:ln w="381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Connecteur droit 15"/>
            <p:cNvCxnSpPr/>
            <p:nvPr/>
          </p:nvCxnSpPr>
          <p:spPr bwMode="auto">
            <a:xfrm>
              <a:off x="5796136" y="3038765"/>
              <a:ext cx="0" cy="432048"/>
            </a:xfrm>
            <a:prstGeom prst="line">
              <a:avLst/>
            </a:prstGeom>
            <a:noFill/>
            <a:ln w="381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Connecteur droit 16"/>
            <p:cNvCxnSpPr/>
            <p:nvPr/>
          </p:nvCxnSpPr>
          <p:spPr bwMode="auto">
            <a:xfrm>
              <a:off x="8420050" y="3040385"/>
              <a:ext cx="0" cy="432048"/>
            </a:xfrm>
            <a:prstGeom prst="line">
              <a:avLst/>
            </a:prstGeom>
            <a:noFill/>
            <a:ln w="381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ZoneTexte 17"/>
          <p:cNvSpPr txBox="1"/>
          <p:nvPr/>
        </p:nvSpPr>
        <p:spPr>
          <a:xfrm>
            <a:off x="7671124" y="2865663"/>
            <a:ext cx="1221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Euthanasia </a:t>
            </a:r>
          </a:p>
        </p:txBody>
      </p:sp>
      <p:pic>
        <p:nvPicPr>
          <p:cNvPr id="20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7858" y="1628800"/>
            <a:ext cx="388362" cy="43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87163"/>
            <a:ext cx="814982" cy="1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6892" y="1693669"/>
            <a:ext cx="1155417" cy="34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necteur droit avec flèche 26"/>
          <p:cNvCxnSpPr/>
          <p:nvPr/>
        </p:nvCxnSpPr>
        <p:spPr bwMode="auto">
          <a:xfrm flipV="1">
            <a:off x="4932040" y="4163427"/>
            <a:ext cx="3672408" cy="2707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796136" y="4235435"/>
            <a:ext cx="2107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 smtClean="0"/>
              <a:t>Growth</a:t>
            </a:r>
            <a:r>
              <a:rPr lang="fr-FR" sz="1200" i="1" dirty="0" smtClean="0"/>
              <a:t> monitoring</a:t>
            </a:r>
            <a:endParaRPr lang="fr-FR" sz="1200" dirty="0"/>
          </a:p>
        </p:txBody>
      </p:sp>
      <p:pic>
        <p:nvPicPr>
          <p:cNvPr id="29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0312" y="1643147"/>
            <a:ext cx="1509388" cy="4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624099" y="3860537"/>
            <a:ext cx="6158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0" dirty="0" smtClean="0"/>
              <a:t>57 </a:t>
            </a:r>
            <a:r>
              <a:rPr lang="fr-FR" sz="1200" b="0" dirty="0" err="1" smtClean="0"/>
              <a:t>dpf</a:t>
            </a:r>
            <a:endParaRPr lang="fr-FR" sz="1200" b="0" dirty="0"/>
          </a:p>
        </p:txBody>
      </p:sp>
      <p:sp>
        <p:nvSpPr>
          <p:cNvPr id="31" name="ZoneTexte 30"/>
          <p:cNvSpPr txBox="1"/>
          <p:nvPr/>
        </p:nvSpPr>
        <p:spPr>
          <a:xfrm>
            <a:off x="683568" y="4554825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rgbClr val="FF0000"/>
                </a:solidFill>
              </a:rPr>
              <a:t>PCBs</a:t>
            </a:r>
            <a:r>
              <a:rPr lang="fr-FR" sz="1400" dirty="0" smtClean="0">
                <a:solidFill>
                  <a:srgbClr val="FF0000"/>
                </a:solidFill>
              </a:rPr>
              <a:t>/</a:t>
            </a:r>
            <a:r>
              <a:rPr lang="fr-FR" sz="1400" dirty="0" err="1" smtClean="0">
                <a:solidFill>
                  <a:srgbClr val="FF0000"/>
                </a:solidFill>
              </a:rPr>
              <a:t>PBDEs</a:t>
            </a:r>
            <a:r>
              <a:rPr lang="fr-FR" sz="1400" dirty="0" smtClean="0"/>
              <a:t> ≈ [ ]</a:t>
            </a:r>
            <a:endParaRPr lang="fr-FR" sz="1400" dirty="0"/>
          </a:p>
        </p:txBody>
      </p:sp>
      <p:cxnSp>
        <p:nvCxnSpPr>
          <p:cNvPr id="32" name="Connecteur droit avec flèche 31"/>
          <p:cNvCxnSpPr>
            <a:stCxn id="10" idx="2"/>
          </p:cNvCxnSpPr>
          <p:nvPr/>
        </p:nvCxnSpPr>
        <p:spPr bwMode="auto">
          <a:xfrm>
            <a:off x="2195737" y="3502469"/>
            <a:ext cx="0" cy="94899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248553" y="5795972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800" b="0" dirty="0" err="1"/>
              <a:t>d</a:t>
            </a:r>
            <a:r>
              <a:rPr lang="fr-FR" sz="1800" b="0" dirty="0" err="1" smtClean="0"/>
              <a:t>pf</a:t>
            </a:r>
            <a:r>
              <a:rPr lang="fr-FR" sz="1800" b="0" dirty="0" smtClean="0"/>
              <a:t>: </a:t>
            </a:r>
            <a:r>
              <a:rPr lang="fr-FR" sz="1800" b="0" dirty="0" err="1" smtClean="0"/>
              <a:t>days</a:t>
            </a:r>
            <a:r>
              <a:rPr lang="fr-FR" sz="1800" b="0" dirty="0" smtClean="0"/>
              <a:t> post </a:t>
            </a:r>
            <a:r>
              <a:rPr lang="fr-FR" sz="1800" b="0" dirty="0" err="1" smtClean="0"/>
              <a:t>fertilization</a:t>
            </a:r>
            <a:endParaRPr lang="fr-FR" sz="1800" b="0" dirty="0"/>
          </a:p>
        </p:txBody>
      </p:sp>
      <p:sp>
        <p:nvSpPr>
          <p:cNvPr id="38" name="Rectangle 37"/>
          <p:cNvSpPr/>
          <p:nvPr/>
        </p:nvSpPr>
        <p:spPr>
          <a:xfrm>
            <a:off x="7944349" y="3637885"/>
            <a:ext cx="942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Euthanasia</a:t>
            </a:r>
          </a:p>
          <a:p>
            <a:pPr algn="ctr"/>
            <a:r>
              <a:rPr lang="fr-FR" sz="1200" dirty="0" smtClean="0"/>
              <a:t>362 </a:t>
            </a:r>
            <a:r>
              <a:rPr lang="fr-FR" sz="1200" dirty="0" err="1" smtClean="0"/>
              <a:t>dpf</a:t>
            </a:r>
            <a:endParaRPr lang="fr-FR" sz="1200" dirty="0"/>
          </a:p>
        </p:txBody>
      </p:sp>
      <p:cxnSp>
        <p:nvCxnSpPr>
          <p:cNvPr id="33" name="Connecteur droit avec flèche 32"/>
          <p:cNvCxnSpPr/>
          <p:nvPr/>
        </p:nvCxnSpPr>
        <p:spPr bwMode="auto">
          <a:xfrm flipV="1">
            <a:off x="5580112" y="3241031"/>
            <a:ext cx="1469255" cy="1330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620041" y="2836505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180 </a:t>
            </a:r>
            <a:r>
              <a:rPr lang="en-US" sz="1400" dirty="0" err="1" smtClean="0"/>
              <a:t>dpf</a:t>
            </a:r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5518264" y="3284984"/>
            <a:ext cx="1612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/>
              <a:t>Reproduction monitoring </a:t>
            </a:r>
          </a:p>
        </p:txBody>
      </p:sp>
      <p:pic>
        <p:nvPicPr>
          <p:cNvPr id="36" name="Picture 3" descr="C:\Users\khorri\Documents\Publications\DEB model\Schéma\Abstract DEB.pdf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0" t="54088" r="81476" b="10197"/>
          <a:stretch/>
        </p:blipFill>
        <p:spPr bwMode="auto">
          <a:xfrm>
            <a:off x="1549782" y="4866975"/>
            <a:ext cx="1222018" cy="133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60432" y="6356350"/>
            <a:ext cx="561975" cy="365125"/>
          </a:xfrm>
        </p:spPr>
        <p:txBody>
          <a:bodyPr/>
          <a:lstStyle/>
          <a:p>
            <a:pPr algn="ctr"/>
            <a:fld id="{CF4668DC-857F-487D-BFFA-8C0CA5037977}" type="slidenum">
              <a:rPr lang="fr-BE" sz="1800" b="1" smtClean="0"/>
              <a:pPr algn="ctr"/>
              <a:t>6</a:t>
            </a:fld>
            <a:endParaRPr lang="fr-BE" sz="1800" b="1" dirty="0"/>
          </a:p>
        </p:txBody>
      </p:sp>
    </p:spTree>
    <p:extLst>
      <p:ext uri="{BB962C8B-B14F-4D97-AF65-F5344CB8AC3E}">
        <p14:creationId xmlns:p14="http://schemas.microsoft.com/office/powerpoint/2010/main" val="378009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8" grpId="0"/>
      <p:bldP spid="28" grpId="0"/>
      <p:bldP spid="30" grpId="0"/>
      <p:bldP spid="31" grpId="0"/>
      <p:bldP spid="31" grpId="1"/>
      <p:bldP spid="38" grpId="0"/>
      <p:bldP spid="2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9816315"/>
                  </p:ext>
                </p:extLst>
              </p:nvPr>
            </p:nvGraphicFramePr>
            <p:xfrm>
              <a:off x="2051720" y="1852034"/>
              <a:ext cx="5328592" cy="46733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7512"/>
                    <a:gridCol w="4161080"/>
                  </a:tblGrid>
                  <a:tr h="308133">
                    <a:tc>
                      <a:txBody>
                        <a:bodyPr/>
                        <a:lstStyle/>
                        <a:p>
                          <a:r>
                            <a:rPr lang="fr-FR" sz="1400" b="1" dirty="0" err="1" smtClean="0"/>
                            <a:t>Parameters</a:t>
                          </a:r>
                          <a:endParaRPr lang="fr-FR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 smtClean="0"/>
                            <a:t>Description</a:t>
                          </a:r>
                          <a:endParaRPr lang="fr-FR" sz="1400" b="1" dirty="0"/>
                        </a:p>
                      </a:txBody>
                      <a:tcPr/>
                    </a:tc>
                  </a:tr>
                  <a:tr h="3081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fr-FR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Scaled functional response </a:t>
                          </a:r>
                          <a:endParaRPr lang="fr-FR" sz="1400" dirty="0"/>
                        </a:p>
                      </a:txBody>
                      <a:tcPr/>
                    </a:tc>
                  </a:tr>
                  <a:tr h="3081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>
                                        <a:latin typeface="Cambria Math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1400" b="0" i="1">
                                        <a:latin typeface="Cambria Math"/>
                                      </a:rPr>
                                      <m:t>𝑀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Shape coefficient for juveniles and adults</a:t>
                          </a:r>
                          <a:endParaRPr lang="fr-FR" sz="1400" dirty="0"/>
                        </a:p>
                      </a:txBody>
                      <a:tcPr/>
                    </a:tc>
                  </a:tr>
                  <a:tr h="3081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fr-FR" sz="1400" b="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400" b="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fr-FR" sz="1400" b="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fr-FR" sz="1400" b="0" i="1" smtClean="0">
                                                <a:effectLst/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400" b="0" i="1">
                                            <a:effectLst/>
                                            <a:latin typeface="Cambria Math"/>
                                          </a:rPr>
                                          <m:t>𝐴𝑚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fr-FR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Maximum area specific assimilation rate</a:t>
                          </a:r>
                          <a:endParaRPr lang="fr-FR" sz="1400" dirty="0"/>
                        </a:p>
                      </a:txBody>
                      <a:tcPr/>
                    </a:tc>
                  </a:tr>
                  <a:tr h="3081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4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4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Energy conductance</a:t>
                          </a:r>
                          <a:endParaRPr lang="fr-FR" sz="1400" dirty="0"/>
                        </a:p>
                      </a:txBody>
                      <a:tcPr/>
                    </a:tc>
                  </a:tr>
                  <a:tr h="4956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/>
                                    <a:ea typeface="Cambria Math"/>
                                  </a:rPr>
                                  <m:t>𝜅</m:t>
                                </m:r>
                              </m:oMath>
                            </m:oMathPara>
                          </a14:m>
                          <a:endParaRPr lang="fr-FR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Fraction of energy allocated to somatic maintenance and growth </a:t>
                          </a:r>
                          <a:endParaRPr lang="fr-FR" sz="1400" dirty="0"/>
                        </a:p>
                      </a:txBody>
                      <a:tcPr/>
                    </a:tc>
                  </a:tr>
                  <a:tr h="3169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fr-FR" sz="1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1400" b="0" i="1" smtClean="0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sz="1400" b="0" i="1" smtClean="0">
                                        <a:latin typeface="Cambria Math"/>
                                      </a:rPr>
                                      <m:t>𝐽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Maturity maintenance rate coefficient</a:t>
                          </a:r>
                          <a:endParaRPr lang="fr-FR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081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sz="1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4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fr-FR" sz="1400" b="0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fr-FR" sz="1400" b="0" i="1" smtClean="0"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400" b="0" i="1">
                                            <a:latin typeface="Cambria Math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fr-FR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Volume specific somatic maintenance costs</a:t>
                          </a:r>
                          <a:endParaRPr lang="fr-FR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081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FR" sz="1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400" b="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400" b="0" i="1">
                                            <a:latin typeface="Cambria Math"/>
                                          </a:rPr>
                                          <m:t>𝐺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fr-FR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Cost of synthesis of a unit of structure</a:t>
                          </a:r>
                          <a:endParaRPr lang="fr-FR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081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sz="14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1400" b="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400" b="0" i="1">
                                        <a:latin typeface="Cambria Math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a:rPr lang="en-US" sz="1400" b="0" i="1">
                                        <a:latin typeface="Cambria Math"/>
                                      </a:rPr>
                                      <m:t>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Cumulated energy invested in maturity at birth</a:t>
                          </a:r>
                          <a:endParaRPr lang="fr-FR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4956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sz="14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1400" b="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400" b="0" i="1">
                                        <a:latin typeface="Cambria Math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a:rPr lang="en-US" sz="1400" b="0" i="1">
                                        <a:latin typeface="Cambria Math"/>
                                      </a:rPr>
                                      <m:t>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Cumulated energy invested in maturity at metamorphosis</a:t>
                          </a:r>
                          <a:endParaRPr lang="fr-FR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110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sz="14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1400" b="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400" b="0" i="1">
                                        <a:latin typeface="Cambria Math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a:rPr lang="en-US" sz="1400" b="0" i="1">
                                        <a:latin typeface="Cambria Math"/>
                                      </a:rPr>
                                      <m:t>𝑝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Cumulated energy invested in maturity at puberty</a:t>
                          </a:r>
                          <a:endParaRPr lang="fr-FR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0813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̈"/>
                                        <m:ctrlPr>
                                          <a:rPr lang="fr-FR" sz="1400" b="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14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US" sz="1400" b="0" i="1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b="0" i="1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Weibull aging acceleration</a:t>
                          </a:r>
                          <a:endParaRPr lang="fr-FR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9816315"/>
                  </p:ext>
                </p:extLst>
              </p:nvPr>
            </p:nvGraphicFramePr>
            <p:xfrm>
              <a:off x="2051720" y="1852034"/>
              <a:ext cx="5328592" cy="46733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7512"/>
                    <a:gridCol w="4161080"/>
                  </a:tblGrid>
                  <a:tr h="308133">
                    <a:tc>
                      <a:txBody>
                        <a:bodyPr/>
                        <a:lstStyle/>
                        <a:p>
                          <a:r>
                            <a:rPr lang="fr-FR" sz="1400" b="1" dirty="0" err="1" smtClean="0"/>
                            <a:t>Parameters</a:t>
                          </a:r>
                          <a:endParaRPr lang="fr-FR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 smtClean="0"/>
                            <a:t>Description</a:t>
                          </a:r>
                          <a:endParaRPr lang="fr-FR" sz="1400" b="1" dirty="0"/>
                        </a:p>
                      </a:txBody>
                      <a:tcPr/>
                    </a:tc>
                  </a:tr>
                  <a:tr h="30813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24" t="-104000" r="-357592" b="-134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Scaled functional response </a:t>
                          </a:r>
                          <a:endParaRPr lang="fr-FR" sz="1400" dirty="0"/>
                        </a:p>
                      </a:txBody>
                      <a:tcPr/>
                    </a:tc>
                  </a:tr>
                  <a:tr h="30813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24" t="-200000" r="-357592" b="-12196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Shape coefficient for juveniles and adults</a:t>
                          </a:r>
                          <a:endParaRPr lang="fr-FR" sz="1400" dirty="0"/>
                        </a:p>
                      </a:txBody>
                      <a:tcPr/>
                    </a:tc>
                  </a:tr>
                  <a:tr h="30813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24" t="-306000" r="-357592" b="-114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Maximum area specific assimilation rate</a:t>
                          </a:r>
                          <a:endParaRPr lang="fr-FR" sz="1400" dirty="0"/>
                        </a:p>
                      </a:txBody>
                      <a:tcPr/>
                    </a:tc>
                  </a:tr>
                  <a:tr h="30813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24" t="-398039" r="-357592" b="-10215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Energy conductance</a:t>
                          </a:r>
                          <a:endParaRPr lang="fr-FR" sz="14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24" t="-302381" r="-357592" b="-520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Fraction of energy allocated to somatic maintenance and growth </a:t>
                          </a:r>
                          <a:endParaRPr lang="fr-FR" sz="1400" dirty="0"/>
                        </a:p>
                      </a:txBody>
                      <a:tcPr/>
                    </a:tc>
                  </a:tr>
                  <a:tr h="33140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24" t="-614545" r="-357592" b="-69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Maturity maintenance rate coefficient</a:t>
                          </a:r>
                          <a:endParaRPr lang="fr-FR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0813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24" t="-786000" r="-357592" b="-6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Volume specific somatic maintenance costs</a:t>
                          </a:r>
                          <a:endParaRPr lang="fr-FR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0813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24" t="-868627" r="-357592" b="-550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Cost of synthesis of a unit of structure</a:t>
                          </a:r>
                          <a:endParaRPr lang="fr-FR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1330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24" t="-968627" r="-357592" b="-450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Cumulated energy invested in maturity at birth</a:t>
                          </a:r>
                          <a:endParaRPr lang="fr-FR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24" t="-641176" r="-357592" b="-17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Cumulated energy invested in maturity at metamorphosis</a:t>
                          </a:r>
                          <a:endParaRPr lang="fr-FR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24" t="-741176" r="-357592" b="-7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Cumulated energy invested in maturity at puberty</a:t>
                          </a:r>
                          <a:endParaRPr lang="fr-FR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1718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524" t="-1375000" r="-357592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Weibull aging acceleration</a:t>
                          </a:r>
                          <a:endParaRPr lang="fr-FR" sz="14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539552" y="1340768"/>
            <a:ext cx="4666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12 </a:t>
            </a:r>
            <a:r>
              <a:rPr lang="fr-FR" b="1" dirty="0" err="1" smtClean="0"/>
              <a:t>fitted</a:t>
            </a:r>
            <a:r>
              <a:rPr lang="fr-FR" b="1" dirty="0" smtClean="0"/>
              <a:t> </a:t>
            </a:r>
            <a:r>
              <a:rPr lang="fr-FR" b="1" dirty="0" err="1" smtClean="0"/>
              <a:t>parameters</a:t>
            </a:r>
            <a:r>
              <a:rPr lang="fr-FR" b="1" dirty="0" smtClean="0"/>
              <a:t> =&gt; </a:t>
            </a:r>
            <a:r>
              <a:rPr lang="fr-FR" b="1" dirty="0" err="1" smtClean="0"/>
              <a:t>covariation</a:t>
            </a:r>
            <a:r>
              <a:rPr lang="fr-FR" b="1" dirty="0" smtClean="0"/>
              <a:t> </a:t>
            </a:r>
            <a:r>
              <a:rPr lang="fr-FR" b="1" dirty="0" err="1" smtClean="0"/>
              <a:t>method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29089" y="359589"/>
            <a:ext cx="6547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0070C0"/>
                </a:solidFill>
              </a:rPr>
              <a:t>Modeling</a:t>
            </a:r>
            <a:r>
              <a:rPr lang="fr-FR" sz="2800" b="1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</a:rPr>
              <a:t>approach</a:t>
            </a:r>
            <a:endParaRPr lang="fr-FR" sz="2800" b="1" dirty="0" smtClean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574" y="935911"/>
            <a:ext cx="3541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Dynamic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Energy</a:t>
            </a:r>
            <a:r>
              <a:rPr lang="fr-FR" b="1" dirty="0">
                <a:solidFill>
                  <a:srgbClr val="0070C0"/>
                </a:solidFill>
              </a:rPr>
              <a:t> Budget model </a:t>
            </a:r>
          </a:p>
        </p:txBody>
      </p:sp>
      <p:sp>
        <p:nvSpPr>
          <p:cNvPr id="9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60432" y="6356350"/>
            <a:ext cx="561975" cy="365125"/>
          </a:xfrm>
        </p:spPr>
        <p:txBody>
          <a:bodyPr/>
          <a:lstStyle/>
          <a:p>
            <a:pPr algn="ctr"/>
            <a:fld id="{CF4668DC-857F-487D-BFFA-8C0CA5037977}" type="slidenum">
              <a:rPr lang="fr-BE" sz="1800" b="1" smtClean="0"/>
              <a:pPr algn="ctr"/>
              <a:t>7</a:t>
            </a:fld>
            <a:endParaRPr lang="fr-BE" sz="1800" b="1" dirty="0"/>
          </a:p>
        </p:txBody>
      </p:sp>
    </p:spTree>
    <p:extLst>
      <p:ext uri="{BB962C8B-B14F-4D97-AF65-F5344CB8AC3E}">
        <p14:creationId xmlns:p14="http://schemas.microsoft.com/office/powerpoint/2010/main" val="35088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5536" y="1535881"/>
                <a:ext cx="8568952" cy="3693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b="1" dirty="0" err="1" smtClean="0">
                    <a:solidFill>
                      <a:srgbClr val="0070C0"/>
                    </a:solidFill>
                  </a:rPr>
                  <a:t>Experimental</a:t>
                </a:r>
                <a:r>
                  <a:rPr lang="fr-FR" sz="2400" b="1" dirty="0" smtClean="0">
                    <a:solidFill>
                      <a:srgbClr val="0070C0"/>
                    </a:solidFill>
                  </a:rPr>
                  <a:t> data </a:t>
                </a:r>
                <a:r>
                  <a:rPr lang="fr-FR" sz="2400" b="1" dirty="0">
                    <a:solidFill>
                      <a:srgbClr val="0070C0"/>
                    </a:solidFill>
                  </a:rPr>
                  <a:t>for </a:t>
                </a:r>
                <a:r>
                  <a:rPr lang="fr-FR" sz="2400" b="1" dirty="0" smtClean="0">
                    <a:solidFill>
                      <a:srgbClr val="0070C0"/>
                    </a:solidFill>
                  </a:rPr>
                  <a:t>calibration</a:t>
                </a:r>
              </a:p>
              <a:p>
                <a:endParaRPr lang="fr-FR" sz="2400" b="1" dirty="0"/>
              </a:p>
              <a:p>
                <a:pPr marL="342900" indent="-342900">
                  <a:lnSpc>
                    <a:spcPct val="250000"/>
                  </a:lnSpc>
                  <a:buFont typeface="Courier New" panose="02070309020205020404" pitchFamily="49" charset="0"/>
                  <a:buChar char="o"/>
                </a:pPr>
                <a:r>
                  <a:rPr lang="fr-FR" sz="2000" dirty="0" err="1" smtClean="0"/>
                  <a:t>Growth</a:t>
                </a:r>
                <a:r>
                  <a:rPr lang="fr-FR" sz="2000" dirty="0" smtClean="0"/>
                  <a:t>: size </a:t>
                </a:r>
                <a:r>
                  <a:rPr lang="fr-FR" sz="2000" dirty="0" err="1" smtClean="0"/>
                  <a:t>at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age</a:t>
                </a:r>
                <a:endParaRPr lang="fr-FR" sz="2000" dirty="0" smtClean="0"/>
              </a:p>
              <a:p>
                <a:pPr marL="342900" indent="-342900">
                  <a:lnSpc>
                    <a:spcPct val="250000"/>
                  </a:lnSpc>
                  <a:buFont typeface="Courier New" panose="02070309020205020404" pitchFamily="49" charset="0"/>
                  <a:buChar char="o"/>
                </a:pPr>
                <a:r>
                  <a:rPr lang="fr-FR" sz="2000" dirty="0" smtClean="0"/>
                  <a:t>Reproduction: cumulative </a:t>
                </a:r>
                <a:r>
                  <a:rPr lang="fr-FR" sz="2000" dirty="0" err="1"/>
                  <a:t>egg</a:t>
                </a:r>
                <a:r>
                  <a:rPr lang="fr-FR" sz="2000" dirty="0"/>
                  <a:t> </a:t>
                </a:r>
                <a:r>
                  <a:rPr lang="fr-FR" sz="2000" dirty="0" err="1"/>
                  <a:t>number</a:t>
                </a:r>
                <a:r>
                  <a:rPr lang="fr-FR" sz="2000" dirty="0"/>
                  <a:t> </a:t>
                </a:r>
                <a:r>
                  <a:rPr lang="fr-FR" sz="2000" dirty="0" err="1"/>
                  <a:t>at</a:t>
                </a:r>
                <a:r>
                  <a:rPr lang="fr-FR" sz="2000" dirty="0"/>
                  <a:t> </a:t>
                </a:r>
                <a:r>
                  <a:rPr lang="fr-FR" sz="2000" dirty="0" err="1" smtClean="0"/>
                  <a:t>age</a:t>
                </a:r>
                <a:endParaRPr lang="fr-FR" sz="2000" dirty="0"/>
              </a:p>
              <a:p>
                <a:pPr marL="342900" indent="-342900">
                  <a:lnSpc>
                    <a:spcPct val="250000"/>
                  </a:lnSpc>
                  <a:buFont typeface="Courier New" panose="02070309020205020404" pitchFamily="49" charset="0"/>
                  <a:buChar char="o"/>
                </a:pPr>
                <a:r>
                  <a:rPr lang="fr-FR" sz="2000" dirty="0" smtClean="0"/>
                  <a:t>Age </a:t>
                </a:r>
                <a:r>
                  <a:rPr lang="fr-FR" sz="2000" dirty="0"/>
                  <a:t>and size at life-</a:t>
                </a:r>
                <a:r>
                  <a:rPr lang="fr-FR" sz="2000" dirty="0" err="1"/>
                  <a:t>history</a:t>
                </a:r>
                <a:r>
                  <a:rPr lang="fr-FR" sz="2000" dirty="0"/>
                  <a:t> </a:t>
                </a:r>
                <a:r>
                  <a:rPr lang="fr-FR" sz="2000" dirty="0" smtClean="0"/>
                  <a:t>transitions: </a:t>
                </a:r>
                <a:r>
                  <a:rPr lang="fr-FR" sz="2000" dirty="0" err="1" smtClean="0"/>
                  <a:t>birth</a:t>
                </a:r>
                <a:r>
                  <a:rPr lang="fr-FR" sz="2000" dirty="0" smtClean="0"/>
                  <a:t>, </a:t>
                </a:r>
                <a:r>
                  <a:rPr lang="fr-FR" sz="2000" dirty="0" err="1" smtClean="0"/>
                  <a:t>metamorphosis</a:t>
                </a:r>
                <a:r>
                  <a:rPr lang="fr-FR" sz="2000" dirty="0" smtClean="0"/>
                  <a:t>, </a:t>
                </a:r>
                <a:r>
                  <a:rPr lang="fr-FR" sz="2000" dirty="0" err="1" smtClean="0"/>
                  <a:t>puberty</a:t>
                </a:r>
                <a:endParaRPr lang="fr-F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35881"/>
                <a:ext cx="8568952" cy="3693319"/>
              </a:xfrm>
              <a:prstGeom prst="rect">
                <a:avLst/>
              </a:prstGeom>
              <a:blipFill rotWithShape="1">
                <a:blip r:embed="rId3"/>
                <a:stretch>
                  <a:fillRect l="-1138" t="-13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60432" y="6356350"/>
            <a:ext cx="561975" cy="365125"/>
          </a:xfrm>
        </p:spPr>
        <p:txBody>
          <a:bodyPr/>
          <a:lstStyle/>
          <a:p>
            <a:pPr algn="ctr"/>
            <a:fld id="{CF4668DC-857F-487D-BFFA-8C0CA5037977}" type="slidenum">
              <a:rPr lang="fr-BE" sz="1800" b="1" smtClean="0"/>
              <a:pPr algn="ctr"/>
              <a:t>8</a:t>
            </a:fld>
            <a:endParaRPr lang="fr-BE" sz="1800" b="1" dirty="0"/>
          </a:p>
        </p:txBody>
      </p:sp>
    </p:spTree>
    <p:extLst>
      <p:ext uri="{BB962C8B-B14F-4D97-AF65-F5344CB8AC3E}">
        <p14:creationId xmlns:p14="http://schemas.microsoft.com/office/powerpoint/2010/main" val="399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9089" y="548680"/>
            <a:ext cx="683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0070C0"/>
                </a:solidFill>
              </a:rPr>
              <a:t>Physiological</a:t>
            </a:r>
            <a:r>
              <a:rPr lang="fr-FR" sz="2000" b="1" dirty="0" smtClean="0">
                <a:solidFill>
                  <a:srgbClr val="0070C0"/>
                </a:solidFill>
              </a:rPr>
              <a:t> modes of action (PMOA) of PCB and PBDE 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115616" y="1330710"/>
            <a:ext cx="7068068" cy="4906602"/>
            <a:chOff x="1176340" y="1196752"/>
            <a:chExt cx="7068068" cy="490660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40" y="1196752"/>
              <a:ext cx="7068068" cy="4906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ZoneTexte 6"/>
                <p:cNvSpPr txBox="1"/>
                <p:nvPr/>
              </p:nvSpPr>
              <p:spPr>
                <a:xfrm>
                  <a:off x="3188428" y="1556792"/>
                  <a:ext cx="3757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/>
                          </a:rPr>
                          <m:t>𝒇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7" name="ZoneText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8428" y="1556792"/>
                  <a:ext cx="37574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ZoneTexte 7"/>
                <p:cNvSpPr txBox="1"/>
                <p:nvPr/>
              </p:nvSpPr>
              <p:spPr>
                <a:xfrm>
                  <a:off x="3730936" y="2070473"/>
                  <a:ext cx="8410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fr-FR" b="1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fr-FR" b="1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FR" b="1" i="1">
                                    <a:latin typeface="Cambria Math"/>
                                  </a:rPr>
                                  <m:t>𝑨𝒎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8" name="ZoneText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0936" y="2070473"/>
                  <a:ext cx="84106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>
                  <a:hlinkClick r:id="rId6" action="ppaction://hlinksldjump"/>
                </p:cNvPr>
                <p:cNvSpPr txBox="1"/>
                <p:nvPr/>
              </p:nvSpPr>
              <p:spPr>
                <a:xfrm>
                  <a:off x="4273780" y="3501008"/>
                  <a:ext cx="4365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1" i="1" smtClean="0">
                            <a:latin typeface="Cambria Math"/>
                          </a:rPr>
                          <m:t>𝜅</m:t>
                        </m:r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9" name="ZoneText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3780" y="3501008"/>
                  <a:ext cx="436594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/>
                <p:cNvSpPr txBox="1"/>
                <p:nvPr/>
              </p:nvSpPr>
              <p:spPr>
                <a:xfrm>
                  <a:off x="2771800" y="4221088"/>
                  <a:ext cx="7100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fr-FR" b="1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fr-FR" b="1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FR" b="1" i="1">
                                    <a:latin typeface="Cambria Math"/>
                                  </a:rPr>
                                  <m:t>𝑴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10" name="ZoneText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4221088"/>
                  <a:ext cx="710066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ZoneTexte 11"/>
                <p:cNvSpPr txBox="1"/>
                <p:nvPr/>
              </p:nvSpPr>
              <p:spPr>
                <a:xfrm>
                  <a:off x="6041035" y="4194818"/>
                  <a:ext cx="498791" cy="4055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fr-FR" b="1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b="1" i="1" smtClean="0">
                                    <a:latin typeface="Cambria Math"/>
                                  </a:rPr>
                                  <m:t>𝑲</m:t>
                                </m:r>
                              </m:e>
                            </m:acc>
                          </m:e>
                          <m:sub>
                            <m:r>
                              <a:rPr lang="fr-FR" b="1" i="1" smtClean="0">
                                <a:latin typeface="Cambria Math"/>
                              </a:rPr>
                              <m:t>𝑱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2" name="ZoneTexte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1035" y="4194818"/>
                  <a:ext cx="498791" cy="40556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746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>
                  <a:hlinkClick r:id="rId10" action="ppaction://hlinksldjump"/>
                </p:cNvPr>
                <p:cNvSpPr txBox="1"/>
                <p:nvPr/>
              </p:nvSpPr>
              <p:spPr>
                <a:xfrm>
                  <a:off x="2165802" y="4869160"/>
                  <a:ext cx="6780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fr-FR" b="1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latin typeface="Cambria Math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/>
                                  </a:rPr>
                                  <m:t>𝑮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13" name="ZoneText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5802" y="4869160"/>
                  <a:ext cx="678006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ZoneTexte 13"/>
                <p:cNvSpPr txBox="1"/>
                <p:nvPr/>
              </p:nvSpPr>
              <p:spPr>
                <a:xfrm>
                  <a:off x="6732240" y="4722994"/>
                  <a:ext cx="5452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/>
                              </a:rPr>
                              <m:t>𝑲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/>
                              </a:rPr>
                              <m:t>𝑹</m:t>
                            </m:r>
                          </m:sub>
                        </m:sSub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14" name="ZoneTexte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240" y="4722994"/>
                  <a:ext cx="545277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60432" y="6356350"/>
            <a:ext cx="561975" cy="365125"/>
          </a:xfrm>
        </p:spPr>
        <p:txBody>
          <a:bodyPr/>
          <a:lstStyle/>
          <a:p>
            <a:pPr algn="ctr"/>
            <a:fld id="{CF4668DC-857F-487D-BFFA-8C0CA5037977}" type="slidenum">
              <a:rPr lang="fr-BE" sz="1800" b="1" smtClean="0"/>
              <a:pPr algn="ctr"/>
              <a:t>9</a:t>
            </a:fld>
            <a:endParaRPr lang="fr-BE" sz="1800" b="1" dirty="0"/>
          </a:p>
        </p:txBody>
      </p:sp>
    </p:spTree>
    <p:extLst>
      <p:ext uri="{BB962C8B-B14F-4D97-AF65-F5344CB8AC3E}">
        <p14:creationId xmlns:p14="http://schemas.microsoft.com/office/powerpoint/2010/main" val="39996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3497</TotalTime>
  <Words>831</Words>
  <Application>Microsoft Office PowerPoint</Application>
  <PresentationFormat>Affichage à l'écran (4:3)</PresentationFormat>
  <Paragraphs>247</Paragraphs>
  <Slides>21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Exécutif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Khaled HORRI, Ifremer Boulogne PDG-RBE-HMMN-RHBL</dc:creator>
  <cp:lastModifiedBy>Khaled HORRI, Ifremer Boulogne PDG-RBE-HMMN-RHBL</cp:lastModifiedBy>
  <cp:revision>217</cp:revision>
  <dcterms:created xsi:type="dcterms:W3CDTF">2017-03-13T13:32:01Z</dcterms:created>
  <dcterms:modified xsi:type="dcterms:W3CDTF">2017-05-30T23:39:03Z</dcterms:modified>
</cp:coreProperties>
</file>