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9" r:id="rId4"/>
    <p:sldId id="270" r:id="rId5"/>
    <p:sldId id="271" r:id="rId6"/>
    <p:sldId id="259" r:id="rId7"/>
    <p:sldId id="268" r:id="rId8"/>
    <p:sldId id="272" r:id="rId9"/>
    <p:sldId id="261" r:id="rId10"/>
    <p:sldId id="266" r:id="rId11"/>
    <p:sldId id="263" r:id="rId12"/>
    <p:sldId id="262" r:id="rId13"/>
    <p:sldId id="273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258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42557-4D6F-4013-91E7-99AF57C4D8F2}" type="datetimeFigureOut">
              <a:rPr lang="en-GB" smtClean="0"/>
              <a:t>01/06/2017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A23D3-0FAC-43D9-A43F-597CA6358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50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23D3-0FAC-43D9-A43F-597CA6358B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274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A23D3-0FAC-43D9-A43F-597CA6358B7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23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9" descr="pml-letterhead-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r="35510"/>
          <a:stretch>
            <a:fillRect/>
          </a:stretch>
        </p:blipFill>
        <p:spPr bwMode="auto">
          <a:xfrm>
            <a:off x="0" y="0"/>
            <a:ext cx="91440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755576" y="5084763"/>
            <a:ext cx="6408737" cy="7921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5576" y="5897563"/>
            <a:ext cx="6400800" cy="484187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8909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692696"/>
            <a:ext cx="8569647" cy="5327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340768"/>
            <a:ext cx="8569647" cy="53187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923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692696"/>
            <a:ext cx="8497639" cy="53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69504"/>
            <a:ext cx="4105151" cy="53900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644008" y="1268760"/>
            <a:ext cx="4105151" cy="53900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35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00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86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91264" cy="5328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8761"/>
            <a:ext cx="5111750" cy="51125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92975"/>
            <a:ext cx="3008313" cy="50883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553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79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65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8424" y="764704"/>
            <a:ext cx="532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808038"/>
            <a:ext cx="806559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85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ml slide head-3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92696"/>
            <a:ext cx="8497639" cy="53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68760"/>
            <a:ext cx="8497639" cy="539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3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/traitexplorer/deb.s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i.vu.nl/programs/phylopars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an.r-project.org/web/packages/Rphylopar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alogueoflife.org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talogueoflife.org/col/browse/tree/id/70a72224d52b24f5ee0b1d09387d1703" TargetMode="External"/><Relationship Id="rId13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hyperlink" Target="http://www.catalogueoflife.org/col/browse/tree/id/5ede24b0534ebd5e1f552d5b9f874a6a" TargetMode="External"/><Relationship Id="rId12" Type="http://schemas.openxmlformats.org/officeDocument/2006/relationships/hyperlink" Target="http://www.catalogueoflife.org/col/browse/tree/id/5a684ca0ba8beca015070ed70667e940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hyperlink" Target="http://www.catalogueoflife.org/col/browse/tree/id/2162f568e75599fd974bf0f75b9a471e" TargetMode="External"/><Relationship Id="rId5" Type="http://schemas.openxmlformats.org/officeDocument/2006/relationships/hyperlink" Target="http://www.catalogueoflife.org/" TargetMode="External"/><Relationship Id="rId15" Type="http://schemas.openxmlformats.org/officeDocument/2006/relationships/image" Target="../media/image34.png"/><Relationship Id="rId10" Type="http://schemas.openxmlformats.org/officeDocument/2006/relationships/hyperlink" Target="http://www.catalogueoflife.org/col/browse/tree/id/32afcea6fb042b2575d51aef12e4493d" TargetMode="External"/><Relationship Id="rId4" Type="http://schemas.openxmlformats.org/officeDocument/2006/relationships/image" Target="../media/image30.png"/><Relationship Id="rId9" Type="http://schemas.openxmlformats.org/officeDocument/2006/relationships/hyperlink" Target="http://www.catalogueoflife.org/col/browse/tree/id/210642f7874a5716c1eb6abfa2086430" TargetMode="External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Jorn Bruggeman</a:t>
            </a:r>
          </a:p>
          <a:p>
            <a:r>
              <a:rPr lang="en-GB" b="0" dirty="0" smtClean="0"/>
              <a:t>Plymouth Marine Laboratory</a:t>
            </a:r>
            <a:endParaRPr lang="en-GB" b="0" dirty="0"/>
          </a:p>
        </p:txBody>
      </p:sp>
      <p:grpSp>
        <p:nvGrpSpPr>
          <p:cNvPr id="6" name="Group 5"/>
          <p:cNvGrpSpPr/>
          <p:nvPr/>
        </p:nvGrpSpPr>
        <p:grpSpPr>
          <a:xfrm>
            <a:off x="5292080" y="2348880"/>
            <a:ext cx="4372156" cy="3983340"/>
            <a:chOff x="4788024" y="2800273"/>
            <a:chExt cx="3456384" cy="3149007"/>
          </a:xfrm>
        </p:grpSpPr>
        <p:pic>
          <p:nvPicPr>
            <p:cNvPr id="12290" name="Picture 2" descr="http://server1.pml.ac.uk/traitexplorer/examples/C_per_WM_class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97" b="7503"/>
            <a:stretch/>
          </p:blipFill>
          <p:spPr bwMode="auto">
            <a:xfrm>
              <a:off x="4788024" y="2800273"/>
              <a:ext cx="3240360" cy="2754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6948264" y="5445224"/>
              <a:ext cx="1296144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/>
              <a:t>DEB for any </a:t>
            </a:r>
            <a:r>
              <a:rPr lang="en-GB" dirty="0" smtClean="0"/>
              <a:t>species</a:t>
            </a:r>
            <a:br>
              <a:rPr lang="en-GB" dirty="0" smtClean="0"/>
            </a:br>
            <a:r>
              <a:rPr lang="en-GB" sz="2400" dirty="0" smtClean="0"/>
              <a:t>Making </a:t>
            </a:r>
            <a:r>
              <a:rPr lang="en-GB" sz="2400" dirty="0"/>
              <a:t>the most of existing knowledge</a:t>
            </a:r>
          </a:p>
        </p:txBody>
      </p:sp>
    </p:spTree>
    <p:extLst>
      <p:ext uri="{BB962C8B-B14F-4D97-AF65-F5344CB8AC3E}">
        <p14:creationId xmlns:p14="http://schemas.microsoft.com/office/powerpoint/2010/main" val="16348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Live demo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localhost/traitexplorer/deb.shtml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66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 descr="C:\Users\Jorn\Documents\merp-traitexplorer\util\tmpqtw3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25144"/>
            <a:ext cx="3996831" cy="224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366" y="369129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Amphibia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66" y="1955835"/>
            <a:ext cx="69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1366" y="557065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Actinopterygii</a:t>
            </a:r>
          </a:p>
        </p:txBody>
      </p:sp>
      <p:pic>
        <p:nvPicPr>
          <p:cNvPr id="11274" name="Picture 10" descr="C:\Users\Jorn\Documents\merp-traitexplorer\util\tmprinvh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741" y="4716602"/>
            <a:ext cx="3841355" cy="224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Jorn\Documents\merp-traitexplorer\util\tmp32q219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2"/>
          <a:stretch/>
        </p:blipFill>
        <p:spPr bwMode="auto">
          <a:xfrm>
            <a:off x="1594741" y="2880112"/>
            <a:ext cx="3841355" cy="186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Jorn\Documents\merp-traitexplorer\util\tmpwk7bkh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2"/>
          <a:stretch/>
        </p:blipFill>
        <p:spPr bwMode="auto">
          <a:xfrm>
            <a:off x="5375548" y="2880112"/>
            <a:ext cx="3841355" cy="185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Jorn\Documents\merp-traitexplorer\util\tmpok0ns9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8"/>
          <a:stretch/>
        </p:blipFill>
        <p:spPr bwMode="auto">
          <a:xfrm>
            <a:off x="1594741" y="1124743"/>
            <a:ext cx="3841355" cy="187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Jorn\Documents\merp-traitexplorer\util\tmp4jpudb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8"/>
          <a:stretch/>
        </p:blipFill>
        <p:spPr bwMode="auto">
          <a:xfrm>
            <a:off x="5340276" y="1124744"/>
            <a:ext cx="3841355" cy="187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results for </a:t>
            </a:r>
            <a:r>
              <a:rPr lang="en-GB" i="1" dirty="0" err="1" smtClean="0"/>
              <a:t>V</a:t>
            </a:r>
            <a:r>
              <a:rPr lang="en-GB" i="1" baseline="-25000" dirty="0" err="1" smtClean="0"/>
              <a:t>m</a:t>
            </a:r>
            <a:r>
              <a:rPr lang="en-GB" dirty="0" smtClean="0"/>
              <a:t> = 1000 cm</a:t>
            </a:r>
            <a:r>
              <a:rPr lang="en-GB" baseline="30000" dirty="0" smtClean="0"/>
              <a:t>3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7333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about typified models?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Initial focus on most common models</a:t>
                </a:r>
              </a:p>
              <a:p>
                <a:pPr lvl="1"/>
                <a:r>
                  <a:rPr lang="en-GB" dirty="0" err="1" smtClean="0"/>
                  <a:t>std</a:t>
                </a:r>
                <a:r>
                  <a:rPr lang="en-GB" dirty="0" smtClean="0"/>
                  <a:t>: standard model</a:t>
                </a:r>
              </a:p>
              <a:p>
                <a:pPr lvl="1"/>
                <a:r>
                  <a:rPr lang="en-GB" dirty="0" err="1"/>
                  <a:t>stx</a:t>
                </a:r>
                <a:r>
                  <a:rPr lang="en-GB" dirty="0"/>
                  <a:t>: foetal development, baby stage</a:t>
                </a:r>
              </a:p>
              <a:p>
                <a:pPr lvl="1"/>
                <a:r>
                  <a:rPr lang="en-GB" dirty="0" err="1" smtClean="0"/>
                  <a:t>abj</a:t>
                </a:r>
                <a:r>
                  <a:rPr lang="en-GB" dirty="0"/>
                  <a:t>: acceleration between birth and metamorphosis</a:t>
                </a:r>
                <a:endParaRPr lang="en-GB" dirty="0" smtClean="0"/>
              </a:p>
              <a:p>
                <a:r>
                  <a:rPr lang="en-GB" dirty="0" smtClean="0"/>
                  <a:t>“unified model” with maturity thresholds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 smtClean="0"/>
                  <a:t>birth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𝐻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</m:sup>
                    </m:sSubSup>
                  </m:oMath>
                </a14:m>
                <a:endParaRPr lang="en-GB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 smtClean="0">
                    <a:solidFill>
                      <a:schemeClr val="tx2"/>
                    </a:solidFill>
                  </a:rPr>
                  <a:t>weaning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GB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𝐻</m:t>
                        </m:r>
                      </m:sub>
                      <m:sup>
                        <m:r>
                          <a:rPr lang="en-GB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GB" dirty="0" smtClean="0">
                    <a:solidFill>
                      <a:schemeClr val="tx2"/>
                    </a:solidFill>
                  </a:rPr>
                  <a:t>(default: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𝐻</m:t>
                        </m:r>
                      </m:sub>
                      <m:sup>
                        <m:r>
                          <a:rPr lang="en-GB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GB" dirty="0" smtClean="0">
                    <a:solidFill>
                      <a:schemeClr val="tx2"/>
                    </a:solidFill>
                  </a:rPr>
                  <a:t>)</a:t>
                </a:r>
                <a:endParaRPr lang="en-GB" dirty="0">
                  <a:solidFill>
                    <a:schemeClr val="tx2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 smtClean="0">
                    <a:solidFill>
                      <a:schemeClr val="tx2"/>
                    </a:solidFill>
                  </a:rPr>
                  <a:t>metamorphosis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𝐻</m:t>
                        </m:r>
                      </m:sub>
                      <m:sup>
                        <m:r>
                          <a:rPr lang="en-GB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GB" dirty="0">
                    <a:solidFill>
                      <a:schemeClr val="tx2"/>
                    </a:solidFill>
                  </a:rPr>
                  <a:t>(default: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𝐻</m:t>
                        </m:r>
                      </m:sub>
                      <m:sup>
                        <m:r>
                          <a:rPr lang="en-GB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𝑥</m:t>
                        </m:r>
                      </m:sup>
                    </m:sSubSup>
                  </m:oMath>
                </a14:m>
                <a:r>
                  <a:rPr lang="en-GB" dirty="0">
                    <a:solidFill>
                      <a:schemeClr val="tx2"/>
                    </a:solidFill>
                  </a:rPr>
                  <a:t>)</a:t>
                </a:r>
                <a:endParaRPr lang="en-GB" dirty="0" smtClean="0">
                  <a:solidFill>
                    <a:schemeClr val="tx2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 smtClean="0"/>
                  <a:t>puberty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𝐻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sup>
                    </m:sSubSup>
                  </m:oMath>
                </a14:m>
                <a:endParaRPr lang="en-GB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25" t="-8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5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C:\Users\Jorn\Documents\merp-traitexplorer\util\tes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"/>
          <a:stretch/>
        </p:blipFill>
        <p:spPr bwMode="auto">
          <a:xfrm>
            <a:off x="1370794" y="692696"/>
            <a:ext cx="6402413" cy="642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876256" y="6095867"/>
                <a:ext cx="858055" cy="429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sub>
                      <m:sup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sub>
                      <m: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sup>
                    </m:sSubSup>
                  </m:oMath>
                </a14:m>
                <a:r>
                  <a:rPr lang="en-GB" dirty="0" smtClean="0">
                    <a:solidFill>
                      <a:schemeClr val="tx1"/>
                    </a:solidFill>
                  </a:rPr>
                  <a:t> 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6095867"/>
                <a:ext cx="858055" cy="429477"/>
              </a:xfrm>
              <a:prstGeom prst="rect">
                <a:avLst/>
              </a:prstGeom>
              <a:blipFill rotWithShape="1"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4114552" y="667296"/>
            <a:ext cx="1008112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85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Way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</a:p>
          <a:p>
            <a:pPr lvl="1"/>
            <a:r>
              <a:rPr lang="en-GB" dirty="0" smtClean="0"/>
              <a:t>public availability</a:t>
            </a:r>
          </a:p>
          <a:p>
            <a:pPr lvl="1"/>
            <a:r>
              <a:rPr lang="en-GB" dirty="0" smtClean="0"/>
              <a:t>expand plotting capabilities to handle non-</a:t>
            </a:r>
            <a:r>
              <a:rPr lang="en-GB" dirty="0" err="1" smtClean="0"/>
              <a:t>std</a:t>
            </a:r>
            <a:r>
              <a:rPr lang="en-GB" dirty="0" smtClean="0"/>
              <a:t> models</a:t>
            </a:r>
          </a:p>
          <a:p>
            <a:r>
              <a:rPr lang="en-GB" dirty="0" smtClean="0"/>
              <a:t>Envisaged usage: complement real data</a:t>
            </a:r>
          </a:p>
          <a:p>
            <a:pPr lvl="1"/>
            <a:r>
              <a:rPr lang="en-GB" dirty="0" smtClean="0"/>
              <a:t>use inferences as initial estimates or Bayesian prior</a:t>
            </a:r>
            <a:endParaRPr lang="en-GB" dirty="0" smtClean="0"/>
          </a:p>
          <a:p>
            <a:r>
              <a:rPr lang="en-GB" dirty="0" smtClean="0"/>
              <a:t>Challenge: main/improve integrity of Add-my-Pet</a:t>
            </a:r>
            <a:endParaRPr lang="en-GB" dirty="0" smtClean="0"/>
          </a:p>
          <a:p>
            <a:pPr lvl="1"/>
            <a:r>
              <a:rPr lang="en-GB" dirty="0" smtClean="0"/>
              <a:t>expectation-minimization approach?</a:t>
            </a:r>
            <a:endParaRPr lang="en-GB" dirty="0" smtClean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11560" y="4854195"/>
            <a:ext cx="2664296" cy="122413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DEB parameter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 estimates from species-specific data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788024" y="4854195"/>
            <a:ext cx="2664296" cy="122413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evolutionary estimates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 of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DEB parameter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s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7" name="Curved Down Arrow 6"/>
          <p:cNvSpPr/>
          <p:nvPr/>
        </p:nvSpPr>
        <p:spPr bwMode="auto">
          <a:xfrm>
            <a:off x="3059832" y="4473117"/>
            <a:ext cx="2016224" cy="612067"/>
          </a:xfrm>
          <a:prstGeom prst="curved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8" name="Curved Down Arrow 7"/>
          <p:cNvSpPr/>
          <p:nvPr/>
        </p:nvSpPr>
        <p:spPr bwMode="auto">
          <a:xfrm rot="10800000">
            <a:off x="3059832" y="5864793"/>
            <a:ext cx="2016224" cy="612067"/>
          </a:xfrm>
          <a:prstGeom prst="curved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23928" y="653823"/>
            <a:ext cx="4648194" cy="3819294"/>
            <a:chOff x="3923928" y="653823"/>
            <a:chExt cx="4648194" cy="3819294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0" r="30269" b="41665"/>
            <a:stretch/>
          </p:blipFill>
          <p:spPr bwMode="auto">
            <a:xfrm>
              <a:off x="3923928" y="653823"/>
              <a:ext cx="4648194" cy="31485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09" r="30269" b="24492"/>
            <a:stretch/>
          </p:blipFill>
          <p:spPr bwMode="auto">
            <a:xfrm>
              <a:off x="3923928" y="909568"/>
              <a:ext cx="4648194" cy="35635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930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Context: automated pipelines for building models</a:t>
            </a:r>
            <a:endParaRPr lang="en-GB" dirty="0"/>
          </a:p>
        </p:txBody>
      </p:sp>
      <p:pic>
        <p:nvPicPr>
          <p:cNvPr id="4106" name="Picture 10" descr="http://www.geomar.de/typo3temp/pics/bluemarble_AG01_73038c195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94" y="1412776"/>
            <a:ext cx="3228270" cy="16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cache3.asset-cache.net/xd/530199027.jpg?v=1&amp;c=IWSAsset&amp;k=2&amp;d=288666E206AA370D7E5E92BBFF475A4273E7DAAD5CA53869A41DA4F315D2021C5DF784BEBE31819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80" y="2716468"/>
            <a:ext cx="2174804" cy="122332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jbaynews.com/wp-content/uploads/2016/01/chokka-fisherman-at-sea-860x4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632" y="3717032"/>
            <a:ext cx="2814858" cy="15841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Image result for dec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282" y="4903291"/>
            <a:ext cx="2559094" cy="192216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1" t="40629" r="32857" b="30889"/>
          <a:stretch/>
        </p:blipFill>
        <p:spPr bwMode="auto">
          <a:xfrm>
            <a:off x="-28036" y="5315722"/>
            <a:ext cx="3614794" cy="158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4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 bwMode="auto">
          <a:xfrm>
            <a:off x="7092281" y="1340769"/>
            <a:ext cx="1944216" cy="53255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online databases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901664" y="1340768"/>
            <a:ext cx="2830576" cy="53255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drivers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66" name="Down Arrow 65"/>
          <p:cNvSpPr/>
          <p:nvPr/>
        </p:nvSpPr>
        <p:spPr bwMode="auto">
          <a:xfrm rot="5400000">
            <a:off x="6713831" y="5354290"/>
            <a:ext cx="432048" cy="88719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3" name="Flowchart: Magnetic Disk 12"/>
          <p:cNvSpPr/>
          <p:nvPr/>
        </p:nvSpPr>
        <p:spPr bwMode="auto">
          <a:xfrm>
            <a:off x="7373453" y="4941169"/>
            <a:ext cx="1496810" cy="1713438"/>
          </a:xfrm>
          <a:prstGeom prst="flowChartMagneticDisk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>
              <a:latin typeface="Arial" charset="0"/>
              <a:ea typeface="ＭＳ Ｐゴシック" pitchFamily="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>
              <a:latin typeface="Arial" charset="0"/>
              <a:ea typeface="ＭＳ Ｐゴシック" pitchFamily="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HTL parameters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72" name="Flowchart: Magnetic Disk 71"/>
          <p:cNvSpPr/>
          <p:nvPr/>
        </p:nvSpPr>
        <p:spPr bwMode="auto">
          <a:xfrm>
            <a:off x="7365423" y="4941169"/>
            <a:ext cx="1496810" cy="1713438"/>
          </a:xfrm>
          <a:prstGeom prst="flowChartMagneticDisk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>
              <a:latin typeface="Arial" charset="0"/>
              <a:ea typeface="ＭＳ Ｐゴシック" pitchFamily="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200" dirty="0">
              <a:latin typeface="Arial" charset="0"/>
              <a:ea typeface="ＭＳ Ｐゴシック" pitchFamily="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HTL parameters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Context: automated pipelines for building models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067945" y="2977505"/>
            <a:ext cx="2418314" cy="1418775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lower trophic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 levels</a:t>
            </a:r>
          </a:p>
          <a:p>
            <a:pPr marL="180975" marR="0" indent="-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baseline="0" dirty="0" smtClean="0">
                <a:latin typeface="Arial" charset="0"/>
                <a:ea typeface="ＭＳ Ｐゴシック" pitchFamily="32" charset="-128"/>
              </a:rPr>
              <a:t>chlorophyll</a:t>
            </a:r>
          </a:p>
          <a:p>
            <a:pPr marL="180975" marR="0" indent="-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primary production</a:t>
            </a:r>
          </a:p>
          <a:p>
            <a:pPr marL="180975" marR="0" indent="-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baseline="0" dirty="0" smtClean="0">
                <a:latin typeface="Arial" charset="0"/>
                <a:ea typeface="ＭＳ Ｐゴシック" pitchFamily="32" charset="-128"/>
              </a:rPr>
              <a:t>zooplankton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067944" y="1741260"/>
            <a:ext cx="2418314" cy="1002524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transport/abiotic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 </a:t>
            </a:r>
            <a:r>
              <a:rPr kumimoji="0" lang="en-GB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env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.</a:t>
            </a:r>
          </a:p>
          <a:p>
            <a:pPr marL="180975" marR="0" indent="-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baseline="0" dirty="0" smtClean="0">
                <a:latin typeface="Arial" charset="0"/>
                <a:ea typeface="ＭＳ Ｐゴシック" pitchFamily="32" charset="-128"/>
              </a:rPr>
              <a:t>currents</a:t>
            </a:r>
          </a:p>
          <a:p>
            <a:pPr marL="180975" marR="0" indent="-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dirty="0" smtClean="0">
                <a:latin typeface="Arial" charset="0"/>
                <a:ea typeface="ＭＳ Ｐゴシック" pitchFamily="32" charset="-128"/>
              </a:rPr>
              <a:t>mixing</a:t>
            </a:r>
          </a:p>
          <a:p>
            <a:pPr marL="180975" marR="0" indent="-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l-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temperature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23528" y="1340768"/>
            <a:ext cx="2979807" cy="5325542"/>
          </a:xfrm>
          <a:prstGeom prst="roundRect">
            <a:avLst>
              <a:gd name="adj" fmla="val 7077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portable modelling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i</a:t>
            </a: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nfrastructure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size structured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 population or IBM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dirty="0">
              <a:latin typeface="Arial" charset="0"/>
              <a:ea typeface="ＭＳ Ｐゴシック" pitchFamily="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light-weight, usable by local stakeholders</a:t>
            </a:r>
            <a:endParaRPr kumimoji="0" lang="en-GB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067945" y="5236070"/>
            <a:ext cx="2418314" cy="114177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higher trophic level model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2" charset="-128"/>
              </a:rPr>
              <a:t>DEB?</a:t>
            </a:r>
            <a:endParaRPr kumimoji="0" lang="en-GB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32" charset="-12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399973" y="2977506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1/12°world ocean</a:t>
            </a:r>
            <a:endParaRPr lang="en-GB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7595539" y="4863456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satellite data</a:t>
            </a:r>
            <a:endParaRPr lang="en-GB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7889570" y="5445225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?</a:t>
            </a:r>
            <a:endParaRPr lang="en-GB" sz="4400" dirty="0"/>
          </a:p>
        </p:txBody>
      </p:sp>
      <p:sp>
        <p:nvSpPr>
          <p:cNvPr id="51" name="Down Arrow 50"/>
          <p:cNvSpPr/>
          <p:nvPr/>
        </p:nvSpPr>
        <p:spPr bwMode="auto">
          <a:xfrm rot="5400000">
            <a:off x="3469616" y="1962433"/>
            <a:ext cx="432048" cy="7646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52" name="Down Arrow 51"/>
          <p:cNvSpPr/>
          <p:nvPr/>
        </p:nvSpPr>
        <p:spPr bwMode="auto">
          <a:xfrm rot="5400000">
            <a:off x="3469616" y="3431385"/>
            <a:ext cx="432048" cy="7646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53" name="Down Arrow 52"/>
          <p:cNvSpPr/>
          <p:nvPr/>
        </p:nvSpPr>
        <p:spPr bwMode="auto">
          <a:xfrm rot="5400000">
            <a:off x="3469616" y="5466310"/>
            <a:ext cx="432048" cy="7646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63" name="Down Arrow 62"/>
          <p:cNvSpPr/>
          <p:nvPr/>
        </p:nvSpPr>
        <p:spPr bwMode="auto">
          <a:xfrm rot="5400000">
            <a:off x="6781319" y="1931100"/>
            <a:ext cx="432048" cy="102217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64" name="Down Arrow 63"/>
          <p:cNvSpPr/>
          <p:nvPr/>
        </p:nvSpPr>
        <p:spPr bwMode="auto">
          <a:xfrm rot="5400000">
            <a:off x="6781319" y="2546170"/>
            <a:ext cx="432048" cy="102217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65" name="Down Arrow 64"/>
          <p:cNvSpPr/>
          <p:nvPr/>
        </p:nvSpPr>
        <p:spPr bwMode="auto">
          <a:xfrm rot="5400000">
            <a:off x="6781319" y="3628055"/>
            <a:ext cx="432048" cy="102217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5" name="Flowchart: Magnetic Disk 4"/>
          <p:cNvSpPr/>
          <p:nvPr/>
        </p:nvSpPr>
        <p:spPr bwMode="auto">
          <a:xfrm>
            <a:off x="7380313" y="3474259"/>
            <a:ext cx="1496811" cy="1761812"/>
          </a:xfrm>
          <a:prstGeom prst="flowChartMagneticDis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380313" y="1741259"/>
            <a:ext cx="1496810" cy="1713438"/>
            <a:chOff x="179662" y="4974791"/>
            <a:chExt cx="1496810" cy="1713438"/>
          </a:xfrm>
        </p:grpSpPr>
        <p:sp>
          <p:nvSpPr>
            <p:cNvPr id="10" name="Flowchart: Magnetic Disk 9"/>
            <p:cNvSpPr/>
            <p:nvPr/>
          </p:nvSpPr>
          <p:spPr bwMode="auto">
            <a:xfrm>
              <a:off x="179662" y="4974791"/>
              <a:ext cx="1496810" cy="1713438"/>
            </a:xfrm>
            <a:prstGeom prst="flowChartMagneticDisk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pic>
          <p:nvPicPr>
            <p:cNvPr id="11" name="Picture 1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1" t="32876" r="70297" b="50077"/>
            <a:stretch/>
          </p:blipFill>
          <p:spPr bwMode="auto">
            <a:xfrm>
              <a:off x="307778" y="5560380"/>
              <a:ext cx="1312044" cy="833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2" name="Picture 6" descr="http://www.ioccg.org/sensors/ter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241" y="4193664"/>
            <a:ext cx="1077721" cy="80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computer user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0" y="3675108"/>
            <a:ext cx="2617702" cy="213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1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Relatedness as source of parameter information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t="28336" r="35692"/>
          <a:stretch/>
        </p:blipFill>
        <p:spPr bwMode="auto">
          <a:xfrm>
            <a:off x="637728" y="1484784"/>
            <a:ext cx="7822704" cy="528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139952" y="5301208"/>
                <a:ext cx="4724370" cy="120032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nl-NL" b="1" dirty="0" smtClean="0"/>
                  <a:t>How to parameterize new species?</a:t>
                </a:r>
              </a:p>
              <a:p>
                <a:pPr marL="342900" indent="-342900">
                  <a:buAutoNum type="arabicPeriod"/>
                </a:pPr>
                <a:r>
                  <a:rPr lang="nl-NL" dirty="0" smtClean="0"/>
                  <a:t>Identify nearest [parameterized] ancestor</a:t>
                </a:r>
              </a:p>
              <a:p>
                <a:pPr marL="342900" indent="-342900">
                  <a:buAutoNum type="arabicPeriod"/>
                </a:pPr>
                <a:r>
                  <a:rPr lang="nl-NL" dirty="0" smtClean="0"/>
                  <a:t>Provide known parameters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</a:p>
              <a:p>
                <a:pPr marL="342900" indent="-342900">
                  <a:buAutoNum type="arabicPeriod"/>
                </a:pPr>
                <a:r>
                  <a:rPr lang="nl-NL" dirty="0" smtClean="0"/>
                  <a:t>Obtain custom DEB parameter estimates</a:t>
                </a:r>
                <a:endParaRPr lang="en-GB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5301208"/>
                <a:ext cx="472437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769" t="-1485" r="-128" b="-544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0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Modelling evolution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Required features:</a:t>
            </a:r>
          </a:p>
          <a:p>
            <a:pPr lvl="1"/>
            <a:r>
              <a:rPr lang="nl-NL" dirty="0"/>
              <a:t>Joint evolution of multiple </a:t>
            </a:r>
            <a:r>
              <a:rPr lang="nl-NL" dirty="0" smtClean="0"/>
              <a:t>parameters (</a:t>
            </a:r>
            <a:r>
              <a:rPr lang="nl-NL" i="1" dirty="0" smtClean="0"/>
              <a:t>N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Longer separated in evolution </a:t>
            </a:r>
            <a:r>
              <a:rPr lang="nl-NL" dirty="0" smtClean="0">
                <a:sym typeface="Wingdings" panose="05000000000000000000" pitchFamily="2" charset="2"/>
              </a:rPr>
              <a:t> greater probability to be different</a:t>
            </a:r>
            <a:endParaRPr lang="nl-NL" dirty="0"/>
          </a:p>
          <a:p>
            <a:r>
              <a:rPr lang="nl-NL" dirty="0" smtClean="0"/>
              <a:t>Process-based, e.g., adaptive dynamics?</a:t>
            </a:r>
          </a:p>
          <a:p>
            <a:pPr lvl="1"/>
            <a:r>
              <a:rPr lang="nl-NL" dirty="0" smtClean="0"/>
              <a:t>No idea about past selection pressures!</a:t>
            </a:r>
          </a:p>
          <a:p>
            <a:r>
              <a:rPr lang="nl-NL" dirty="0" smtClean="0"/>
              <a:t>Alternative: random walk in </a:t>
            </a:r>
            <a:r>
              <a:rPr lang="nl-NL" i="1" dirty="0" smtClean="0"/>
              <a:t>N</a:t>
            </a:r>
            <a:r>
              <a:rPr lang="nl-NL" dirty="0" smtClean="0"/>
              <a:t> dimensions</a:t>
            </a:r>
          </a:p>
          <a:p>
            <a:pPr lvl="1"/>
            <a:r>
              <a:rPr lang="nl-NL" dirty="0" smtClean="0"/>
              <a:t>Evolutionary process summarized by </a:t>
            </a:r>
            <a:r>
              <a:rPr lang="nl-NL" i="1" dirty="0" smtClean="0"/>
              <a:t>N </a:t>
            </a:r>
            <a:r>
              <a:rPr lang="nl-NL" dirty="0" smtClean="0"/>
              <a:t>x </a:t>
            </a:r>
            <a:r>
              <a:rPr lang="nl-NL" i="1" dirty="0" smtClean="0"/>
              <a:t>N</a:t>
            </a:r>
            <a:r>
              <a:rPr lang="nl-NL" dirty="0" smtClean="0"/>
              <a:t> covariance matrix</a:t>
            </a:r>
          </a:p>
          <a:p>
            <a:r>
              <a:rPr lang="nl-NL" dirty="0" smtClean="0"/>
              <a:t>Methods for estimating covariance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 smtClean="0"/>
              <a:t>Felsenstein 1985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 smtClean="0"/>
              <a:t>+ phenotypic error:  Ives et al. 2007, Felsenstein 2008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dirty="0" smtClean="0"/>
              <a:t>+ missing data: Bruggeman et al. 2009, Goolsby et al. 2016</a:t>
            </a:r>
          </a:p>
        </p:txBody>
      </p:sp>
      <p:pic>
        <p:nvPicPr>
          <p:cNvPr id="10242" name="Picture 2" descr="PhyloPar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82" y="5661248"/>
            <a:ext cx="89508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6692" y="5864450"/>
            <a:ext cx="6878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PhyloPars, </a:t>
            </a:r>
            <a:r>
              <a:rPr lang="nl-NL" dirty="0">
                <a:hlinkClick r:id="rId3"/>
              </a:rPr>
              <a:t>http://</a:t>
            </a:r>
            <a:r>
              <a:rPr lang="nl-NL" dirty="0" smtClean="0">
                <a:hlinkClick r:id="rId3"/>
              </a:rPr>
              <a:t>www.ibi.vu.nl/programs/phylopars/</a:t>
            </a:r>
            <a:r>
              <a:rPr lang="nl-NL" dirty="0" smtClean="0"/>
              <a:t> </a:t>
            </a:r>
          </a:p>
          <a:p>
            <a:r>
              <a:rPr lang="nl-NL" dirty="0" smtClean="0"/>
              <a:t>Rphylopars</a:t>
            </a:r>
            <a:r>
              <a:rPr lang="nl-NL" dirty="0"/>
              <a:t>, </a:t>
            </a:r>
            <a:r>
              <a:rPr lang="nl-NL" dirty="0">
                <a:hlinkClick r:id="rId4"/>
              </a:rPr>
              <a:t>https://cran.r-project.org/web/packages/Rphylopars</a:t>
            </a:r>
            <a:r>
              <a:rPr lang="nl-NL" dirty="0" smtClean="0">
                <a:hlinkClick r:id="rId4"/>
              </a:rPr>
              <a:t>/</a:t>
            </a:r>
            <a:r>
              <a:rPr lang="nl-NL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41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rn\OneDrive\Presentations\2017-06-02 DEB symposium\CoL 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997" y="1368896"/>
            <a:ext cx="2565003" cy="548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Ingredient 1: a unified phylogeny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95" y="1340768"/>
            <a:ext cx="8569647" cy="5318795"/>
          </a:xfrm>
        </p:spPr>
        <p:txBody>
          <a:bodyPr/>
          <a:lstStyle/>
          <a:p>
            <a:r>
              <a:rPr lang="en-GB" dirty="0" smtClean="0"/>
              <a:t>Unified phylogeny</a:t>
            </a:r>
          </a:p>
          <a:p>
            <a:pPr lvl="1"/>
            <a:r>
              <a:rPr lang="en-GB" dirty="0" smtClean="0"/>
              <a:t>Catalogue </a:t>
            </a:r>
            <a:r>
              <a:rPr lang="en-GB" dirty="0" smtClean="0"/>
              <a:t>of </a:t>
            </a:r>
            <a:r>
              <a:rPr lang="en-GB" dirty="0"/>
              <a:t>Life, </a:t>
            </a: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www.catalogueoflife.org</a:t>
            </a:r>
            <a:endParaRPr lang="en-GB" dirty="0" smtClean="0"/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1672248" y="1591082"/>
            <a:ext cx="151216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3268056" y="1346562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taxonomy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2054" name="Picture 6" descr="C:\Users\Jorn\Documents\deb-traits\tree_polar_v2_smal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/>
        </p:blipFill>
        <p:spPr bwMode="auto">
          <a:xfrm>
            <a:off x="720120" y="2125980"/>
            <a:ext cx="4932000" cy="482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3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Ingredient 2: a set of normally distributed traits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Target: primary DEB parameters</a:t>
                </a:r>
              </a:p>
              <a:p>
                <a:pPr lvl="1"/>
                <a:r>
                  <a:rPr lang="en-GB" dirty="0" smtClean="0"/>
                  <a:t>But how are these distributed [or: how do they evolve?]</a:t>
                </a:r>
                <a:endParaRPr lang="en-GB" dirty="0"/>
              </a:p>
              <a:p>
                <a:r>
                  <a:rPr lang="en-GB" dirty="0" smtClean="0"/>
                  <a:t>First attempt: log-transform </a:t>
                </a:r>
                <a:r>
                  <a:rPr lang="en-GB" i="1" dirty="0" smtClean="0"/>
                  <a:t>all</a:t>
                </a:r>
              </a:p>
              <a:p>
                <a:r>
                  <a:rPr lang="en-GB" dirty="0" smtClean="0"/>
                  <a:t>Benefit: key implied properties become linear </a:t>
                </a:r>
                <a:r>
                  <a:rPr lang="en-GB" dirty="0"/>
                  <a:t>combination </a:t>
                </a:r>
                <a:r>
                  <a:rPr lang="en-GB" dirty="0" smtClean="0"/>
                  <a:t>of </a:t>
                </a:r>
                <a:r>
                  <a:rPr lang="en-GB" dirty="0"/>
                  <a:t>original </a:t>
                </a:r>
                <a:r>
                  <a:rPr lang="en-GB" dirty="0" smtClean="0"/>
                  <a:t>parameters</a:t>
                </a:r>
                <a:endParaRPr lang="en-GB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𝜅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𝐴𝑚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𝑀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  <a:sym typeface="Wingdings" panose="05000000000000000000" pitchFamily="2" charset="2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GB" i="1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  <a:sym typeface="Wingdings" panose="05000000000000000000" pitchFamily="2" charset="2"/>
                              </a:rPr>
                              <m:t>𝐿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  <a:sym typeface="Wingdings" panose="05000000000000000000" pitchFamily="2" charset="2"/>
                              </a:rPr>
                              <m:t>𝑚</m:t>
                            </m:r>
                          </m:sub>
                        </m:sSub>
                      </m:e>
                    </m:func>
                    <m:r>
                      <a:rPr lang="en-GB" i="1">
                        <a:latin typeface="Cambria Math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  <a:sym typeface="Wingdings" panose="05000000000000000000" pitchFamily="2" charset="2"/>
                          </a:rPr>
                          <m:t>log</m:t>
                        </m:r>
                      </m:fName>
                      <m:e>
                        <m:r>
                          <a:rPr lang="en-GB" i="1">
                            <a:latin typeface="Cambria Math"/>
                            <a:sym typeface="Wingdings" panose="05000000000000000000" pitchFamily="2" charset="2"/>
                          </a:rPr>
                          <m:t>𝜅</m:t>
                        </m:r>
                        <m:r>
                          <a:rPr lang="en-GB" i="1">
                            <a:latin typeface="Cambria Math"/>
                            <a:sym typeface="Wingdings" panose="05000000000000000000" pitchFamily="2" charset="2"/>
                          </a:rPr>
                          <m:t>+</m:t>
                        </m:r>
                        <m:func>
                          <m:funcPr>
                            <m:ctrlPr>
                              <a:rPr lang="en-GB" i="1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  <a:sym typeface="Wingdings" panose="05000000000000000000" pitchFamily="2" charset="2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𝐴𝑚</m:t>
                                </m:r>
                              </m:sub>
                            </m:sSub>
                          </m:e>
                        </m:func>
                        <m:r>
                          <a:rPr lang="en-GB" i="1">
                            <a:latin typeface="Cambria Math"/>
                            <a:sym typeface="Wingdings" panose="05000000000000000000" pitchFamily="2" charset="2"/>
                          </a:rPr>
                          <m:t>−</m:t>
                        </m:r>
                        <m:func>
                          <m:funcPr>
                            <m:ctrlPr>
                              <a:rPr lang="en-GB" i="1">
                                <a:latin typeface="Cambria Math"/>
                                <a:sym typeface="Wingdings" panose="05000000000000000000" pitchFamily="2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  <a:sym typeface="Wingdings" panose="05000000000000000000" pitchFamily="2" charset="2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  <a:sym typeface="Wingdings" panose="05000000000000000000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  <a:sym typeface="Wingdings" panose="05000000000000000000" pitchFamily="2" charset="2"/>
                                  </a:rPr>
                                  <m:t>𝑀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25" t="-8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:\Users\Jorn\Documents\deb-traits\distribution v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16" t="7883" r="8472" b="5416"/>
          <a:stretch/>
        </p:blipFill>
        <p:spPr bwMode="auto">
          <a:xfrm>
            <a:off x="75549" y="4433684"/>
            <a:ext cx="2696251" cy="237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Jorn\Documents\deb-traits\distribution kap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2" t="6139" r="8453" b="5077"/>
          <a:stretch/>
        </p:blipFill>
        <p:spPr bwMode="auto">
          <a:xfrm>
            <a:off x="6300192" y="4376535"/>
            <a:ext cx="2725263" cy="243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Jorn\Documents\deb-traits\distribution p_Am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3" r="8349" b="5493"/>
          <a:stretch/>
        </p:blipFill>
        <p:spPr bwMode="auto">
          <a:xfrm>
            <a:off x="3170176" y="4219545"/>
            <a:ext cx="2731641" cy="259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732240" y="4219545"/>
            <a:ext cx="2091720" cy="2495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617565" y="4236212"/>
            <a:ext cx="2091720" cy="2495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69566" y="4229069"/>
            <a:ext cx="2091720" cy="2495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315616" y="4005064"/>
                <a:ext cx="389402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𝜐</m:t>
                          </m:r>
                        </m:e>
                      </m:acc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616" y="4005064"/>
                <a:ext cx="389402" cy="400110"/>
              </a:xfrm>
              <a:prstGeom prst="rect">
                <a:avLst/>
              </a:prstGeom>
              <a:blipFill rotWithShape="1">
                <a:blip r:embed="rId6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132458" y="4029014"/>
                <a:ext cx="898516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l-NL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l-NL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nl-NL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nl-NL" sz="20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nl-NL" sz="2000" b="0" i="1" smtClean="0">
                                  <a:latin typeface="Cambria Math"/>
                                </a:rPr>
                                <m:t>𝐴𝑚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458" y="4029014"/>
                <a:ext cx="898516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472803" y="4005064"/>
                <a:ext cx="401520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000" b="0" i="1" smtClean="0">
                          <a:latin typeface="Cambria Math"/>
                          <a:ea typeface="Cambria Math"/>
                        </a:rPr>
                        <m:t>𝜅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803" y="4005064"/>
                <a:ext cx="40152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8434928" y="4371974"/>
            <a:ext cx="53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3738" y="4371974"/>
            <a:ext cx="53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02939" y="4371974"/>
            <a:ext cx="530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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7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many assumptions. Is this any good?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Cross-validation</a:t>
            </a:r>
          </a:p>
          <a:p>
            <a:pPr lvl="1"/>
            <a:r>
              <a:rPr lang="en-GB" dirty="0" smtClean="0"/>
              <a:t>leave one parameter out, estimate from remaining data, check error</a:t>
            </a:r>
            <a:endParaRPr lang="en-GB" dirty="0"/>
          </a:p>
        </p:txBody>
      </p:sp>
      <p:pic>
        <p:nvPicPr>
          <p:cNvPr id="14338" name="Picture 2" descr="C:\Users\Jorn\Desktop\figure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2" t="9505" r="69263" b="75842"/>
          <a:stretch/>
        </p:blipFill>
        <p:spPr bwMode="auto">
          <a:xfrm>
            <a:off x="683568" y="2709801"/>
            <a:ext cx="3096345" cy="107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orn\Desktop\figure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8" t="24248" r="68757" b="61099"/>
          <a:stretch/>
        </p:blipFill>
        <p:spPr bwMode="auto">
          <a:xfrm>
            <a:off x="4381139" y="5590121"/>
            <a:ext cx="3096345" cy="107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orn\Desktop\figure_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0" t="9635" r="8245" b="75712"/>
          <a:stretch/>
        </p:blipFill>
        <p:spPr bwMode="auto">
          <a:xfrm>
            <a:off x="2663787" y="4077953"/>
            <a:ext cx="3096345" cy="107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886164" y="2289378"/>
                <a:ext cx="691151" cy="387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𝑀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164" y="2289378"/>
                <a:ext cx="691151" cy="387798"/>
              </a:xfrm>
              <a:prstGeom prst="rect">
                <a:avLst/>
              </a:prstGeom>
              <a:blipFill rotWithShape="1">
                <a:blip r:embed="rId3"/>
                <a:stretch>
                  <a:fillRect b="-174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025691" y="3708621"/>
                <a:ext cx="3725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𝜈</m:t>
                          </m:r>
                        </m:e>
                      </m:acc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691" y="3708621"/>
                <a:ext cx="372538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9" name="Picture 3" descr="C:\Users\Jorn\Desktop\figure_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8" t="11611" r="71373" b="79808"/>
          <a:stretch/>
        </p:blipFill>
        <p:spPr bwMode="auto">
          <a:xfrm>
            <a:off x="4876800" y="2753407"/>
            <a:ext cx="2105025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544928" y="5148781"/>
                <a:ext cx="8292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𝐴𝑚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928" y="5148781"/>
                <a:ext cx="82926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4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 bwMode="auto">
          <a:xfrm>
            <a:off x="346388" y="2098566"/>
            <a:ext cx="4464496" cy="4736574"/>
          </a:xfrm>
          <a:prstGeom prst="roundRect">
            <a:avLst>
              <a:gd name="adj" fmla="val 454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DEB species explorer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Pipeline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964801" y="2542044"/>
            <a:ext cx="2390113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name: </a:t>
            </a:r>
            <a:r>
              <a:rPr kumimoji="0" lang="en-GB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Loligo</a:t>
            </a:r>
            <a:r>
              <a:rPr kumimoji="0" lang="en-GB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 </a:t>
            </a:r>
            <a:r>
              <a:rPr kumimoji="0" lang="en-GB" sz="16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rPr>
              <a:t>reynaudii</a:t>
            </a:r>
            <a:endParaRPr kumimoji="0" lang="en-GB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964801" y="2974092"/>
            <a:ext cx="2390113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Arial" charset="0"/>
                <a:ea typeface="ＭＳ Ｐゴシック" pitchFamily="32" charset="-128"/>
              </a:rPr>
              <a:t>id: </a:t>
            </a:r>
            <a:r>
              <a:rPr lang="en-GB" sz="1600" dirty="0" smtClean="0">
                <a:latin typeface="Arial" charset="0"/>
                <a:ea typeface="ＭＳ Ｐゴシック" pitchFamily="32" charset="-128"/>
              </a:rPr>
              <a:t>a2c0cb293c3054a…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964055" y="3406140"/>
            <a:ext cx="2401405" cy="19442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latin typeface="Arial" charset="0"/>
                <a:ea typeface="ＭＳ Ｐゴシック" pitchFamily="32" charset="-128"/>
              </a:rPr>
              <a:t>classification: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pic>
        <p:nvPicPr>
          <p:cNvPr id="8194" name="Picture 2" descr="Image result for us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07122"/>
            <a:ext cx="632098" cy="63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angle 55"/>
              <p:cNvSpPr/>
              <p:nvPr/>
            </p:nvSpPr>
            <p:spPr bwMode="auto">
              <a:xfrm>
                <a:off x="1403648" y="1217492"/>
                <a:ext cx="2349976" cy="611358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2" charset="-128"/>
                  </a:rPr>
                  <a:t>name: </a:t>
                </a:r>
                <a:r>
                  <a:rPr kumimoji="0" lang="en-GB" sz="1600" b="0" i="1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2" charset="-128"/>
                  </a:rPr>
                  <a:t>Loligo</a:t>
                </a:r>
                <a:r>
                  <a:rPr kumimoji="0" lang="en-GB" sz="1600" b="0" i="1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2" charset="-128"/>
                  </a:rPr>
                  <a:t> </a:t>
                </a:r>
                <a:r>
                  <a:rPr kumimoji="0" lang="en-GB" sz="1600" b="0" i="1" u="none" strike="noStrike" cap="none" normalizeH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2" charset="-128"/>
                  </a:rPr>
                  <a:t>reynaudii</a:t>
                </a:r>
                <a:endParaRPr kumimoji="0" lang="en-GB" sz="16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endParaRPr>
              </a:p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sz="1600" b="0" i="1" baseline="0" smtClean="0">
                            <a:latin typeface="Cambria Math"/>
                            <a:ea typeface="ＭＳ Ｐゴシック" pitchFamily="32" charset="-128"/>
                          </a:rPr>
                        </m:ctrlPr>
                      </m:sSubPr>
                      <m:e>
                        <m:r>
                          <a:rPr lang="nl-NL" sz="1600" b="0" i="1" baseline="0" smtClean="0">
                            <a:latin typeface="Cambria Math"/>
                            <a:ea typeface="ＭＳ Ｐゴシック" pitchFamily="32" charset="-128"/>
                          </a:rPr>
                          <m:t>𝐿</m:t>
                        </m:r>
                      </m:e>
                      <m:sub>
                        <m:r>
                          <a:rPr lang="nl-NL" sz="1600" b="0" i="1" baseline="0" smtClean="0">
                            <a:latin typeface="Cambria Math"/>
                            <a:ea typeface="ＭＳ Ｐゴシック" pitchFamily="32" charset="-128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2" charset="-128"/>
                  </a:rPr>
                  <a:t>: 1000 cm</a:t>
                </a:r>
                <a:r>
                  <a:rPr kumimoji="0" lang="en-GB" sz="1600" b="0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32" charset="-128"/>
                  </a:rPr>
                  <a:t>3</a:t>
                </a:r>
                <a:endParaRPr kumimoji="0" lang="en-GB" sz="1600" b="0" i="0" u="none" strike="noStrike" cap="none" normalizeH="0" baseline="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2" charset="-128"/>
                </a:endParaRPr>
              </a:p>
            </p:txBody>
          </p:sp>
        </mc:Choice>
        <mc:Fallback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1217492"/>
                <a:ext cx="2349976" cy="611358"/>
              </a:xfrm>
              <a:prstGeom prst="rect">
                <a:avLst/>
              </a:prstGeom>
              <a:blipFill rotWithShape="1">
                <a:blip r:embed="rId4"/>
                <a:stretch>
                  <a:fillRect l="-1031" b="-8824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stCxn id="8194" idx="3"/>
            <a:endCxn id="56" idx="1"/>
          </p:cNvCxnSpPr>
          <p:nvPr/>
        </p:nvCxnSpPr>
        <p:spPr bwMode="auto">
          <a:xfrm>
            <a:off x="811611" y="1523171"/>
            <a:ext cx="59203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56" idx="2"/>
            <a:endCxn id="47" idx="0"/>
          </p:cNvCxnSpPr>
          <p:nvPr/>
        </p:nvCxnSpPr>
        <p:spPr bwMode="auto">
          <a:xfrm>
            <a:off x="2578636" y="1828850"/>
            <a:ext cx="0" cy="2697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197" name="Group 8196"/>
          <p:cNvGrpSpPr/>
          <p:nvPr/>
        </p:nvGrpSpPr>
        <p:grpSpPr>
          <a:xfrm>
            <a:off x="7524328" y="2636912"/>
            <a:ext cx="1582312" cy="834442"/>
            <a:chOff x="7596336" y="2348880"/>
            <a:chExt cx="1582312" cy="834442"/>
          </a:xfrm>
        </p:grpSpPr>
        <p:sp>
          <p:nvSpPr>
            <p:cNvPr id="4" name="Flowchart: Magnetic Disk 3"/>
            <p:cNvSpPr/>
            <p:nvPr/>
          </p:nvSpPr>
          <p:spPr bwMode="auto">
            <a:xfrm>
              <a:off x="7596336" y="2348880"/>
              <a:ext cx="1582312" cy="834442"/>
            </a:xfrm>
            <a:prstGeom prst="flowChartMagneticDisk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2" charset="-128"/>
              </a:endParaRPr>
            </a:p>
          </p:txBody>
        </p:sp>
        <p:pic>
          <p:nvPicPr>
            <p:cNvPr id="8196" name="Picture 4" descr="Hom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5476" y="2636912"/>
              <a:ext cx="1443028" cy="392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202" name="Table 8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423016"/>
              </p:ext>
            </p:extLst>
          </p:nvPr>
        </p:nvGraphicFramePr>
        <p:xfrm>
          <a:off x="5077708" y="3746728"/>
          <a:ext cx="2232248" cy="14919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80437"/>
                <a:gridCol w="1351811"/>
              </a:tblGrid>
              <a:tr h="24865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kingdom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7"/>
                        </a:rPr>
                        <a:t>Animalia</a:t>
                      </a:r>
                      <a:endParaRPr lang="en-GB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865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phylum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8"/>
                        </a:rPr>
                        <a:t>Mollusca</a:t>
                      </a:r>
                      <a:endParaRPr lang="en-GB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865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9"/>
                        </a:rPr>
                        <a:t>Cephalopoda</a:t>
                      </a:r>
                      <a:endParaRPr lang="en-GB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865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order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10"/>
                        </a:rPr>
                        <a:t>Myopsida</a:t>
                      </a:r>
                      <a:endParaRPr lang="en-GB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865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family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11"/>
                        </a:rPr>
                        <a:t>Loliginidae</a:t>
                      </a:r>
                      <a:endParaRPr lang="en-GB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24865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genus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+mn-lt"/>
                          <a:hlinkClick r:id="rId12"/>
                        </a:rPr>
                        <a:t>Loligo</a:t>
                      </a:r>
                      <a:endParaRPr lang="en-GB" sz="1400" b="0" i="0" u="none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7" name="Picture 6" descr="C:\Users\Jorn\Documents\deb-traits\tree_polar_v2_small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32" y="3147198"/>
            <a:ext cx="2101912" cy="213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1" name="TextBox 8220"/>
          <p:cNvSpPr txBox="1"/>
          <p:nvPr/>
        </p:nvSpPr>
        <p:spPr>
          <a:xfrm>
            <a:off x="491860" y="2537398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1. Find taxonomic classification</a:t>
            </a:r>
            <a:endParaRPr lang="en-GB" dirty="0"/>
          </a:p>
        </p:txBody>
      </p:sp>
      <p:cxnSp>
        <p:nvCxnSpPr>
          <p:cNvPr id="8223" name="Straight Arrow Connector 8222"/>
          <p:cNvCxnSpPr>
            <a:stCxn id="8221" idx="3"/>
            <a:endCxn id="5" idx="1"/>
          </p:cNvCxnSpPr>
          <p:nvPr/>
        </p:nvCxnSpPr>
        <p:spPr bwMode="auto">
          <a:xfrm>
            <a:off x="3869708" y="2722064"/>
            <a:ext cx="109509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/>
          <p:cNvCxnSpPr>
            <a:stCxn id="5" idx="3"/>
          </p:cNvCxnSpPr>
          <p:nvPr/>
        </p:nvCxnSpPr>
        <p:spPr bwMode="auto">
          <a:xfrm>
            <a:off x="7354914" y="2722064"/>
            <a:ext cx="192274" cy="24479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Straight Arrow Connector 112"/>
          <p:cNvCxnSpPr>
            <a:endCxn id="6" idx="3"/>
          </p:cNvCxnSpPr>
          <p:nvPr/>
        </p:nvCxnSpPr>
        <p:spPr bwMode="auto">
          <a:xfrm flipH="1">
            <a:off x="7354914" y="2966854"/>
            <a:ext cx="192274" cy="1872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Arrow Connector 115"/>
          <p:cNvCxnSpPr>
            <a:stCxn id="6" idx="3"/>
          </p:cNvCxnSpPr>
          <p:nvPr/>
        </p:nvCxnSpPr>
        <p:spPr bwMode="auto">
          <a:xfrm>
            <a:off x="7354914" y="3154112"/>
            <a:ext cx="192274" cy="1927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Straight Arrow Connector 118"/>
          <p:cNvCxnSpPr/>
          <p:nvPr/>
        </p:nvCxnSpPr>
        <p:spPr bwMode="auto">
          <a:xfrm flipH="1">
            <a:off x="7365460" y="3346832"/>
            <a:ext cx="181728" cy="2033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TextBox 123"/>
          <p:cNvSpPr txBox="1"/>
          <p:nvPr/>
        </p:nvSpPr>
        <p:spPr>
          <a:xfrm>
            <a:off x="491860" y="2882167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2. Insert in tree, add known parameters</a:t>
            </a:r>
            <a:endParaRPr lang="en-GB" dirty="0"/>
          </a:p>
        </p:txBody>
      </p:sp>
      <p:sp>
        <p:nvSpPr>
          <p:cNvPr id="125" name="TextBox 124"/>
          <p:cNvSpPr txBox="1"/>
          <p:nvPr/>
        </p:nvSpPr>
        <p:spPr>
          <a:xfrm>
            <a:off x="491861" y="5183480"/>
            <a:ext cx="424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/>
            <a:r>
              <a:rPr lang="nl-NL" dirty="0" smtClean="0"/>
              <a:t>3. Compute covariances with </a:t>
            </a:r>
            <a:r>
              <a:rPr lang="nl-NL" i="1" dirty="0" smtClean="0"/>
              <a:t>all</a:t>
            </a:r>
            <a:r>
              <a:rPr lang="nl-NL" dirty="0" smtClean="0"/>
              <a:t> add-my-pet data</a:t>
            </a:r>
            <a:endParaRPr lang="en-GB" dirty="0"/>
          </a:p>
        </p:txBody>
      </p:sp>
      <p:sp>
        <p:nvSpPr>
          <p:cNvPr id="126" name="TextBox 125"/>
          <p:cNvSpPr txBox="1"/>
          <p:nvPr/>
        </p:nvSpPr>
        <p:spPr>
          <a:xfrm>
            <a:off x="491861" y="5829811"/>
            <a:ext cx="4247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/>
            <a:r>
              <a:rPr lang="nl-NL" dirty="0" smtClean="0"/>
              <a:t>4. Infer primary parameters</a:t>
            </a:r>
            <a:endParaRPr lang="en-GB" dirty="0"/>
          </a:p>
        </p:txBody>
      </p:sp>
      <p:sp>
        <p:nvSpPr>
          <p:cNvPr id="127" name="TextBox 126"/>
          <p:cNvSpPr txBox="1"/>
          <p:nvPr/>
        </p:nvSpPr>
        <p:spPr>
          <a:xfrm>
            <a:off x="491861" y="6199576"/>
            <a:ext cx="424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/>
            <a:r>
              <a:rPr lang="nl-NL" dirty="0" smtClean="0"/>
              <a:t>5. Compute cost of egg, growth curve, reproduction rate</a:t>
            </a:r>
            <a:endParaRPr lang="en-GB" dirty="0"/>
          </a:p>
        </p:txBody>
      </p:sp>
      <p:cxnSp>
        <p:nvCxnSpPr>
          <p:cNvPr id="128" name="Straight Arrow Connector 127"/>
          <p:cNvCxnSpPr/>
          <p:nvPr/>
        </p:nvCxnSpPr>
        <p:spPr bwMode="auto">
          <a:xfrm flipH="1">
            <a:off x="4522852" y="3550156"/>
            <a:ext cx="44194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246" name="Picture 7" descr="Image result for browser icon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6" y="1518730"/>
            <a:ext cx="579836" cy="57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8" descr="C:\Users\Jorn\Documents\deb-traits\tree_polar_v2_small_inktvis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4461367"/>
            <a:ext cx="465443" cy="4998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40" name="Right Arrow 139"/>
          <p:cNvSpPr/>
          <p:nvPr/>
        </p:nvSpPr>
        <p:spPr bwMode="auto">
          <a:xfrm rot="7200000">
            <a:off x="1923325" y="4412884"/>
            <a:ext cx="345978" cy="17137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  <p:cxnSp>
        <p:nvCxnSpPr>
          <p:cNvPr id="8255" name="Straight Connector 8254"/>
          <p:cNvCxnSpPr/>
          <p:nvPr/>
        </p:nvCxnSpPr>
        <p:spPr bwMode="auto">
          <a:xfrm flipV="1">
            <a:off x="2257015" y="1053508"/>
            <a:ext cx="1680621" cy="341334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3" name="Straight Connector 142"/>
          <p:cNvCxnSpPr/>
          <p:nvPr/>
        </p:nvCxnSpPr>
        <p:spPr bwMode="auto">
          <a:xfrm>
            <a:off x="2260906" y="4961222"/>
            <a:ext cx="1676730" cy="12379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TextBox 65"/>
          <p:cNvSpPr txBox="1"/>
          <p:nvPr/>
        </p:nvSpPr>
        <p:spPr>
          <a:xfrm>
            <a:off x="6206217" y="1412776"/>
            <a:ext cx="218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family: Loliginidae</a:t>
            </a:r>
            <a:endParaRPr lang="en-GB" dirty="0"/>
          </a:p>
        </p:txBody>
      </p:sp>
      <p:pic>
        <p:nvPicPr>
          <p:cNvPr id="8252" name="Picture 8" descr="C:\Users\Jorn\Documents\deb-traits\tree_polar_v2_small_inktvis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636" y="1053508"/>
            <a:ext cx="4791380" cy="51456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8253" name="Right Arrow 8252"/>
          <p:cNvSpPr/>
          <p:nvPr/>
        </p:nvSpPr>
        <p:spPr bwMode="auto">
          <a:xfrm rot="7200000">
            <a:off x="5751305" y="2105731"/>
            <a:ext cx="1262220" cy="62521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510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126" grpId="0"/>
      <p:bldP spid="127" grpId="0"/>
      <p:bldP spid="140" grpId="0" animBg="1"/>
      <p:bldP spid="66" grpId="0"/>
      <p:bldP spid="66" grpId="1"/>
      <p:bldP spid="8253" grpId="0" animBg="1"/>
      <p:bldP spid="8253" grpId="1" animBg="1"/>
    </p:bldLst>
  </p:timing>
</p:sld>
</file>

<file path=ppt/theme/theme1.xml><?xml version="1.0" encoding="utf-8"?>
<a:theme xmlns:a="http://schemas.openxmlformats.org/drawingml/2006/main" name="PML powerpoint Presentation">
  <a:themeElements>
    <a:clrScheme name="Blank Presentation 1">
      <a:dk1>
        <a:srgbClr val="000000"/>
      </a:dk1>
      <a:lt1>
        <a:srgbClr val="FFFFFF"/>
      </a:lt1>
      <a:dk2>
        <a:srgbClr val="007E8E"/>
      </a:dk2>
      <a:lt2>
        <a:srgbClr val="808080"/>
      </a:lt2>
      <a:accent1>
        <a:srgbClr val="DDDDDD"/>
      </a:accent1>
      <a:accent2>
        <a:srgbClr val="596F96"/>
      </a:accent2>
      <a:accent3>
        <a:srgbClr val="FFFFFF"/>
      </a:accent3>
      <a:accent4>
        <a:srgbClr val="000000"/>
      </a:accent4>
      <a:accent5>
        <a:srgbClr val="EBEBEB"/>
      </a:accent5>
      <a:accent6>
        <a:srgbClr val="506487"/>
      </a:accent6>
      <a:hlink>
        <a:srgbClr val="009999"/>
      </a:hlink>
      <a:folHlink>
        <a:srgbClr val="687733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7E8E"/>
        </a:dk2>
        <a:lt2>
          <a:srgbClr val="808080"/>
        </a:lt2>
        <a:accent1>
          <a:srgbClr val="DDDDDD"/>
        </a:accent1>
        <a:accent2>
          <a:srgbClr val="596F96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06487"/>
        </a:accent6>
        <a:hlink>
          <a:srgbClr val="009999"/>
        </a:hlink>
        <a:folHlink>
          <a:srgbClr val="6877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post-1280-2013220135316</Template>
  <TotalTime>14312</TotalTime>
  <Words>590</Words>
  <Application>Microsoft Office PowerPoint</Application>
  <PresentationFormat>On-screen Show (4:3)</PresentationFormat>
  <Paragraphs>130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PML powerpoint Presentation</vt:lpstr>
      <vt:lpstr>DEB for any species Making the most of existing knowledge</vt:lpstr>
      <vt:lpstr>Context: automated pipelines for building models</vt:lpstr>
      <vt:lpstr>Context: automated pipelines for building models</vt:lpstr>
      <vt:lpstr>Relatedness as source of parameter information</vt:lpstr>
      <vt:lpstr>Modelling evolution</vt:lpstr>
      <vt:lpstr>Ingredient 1: a unified phylogeny</vt:lpstr>
      <vt:lpstr>Ingredient 2: a set of normally distributed traits</vt:lpstr>
      <vt:lpstr>So many assumptions. Is this any good?</vt:lpstr>
      <vt:lpstr>Pipeline</vt:lpstr>
      <vt:lpstr>Live demo</vt:lpstr>
      <vt:lpstr>Example results for Vm = 1000 cm3</vt:lpstr>
      <vt:lpstr>What about typified models?</vt:lpstr>
      <vt:lpstr>PowerPoint Presentation</vt:lpstr>
      <vt:lpstr>Way forward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Jorn Bruggeman</dc:creator>
  <cp:lastModifiedBy>Jorn Bruggeman</cp:lastModifiedBy>
  <cp:revision>120</cp:revision>
  <dcterms:created xsi:type="dcterms:W3CDTF">2017-05-23T15:07:57Z</dcterms:created>
  <dcterms:modified xsi:type="dcterms:W3CDTF">2017-06-02T15:06:45Z</dcterms:modified>
</cp:coreProperties>
</file>