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400" r:id="rId3"/>
    <p:sldId id="412" r:id="rId4"/>
    <p:sldId id="411" r:id="rId5"/>
    <p:sldId id="410" r:id="rId6"/>
    <p:sldId id="401" r:id="rId7"/>
    <p:sldId id="413" r:id="rId8"/>
    <p:sldId id="414" r:id="rId9"/>
    <p:sldId id="415" r:id="rId10"/>
    <p:sldId id="394" r:id="rId11"/>
    <p:sldId id="407" r:id="rId12"/>
    <p:sldId id="402" r:id="rId13"/>
    <p:sldId id="404" r:id="rId14"/>
    <p:sldId id="408" r:id="rId15"/>
    <p:sldId id="406" r:id="rId16"/>
    <p:sldId id="405" r:id="rId17"/>
    <p:sldId id="409" r:id="rId18"/>
    <p:sldId id="334" r:id="rId19"/>
    <p:sldId id="276"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4" autoAdjust="0"/>
    <p:restoredTop sz="94660"/>
  </p:normalViewPr>
  <p:slideViewPr>
    <p:cSldViewPr>
      <p:cViewPr varScale="1">
        <p:scale>
          <a:sx n="63" d="100"/>
          <a:sy n="63" d="100"/>
        </p:scale>
        <p:origin x="664"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'AddMyPetPlots (2)'!$O$29</c:f>
              <c:strCache>
                <c:ptCount val="1"/>
                <c:pt idx="0">
                  <c:v>log10_s^xb_H</c:v>
                </c:pt>
              </c:strCache>
            </c:strRef>
          </c:tx>
          <c:marker>
            <c:symbol val="none"/>
          </c:marker>
          <c:trendline>
            <c:trendlineType val="linear"/>
            <c:dispRSqr val="1"/>
            <c:dispEq val="1"/>
            <c:trendlineLbl>
              <c:layout>
                <c:manualLayout>
                  <c:x val="0.10662722222222222"/>
                  <c:y val="7.6832638888888888E-2"/>
                </c:manualLayout>
              </c:layout>
              <c:tx>
                <c:rich>
                  <a:bodyPr/>
                  <a:lstStyle/>
                  <a:p>
                    <a:pPr>
                      <a:defRPr/>
                    </a:pPr>
                    <a:r>
                      <a:rPr lang="en-US" sz="1400" baseline="0"/>
                      <a:t>y = -0.1431x + 2.0836</a:t>
                    </a:r>
                    <a:br>
                      <a:rPr lang="en-US" sz="1400" baseline="0"/>
                    </a:br>
                    <a:r>
                      <a:rPr lang="en-US" sz="1400" baseline="0"/>
                      <a:t>R² = 0.7649</a:t>
                    </a:r>
                    <a:endParaRPr lang="en-US" sz="1400"/>
                  </a:p>
                </c:rich>
              </c:tx>
              <c:numFmt formatCode="General" sourceLinked="0"/>
            </c:trendlineLbl>
          </c:trendline>
          <c:cat>
            <c:strRef>
              <c:f>'AddMyPetPlots (2)'!$N$30:$N$33</c:f>
              <c:strCache>
                <c:ptCount val="4"/>
                <c:pt idx="0">
                  <c:v>a</c:v>
                </c:pt>
                <c:pt idx="1">
                  <c:v>sa</c:v>
                </c:pt>
                <c:pt idx="2">
                  <c:v>sp</c:v>
                </c:pt>
                <c:pt idx="3">
                  <c:v>p</c:v>
                </c:pt>
              </c:strCache>
            </c:strRef>
          </c:cat>
          <c:val>
            <c:numRef>
              <c:f>'AddMyPetPlots (2)'!$O$30:$O$33</c:f>
              <c:numCache>
                <c:formatCode>General</c:formatCode>
                <c:ptCount val="4"/>
                <c:pt idx="0">
                  <c:v>2.0365026859354942</c:v>
                </c:pt>
                <c:pt idx="1">
                  <c:v>1.6802388239260029</c:v>
                </c:pt>
                <c:pt idx="2">
                  <c:v>1.6001822351369224</c:v>
                </c:pt>
                <c:pt idx="3">
                  <c:v>1.5861213268772545</c:v>
                </c:pt>
              </c:numCache>
            </c:numRef>
          </c:val>
          <c:smooth val="0"/>
          <c:extLst>
            <c:ext xmlns:c16="http://schemas.microsoft.com/office/drawing/2014/chart" uri="{C3380CC4-5D6E-409C-BE32-E72D297353CC}">
              <c16:uniqueId val="{00000000-6EC2-4D69-A969-B6F728B2E95D}"/>
            </c:ext>
          </c:extLst>
        </c:ser>
        <c:ser>
          <c:idx val="1"/>
          <c:order val="1"/>
          <c:tx>
            <c:strRef>
              <c:f>'AddMyPetPlots (2)'!$P$29</c:f>
              <c:strCache>
                <c:ptCount val="1"/>
                <c:pt idx="0">
                  <c:v>log10_s^pb_H</c:v>
                </c:pt>
              </c:strCache>
            </c:strRef>
          </c:tx>
          <c:marker>
            <c:symbol val="none"/>
          </c:marker>
          <c:trendline>
            <c:trendlineType val="linear"/>
            <c:dispRSqr val="1"/>
            <c:dispEq val="1"/>
            <c:trendlineLbl>
              <c:layout>
                <c:manualLayout>
                  <c:x val="0.10998736111111111"/>
                  <c:y val="-0.11679699074074074"/>
                </c:manualLayout>
              </c:layout>
              <c:tx>
                <c:rich>
                  <a:bodyPr/>
                  <a:lstStyle/>
                  <a:p>
                    <a:pPr>
                      <a:defRPr/>
                    </a:pPr>
                    <a:r>
                      <a:rPr lang="en-US" sz="1400" baseline="0"/>
                      <a:t>y = -0.081x + 2.3896</a:t>
                    </a:r>
                    <a:br>
                      <a:rPr lang="en-US" sz="1400" baseline="0"/>
                    </a:br>
                    <a:r>
                      <a:rPr lang="en-US" sz="1400" baseline="0"/>
                      <a:t>R² = 0.3009</a:t>
                    </a:r>
                    <a:endParaRPr lang="en-US" sz="1400"/>
                  </a:p>
                </c:rich>
              </c:tx>
              <c:numFmt formatCode="General" sourceLinked="0"/>
            </c:trendlineLbl>
          </c:trendline>
          <c:cat>
            <c:strRef>
              <c:f>'AddMyPetPlots (2)'!$N$30:$N$33</c:f>
              <c:strCache>
                <c:ptCount val="4"/>
                <c:pt idx="0">
                  <c:v>a</c:v>
                </c:pt>
                <c:pt idx="1">
                  <c:v>sa</c:v>
                </c:pt>
                <c:pt idx="2">
                  <c:v>sp</c:v>
                </c:pt>
                <c:pt idx="3">
                  <c:v>p</c:v>
                </c:pt>
              </c:strCache>
            </c:strRef>
          </c:cat>
          <c:val>
            <c:numRef>
              <c:f>'AddMyPetPlots (2)'!$P$30:$P$33</c:f>
              <c:numCache>
                <c:formatCode>General</c:formatCode>
                <c:ptCount val="4"/>
                <c:pt idx="0">
                  <c:v>2.4335384017618322</c:v>
                </c:pt>
                <c:pt idx="1">
                  <c:v>1.9975421327747191</c:v>
                </c:pt>
                <c:pt idx="2">
                  <c:v>2.2320315487117219</c:v>
                </c:pt>
                <c:pt idx="3">
                  <c:v>2.0853708004820657</c:v>
                </c:pt>
              </c:numCache>
            </c:numRef>
          </c:val>
          <c:smooth val="0"/>
          <c:extLst>
            <c:ext xmlns:c16="http://schemas.microsoft.com/office/drawing/2014/chart" uri="{C3380CC4-5D6E-409C-BE32-E72D297353CC}">
              <c16:uniqueId val="{00000001-6EC2-4D69-A969-B6F728B2E95D}"/>
            </c:ext>
          </c:extLst>
        </c:ser>
        <c:dLbls>
          <c:showLegendKey val="0"/>
          <c:showVal val="0"/>
          <c:showCatName val="0"/>
          <c:showSerName val="0"/>
          <c:showPercent val="0"/>
          <c:showBubbleSize val="0"/>
        </c:dLbls>
        <c:smooth val="0"/>
        <c:axId val="241588096"/>
        <c:axId val="241589632"/>
      </c:lineChart>
      <c:catAx>
        <c:axId val="241588096"/>
        <c:scaling>
          <c:orientation val="minMax"/>
        </c:scaling>
        <c:delete val="0"/>
        <c:axPos val="b"/>
        <c:numFmt formatCode="General" sourceLinked="0"/>
        <c:majorTickMark val="out"/>
        <c:minorTickMark val="none"/>
        <c:tickLblPos val="nextTo"/>
        <c:txPr>
          <a:bodyPr/>
          <a:lstStyle/>
          <a:p>
            <a:pPr>
              <a:defRPr sz="1600"/>
            </a:pPr>
            <a:endParaRPr lang="pt-PT"/>
          </a:p>
        </c:txPr>
        <c:crossAx val="241589632"/>
        <c:crosses val="autoZero"/>
        <c:auto val="1"/>
        <c:lblAlgn val="ctr"/>
        <c:lblOffset val="100"/>
        <c:noMultiLvlLbl val="0"/>
      </c:catAx>
      <c:valAx>
        <c:axId val="241589632"/>
        <c:scaling>
          <c:orientation val="minMax"/>
        </c:scaling>
        <c:delete val="0"/>
        <c:axPos val="l"/>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pt-PT" sz="1800">
                    <a:effectLst/>
                  </a:rPr>
                  <a:t>log</a:t>
                </a:r>
                <a:r>
                  <a:rPr lang="pt-PT" sz="1800" baseline="-25000">
                    <a:effectLst/>
                  </a:rPr>
                  <a:t>10</a:t>
                </a:r>
                <a:r>
                  <a:rPr lang="pt-PT" sz="1800">
                    <a:effectLst/>
                  </a:rPr>
                  <a:t>(x)</a:t>
                </a:r>
              </a:p>
            </c:rich>
          </c:tx>
          <c:layout/>
          <c:overlay val="0"/>
        </c:title>
        <c:numFmt formatCode="General" sourceLinked="1"/>
        <c:majorTickMark val="out"/>
        <c:minorTickMark val="none"/>
        <c:tickLblPos val="nextTo"/>
        <c:crossAx val="241588096"/>
        <c:crosses val="autoZero"/>
        <c:crossBetween val="between"/>
      </c:valAx>
      <c:spPr>
        <a:solidFill>
          <a:schemeClr val="bg1"/>
        </a:solidFill>
      </c:spPr>
    </c:plotArea>
    <c:plotVisOnly val="1"/>
    <c:dispBlanksAs val="gap"/>
    <c:showDLblsOverMax val="0"/>
  </c:chart>
  <c:spPr>
    <a:solidFill>
      <a:schemeClr val="bg1"/>
    </a:solidFill>
  </c:spPr>
  <c:externalData r:id="rId1">
    <c:autoUpdate val="0"/>
  </c:externalData>
</c:chartSpace>
</file>

<file path=ppt/drawings/_rels/vmlDrawing1.v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pitchFamily="34" charset="0"/>
              </a:defRPr>
            </a:lvl1pPr>
          </a:lstStyle>
          <a:p>
            <a:pPr>
              <a:defRPr/>
            </a:pPr>
            <a:endParaRPr lang="pt-PT"/>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635136A5-2757-489D-8BDA-F6531BB7F523}" type="datetimeFigureOut">
              <a:rPr lang="en-US"/>
              <a:pPr>
                <a:defRPr/>
              </a:pPr>
              <a:t>6/1/2017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pitchFamily="34" charset="0"/>
              </a:defRPr>
            </a:lvl1pPr>
          </a:lstStyle>
          <a:p>
            <a:pPr>
              <a:defRPr/>
            </a:pPr>
            <a:endParaRPr lang="pt-P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D9810214-B2A5-4C17-A89F-48566BB61DBF}" type="slidenum">
              <a:rPr lang="en-US"/>
              <a:pPr>
                <a:defRPr/>
              </a:pPr>
              <a:t>‹#›</a:t>
            </a:fld>
            <a:endParaRPr lang="en-US"/>
          </a:p>
        </p:txBody>
      </p:sp>
    </p:spTree>
    <p:extLst>
      <p:ext uri="{BB962C8B-B14F-4D97-AF65-F5344CB8AC3E}">
        <p14:creationId xmlns:p14="http://schemas.microsoft.com/office/powerpoint/2010/main" val="9391603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10"/>
          </p:nvPr>
        </p:nvSpPr>
        <p:spPr/>
        <p:txBody>
          <a:bodyPr/>
          <a:lstStyle/>
          <a:p>
            <a:pPr>
              <a:defRPr/>
            </a:pPr>
            <a:fld id="{D9810214-B2A5-4C17-A89F-48566BB61DBF}" type="slidenum">
              <a:rPr lang="en-US" smtClean="0"/>
              <a:pPr>
                <a:defRPr/>
              </a:pPr>
              <a:t>10</a:t>
            </a:fld>
            <a:endParaRPr lang="en-US"/>
          </a:p>
        </p:txBody>
      </p:sp>
    </p:spTree>
    <p:extLst>
      <p:ext uri="{BB962C8B-B14F-4D97-AF65-F5344CB8AC3E}">
        <p14:creationId xmlns:p14="http://schemas.microsoft.com/office/powerpoint/2010/main" val="3143372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CF01102-22AF-4F9C-966C-90708FBCE215}" type="datetime1">
              <a:rPr lang="en-US"/>
              <a:pPr>
                <a:defRPr/>
              </a:pPr>
              <a:t>6/1/2017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Application of Dynamic Energy Budget theory for conservation relevant modelling of bird life histories</a:t>
            </a:r>
          </a:p>
        </p:txBody>
      </p:sp>
      <p:sp>
        <p:nvSpPr>
          <p:cNvPr id="6" name="Slide Number Placeholder 5"/>
          <p:cNvSpPr>
            <a:spLocks noGrp="1"/>
          </p:cNvSpPr>
          <p:nvPr>
            <p:ph type="sldNum" sz="quarter" idx="12"/>
          </p:nvPr>
        </p:nvSpPr>
        <p:spPr/>
        <p:txBody>
          <a:bodyPr/>
          <a:lstStyle>
            <a:lvl1pPr>
              <a:defRPr/>
            </a:lvl1pPr>
          </a:lstStyle>
          <a:p>
            <a:pPr>
              <a:defRPr/>
            </a:pPr>
            <a:fld id="{0695517F-3E20-4C56-9AE9-91BBEA40027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B54D5B-6751-4DE6-AAAE-42C697B71481}" type="datetime1">
              <a:rPr lang="en-US"/>
              <a:pPr>
                <a:defRPr/>
              </a:pPr>
              <a:t>6/1/2017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Application of Dynamic Energy Budget theory for conservation relevant modelling of bird life histories</a:t>
            </a:r>
          </a:p>
        </p:txBody>
      </p:sp>
      <p:sp>
        <p:nvSpPr>
          <p:cNvPr id="6" name="Slide Number Placeholder 5"/>
          <p:cNvSpPr>
            <a:spLocks noGrp="1"/>
          </p:cNvSpPr>
          <p:nvPr>
            <p:ph type="sldNum" sz="quarter" idx="12"/>
          </p:nvPr>
        </p:nvSpPr>
        <p:spPr/>
        <p:txBody>
          <a:bodyPr/>
          <a:lstStyle>
            <a:lvl1pPr>
              <a:defRPr/>
            </a:lvl1pPr>
          </a:lstStyle>
          <a:p>
            <a:pPr>
              <a:defRPr/>
            </a:pPr>
            <a:fld id="{8E20B924-1E67-4786-B705-B2E1BC66F39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902217-B843-4AC1-93D7-BCF345B650A4}" type="datetime1">
              <a:rPr lang="en-US"/>
              <a:pPr>
                <a:defRPr/>
              </a:pPr>
              <a:t>6/1/2017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Application of Dynamic Energy Budget theory for conservation relevant modelling of bird life histories</a:t>
            </a:r>
          </a:p>
        </p:txBody>
      </p:sp>
      <p:sp>
        <p:nvSpPr>
          <p:cNvPr id="6" name="Slide Number Placeholder 5"/>
          <p:cNvSpPr>
            <a:spLocks noGrp="1"/>
          </p:cNvSpPr>
          <p:nvPr>
            <p:ph type="sldNum" sz="quarter" idx="12"/>
          </p:nvPr>
        </p:nvSpPr>
        <p:spPr/>
        <p:txBody>
          <a:bodyPr/>
          <a:lstStyle>
            <a:lvl1pPr>
              <a:defRPr/>
            </a:lvl1pPr>
          </a:lstStyle>
          <a:p>
            <a:pPr>
              <a:defRPr/>
            </a:pPr>
            <a:fld id="{5AB2077D-1319-4EB8-A0A1-E1D727F076E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F48D04-3AEF-4EF2-88A7-D57028F4D5F8}" type="datetime1">
              <a:rPr lang="en-US"/>
              <a:pPr>
                <a:defRPr/>
              </a:pPr>
              <a:t>6/1/2017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Application of Dynamic Energy Budget theory for conservation relevant modelling of bird life histories</a:t>
            </a:r>
          </a:p>
        </p:txBody>
      </p:sp>
      <p:sp>
        <p:nvSpPr>
          <p:cNvPr id="6" name="Slide Number Placeholder 5"/>
          <p:cNvSpPr>
            <a:spLocks noGrp="1"/>
          </p:cNvSpPr>
          <p:nvPr>
            <p:ph type="sldNum" sz="quarter" idx="12"/>
          </p:nvPr>
        </p:nvSpPr>
        <p:spPr/>
        <p:txBody>
          <a:bodyPr/>
          <a:lstStyle>
            <a:lvl1pPr>
              <a:defRPr/>
            </a:lvl1pPr>
          </a:lstStyle>
          <a:p>
            <a:pPr>
              <a:defRPr/>
            </a:pPr>
            <a:fld id="{E15B0005-C4E1-4936-963F-943744E1DF4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562D38A-E6CC-497F-A9DE-E99C5BECB221}" type="datetime1">
              <a:rPr lang="en-US"/>
              <a:pPr>
                <a:defRPr/>
              </a:pPr>
              <a:t>6/1/2017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Application of Dynamic Energy Budget theory for conservation relevant modelling of bird life histories</a:t>
            </a:r>
          </a:p>
        </p:txBody>
      </p:sp>
      <p:sp>
        <p:nvSpPr>
          <p:cNvPr id="6" name="Slide Number Placeholder 5"/>
          <p:cNvSpPr>
            <a:spLocks noGrp="1"/>
          </p:cNvSpPr>
          <p:nvPr>
            <p:ph type="sldNum" sz="quarter" idx="12"/>
          </p:nvPr>
        </p:nvSpPr>
        <p:spPr/>
        <p:txBody>
          <a:bodyPr/>
          <a:lstStyle>
            <a:lvl1pPr>
              <a:defRPr/>
            </a:lvl1pPr>
          </a:lstStyle>
          <a:p>
            <a:pPr>
              <a:defRPr/>
            </a:pPr>
            <a:fld id="{EE308B0D-14CA-41CA-9E36-975A7746EF4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F4EC0E6-E675-4F1B-BA36-5B365A036FA4}" type="datetime1">
              <a:rPr lang="en-US"/>
              <a:pPr>
                <a:defRPr/>
              </a:pPr>
              <a:t>6/1/2017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Application of Dynamic Energy Budget theory for conservation relevant modelling of bird life histories</a:t>
            </a:r>
          </a:p>
        </p:txBody>
      </p:sp>
      <p:sp>
        <p:nvSpPr>
          <p:cNvPr id="7" name="Slide Number Placeholder 5"/>
          <p:cNvSpPr>
            <a:spLocks noGrp="1"/>
          </p:cNvSpPr>
          <p:nvPr>
            <p:ph type="sldNum" sz="quarter" idx="12"/>
          </p:nvPr>
        </p:nvSpPr>
        <p:spPr/>
        <p:txBody>
          <a:bodyPr/>
          <a:lstStyle>
            <a:lvl1pPr>
              <a:defRPr/>
            </a:lvl1pPr>
          </a:lstStyle>
          <a:p>
            <a:pPr>
              <a:defRPr/>
            </a:pPr>
            <a:fld id="{7B61F73E-8B52-4C95-8AE4-CA92C1E90E4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8308C21-D04D-40C2-8D65-039FDCEC4EB4}" type="datetime1">
              <a:rPr lang="en-US"/>
              <a:pPr>
                <a:defRPr/>
              </a:pPr>
              <a:t>6/1/2017</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Application of Dynamic Energy Budget theory for conservation relevant modelling of bird life histories</a:t>
            </a:r>
          </a:p>
        </p:txBody>
      </p:sp>
      <p:sp>
        <p:nvSpPr>
          <p:cNvPr id="9" name="Slide Number Placeholder 5"/>
          <p:cNvSpPr>
            <a:spLocks noGrp="1"/>
          </p:cNvSpPr>
          <p:nvPr>
            <p:ph type="sldNum" sz="quarter" idx="12"/>
          </p:nvPr>
        </p:nvSpPr>
        <p:spPr/>
        <p:txBody>
          <a:bodyPr/>
          <a:lstStyle>
            <a:lvl1pPr>
              <a:defRPr/>
            </a:lvl1pPr>
          </a:lstStyle>
          <a:p>
            <a:pPr>
              <a:defRPr/>
            </a:pPr>
            <a:fld id="{5A0757C0-2C74-4D69-A259-877A80ABFFD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289D386-F573-4AD8-B924-45199DB3C197}" type="datetime1">
              <a:rPr lang="en-US"/>
              <a:pPr>
                <a:defRPr/>
              </a:pPr>
              <a:t>6/1/2017</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Application of Dynamic Energy Budget theory for conservation relevant modelling of bird life histories</a:t>
            </a:r>
          </a:p>
        </p:txBody>
      </p:sp>
      <p:sp>
        <p:nvSpPr>
          <p:cNvPr id="5" name="Slide Number Placeholder 5"/>
          <p:cNvSpPr>
            <a:spLocks noGrp="1"/>
          </p:cNvSpPr>
          <p:nvPr>
            <p:ph type="sldNum" sz="quarter" idx="12"/>
          </p:nvPr>
        </p:nvSpPr>
        <p:spPr/>
        <p:txBody>
          <a:bodyPr/>
          <a:lstStyle>
            <a:lvl1pPr>
              <a:defRPr/>
            </a:lvl1pPr>
          </a:lstStyle>
          <a:p>
            <a:pPr>
              <a:defRPr/>
            </a:pPr>
            <a:fld id="{AEAB09D5-94A5-4BDF-8D21-4D129682457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299FB55-DB04-43D1-AC9D-5CAF05F37EA1}" type="datetime1">
              <a:rPr lang="en-US"/>
              <a:pPr>
                <a:defRPr/>
              </a:pPr>
              <a:t>6/1/2017</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Application of Dynamic Energy Budget theory for conservation relevant modelling of bird life histories</a:t>
            </a:r>
          </a:p>
        </p:txBody>
      </p:sp>
      <p:sp>
        <p:nvSpPr>
          <p:cNvPr id="4" name="Slide Number Placeholder 5"/>
          <p:cNvSpPr>
            <a:spLocks noGrp="1"/>
          </p:cNvSpPr>
          <p:nvPr>
            <p:ph type="sldNum" sz="quarter" idx="12"/>
          </p:nvPr>
        </p:nvSpPr>
        <p:spPr/>
        <p:txBody>
          <a:bodyPr/>
          <a:lstStyle>
            <a:lvl1pPr>
              <a:defRPr/>
            </a:lvl1pPr>
          </a:lstStyle>
          <a:p>
            <a:pPr>
              <a:defRPr/>
            </a:pPr>
            <a:fld id="{7B1DBB27-1D1A-427D-B078-F28F7F19909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8D8AFA-8F52-4CF3-A06D-8B4A53F098CD}" type="datetime1">
              <a:rPr lang="en-US"/>
              <a:pPr>
                <a:defRPr/>
              </a:pPr>
              <a:t>6/1/2017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Application of Dynamic Energy Budget theory for conservation relevant modelling of bird life histories</a:t>
            </a:r>
          </a:p>
        </p:txBody>
      </p:sp>
      <p:sp>
        <p:nvSpPr>
          <p:cNvPr id="7" name="Slide Number Placeholder 5"/>
          <p:cNvSpPr>
            <a:spLocks noGrp="1"/>
          </p:cNvSpPr>
          <p:nvPr>
            <p:ph type="sldNum" sz="quarter" idx="12"/>
          </p:nvPr>
        </p:nvSpPr>
        <p:spPr/>
        <p:txBody>
          <a:bodyPr/>
          <a:lstStyle>
            <a:lvl1pPr>
              <a:defRPr/>
            </a:lvl1pPr>
          </a:lstStyle>
          <a:p>
            <a:pPr>
              <a:defRPr/>
            </a:pPr>
            <a:fld id="{80EDDA6E-617E-4C51-85EF-D876B9EF8EA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A326F9-7958-45F6-B3C8-229A687CFF70}" type="datetime1">
              <a:rPr lang="en-US"/>
              <a:pPr>
                <a:defRPr/>
              </a:pPr>
              <a:t>6/1/2017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Application of Dynamic Energy Budget theory for conservation relevant modelling of bird life histories</a:t>
            </a:r>
          </a:p>
        </p:txBody>
      </p:sp>
      <p:sp>
        <p:nvSpPr>
          <p:cNvPr id="7" name="Slide Number Placeholder 5"/>
          <p:cNvSpPr>
            <a:spLocks noGrp="1"/>
          </p:cNvSpPr>
          <p:nvPr>
            <p:ph type="sldNum" sz="quarter" idx="12"/>
          </p:nvPr>
        </p:nvSpPr>
        <p:spPr/>
        <p:txBody>
          <a:bodyPr/>
          <a:lstStyle>
            <a:lvl1pPr>
              <a:defRPr/>
            </a:lvl1pPr>
          </a:lstStyle>
          <a:p>
            <a:pPr>
              <a:defRPr/>
            </a:pPr>
            <a:fld id="{064AEDFA-428E-4024-8C5E-197AFF3A876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9000" b="-9000"/>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1152EBBF-038A-4D7F-ABB1-6FDEC0D97D64}" type="datetime1">
              <a:rPr lang="en-US"/>
              <a:pPr>
                <a:defRPr/>
              </a:pPr>
              <a:t>6/1/2017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Application of Dynamic Energy Budget theory for conservation relevant modelling of bird life histories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C288B862-701B-4F37-B1A7-A7E14410C4B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oleObject" Target="../embeddings/oleObject6.bin"/><Relationship Id="rId18" Type="http://schemas.openxmlformats.org/officeDocument/2006/relationships/image" Target="../media/image16.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3.wmf"/><Relationship Id="rId17" Type="http://schemas.openxmlformats.org/officeDocument/2006/relationships/oleObject" Target="../embeddings/oleObject8.bin"/><Relationship Id="rId2" Type="http://schemas.openxmlformats.org/officeDocument/2006/relationships/slideLayout" Target="../slideLayouts/slideLayout2.xml"/><Relationship Id="rId16" Type="http://schemas.openxmlformats.org/officeDocument/2006/relationships/image" Target="../media/image15.wmf"/><Relationship Id="rId1" Type="http://schemas.openxmlformats.org/officeDocument/2006/relationships/vmlDrawing" Target="../drawings/vmlDrawing1.vml"/><Relationship Id="rId6" Type="http://schemas.openxmlformats.org/officeDocument/2006/relationships/image" Target="../media/image10.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4.bin"/><Relationship Id="rId14" Type="http://schemas.openxmlformats.org/officeDocument/2006/relationships/image" Target="../media/image14.wmf"/></Relationships>
</file>

<file path=ppt/slides/_rels/slide6.xml.rels><?xml version="1.0" encoding="UTF-8" standalone="yes"?>
<Relationships xmlns="http://schemas.openxmlformats.org/package/2006/relationships"><Relationship Id="rId3" Type="http://schemas.openxmlformats.org/officeDocument/2006/relationships/hyperlink" Target="http://journals.plos.org/plosbiology/article?id=10.1371/journal.pbio.1001853" TargetMode="External"/><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 b="-7000"/>
          </a:stretch>
        </a:blipFill>
        <a:effectLst/>
      </p:bgPr>
    </p:bg>
    <p:spTree>
      <p:nvGrpSpPr>
        <p:cNvPr id="1" name=""/>
        <p:cNvGrpSpPr/>
        <p:nvPr/>
      </p:nvGrpSpPr>
      <p:grpSpPr>
        <a:xfrm>
          <a:off x="0" y="0"/>
          <a:ext cx="0" cy="0"/>
          <a:chOff x="0" y="0"/>
          <a:chExt cx="0" cy="0"/>
        </a:xfrm>
      </p:grpSpPr>
      <p:sp>
        <p:nvSpPr>
          <p:cNvPr id="4" name="Título 1"/>
          <p:cNvSpPr>
            <a:spLocks noGrp="1"/>
          </p:cNvSpPr>
          <p:nvPr>
            <p:ph type="ctrTitle"/>
          </p:nvPr>
        </p:nvSpPr>
        <p:spPr>
          <a:xfrm>
            <a:off x="0" y="2057400"/>
            <a:ext cx="9144000" cy="1470025"/>
          </a:xfrm>
        </p:spPr>
        <p:txBody>
          <a:bodyPr rtlCol="0">
            <a:normAutofit/>
          </a:bodyPr>
          <a:lstStyle/>
          <a:p>
            <a:r>
              <a:rPr lang="pt-PT" sz="2400" b="1" smtClean="0">
                <a:solidFill>
                  <a:schemeClr val="tx2">
                    <a:lumMod val="50000"/>
                  </a:schemeClr>
                </a:solidFill>
                <a:latin typeface="Lucida Console" pitchFamily="49" charset="0"/>
                <a:cs typeface="Lucida Sans Unicode" pitchFamily="34" charset="0"/>
              </a:rPr>
              <a:t>The altricial-precocial spectrum of avian development according to DEB </a:t>
            </a:r>
            <a:r>
              <a:rPr lang="en-US" sz="2400" b="1" smtClean="0">
                <a:solidFill>
                  <a:schemeClr val="tx2">
                    <a:lumMod val="50000"/>
                  </a:schemeClr>
                </a:solidFill>
                <a:latin typeface="Lucida Console" pitchFamily="49" charset="0"/>
                <a:cs typeface="Lucida Sans Unicode" pitchFamily="34" charset="0"/>
              </a:rPr>
              <a:t>theory</a:t>
            </a:r>
          </a:p>
        </p:txBody>
      </p:sp>
      <p:sp>
        <p:nvSpPr>
          <p:cNvPr id="4099" name="Rectângulo 5"/>
          <p:cNvSpPr>
            <a:spLocks noChangeArrowheads="1"/>
          </p:cNvSpPr>
          <p:nvPr/>
        </p:nvSpPr>
        <p:spPr bwMode="auto">
          <a:xfrm>
            <a:off x="0" y="3852863"/>
            <a:ext cx="9144000" cy="338137"/>
          </a:xfrm>
          <a:prstGeom prst="rect">
            <a:avLst/>
          </a:prstGeom>
          <a:noFill/>
          <a:ln w="9525">
            <a:noFill/>
            <a:miter lim="800000"/>
            <a:headEnd/>
            <a:tailEnd/>
          </a:ln>
        </p:spPr>
        <p:txBody>
          <a:bodyPr>
            <a:spAutoFit/>
          </a:bodyPr>
          <a:lstStyle/>
          <a:p>
            <a:pPr algn="ctr"/>
            <a:r>
              <a:rPr lang="pt-BR" sz="1600" b="1">
                <a:solidFill>
                  <a:schemeClr val="tx2">
                    <a:lumMod val="50000"/>
                  </a:schemeClr>
                </a:solidFill>
                <a:latin typeface="Lucida Console" pitchFamily="49" charset="0"/>
                <a:cs typeface="Lucida Sans Unicode" pitchFamily="34" charset="0"/>
              </a:rPr>
              <a:t>Carlos M. G. L. </a:t>
            </a:r>
            <a:r>
              <a:rPr lang="pt-BR" sz="1600" b="1" smtClean="0">
                <a:solidFill>
                  <a:schemeClr val="tx2">
                    <a:lumMod val="50000"/>
                  </a:schemeClr>
                </a:solidFill>
                <a:latin typeface="Lucida Console" pitchFamily="49" charset="0"/>
                <a:cs typeface="Lucida Sans Unicode" pitchFamily="34" charset="0"/>
              </a:rPr>
              <a:t>TEIXEIRA</a:t>
            </a:r>
            <a:r>
              <a:rPr lang="pt-BR" sz="1600" b="1" baseline="30000" smtClean="0">
                <a:solidFill>
                  <a:schemeClr val="tx2">
                    <a:lumMod val="50000"/>
                  </a:schemeClr>
                </a:solidFill>
                <a:latin typeface="Lucida Console" pitchFamily="49" charset="0"/>
                <a:cs typeface="Lucida Sans Unicode" pitchFamily="34" charset="0"/>
              </a:rPr>
              <a:t>1</a:t>
            </a:r>
            <a:r>
              <a:rPr lang="pt-BR" sz="1600" b="1" smtClean="0">
                <a:solidFill>
                  <a:schemeClr val="tx2">
                    <a:lumMod val="50000"/>
                  </a:schemeClr>
                </a:solidFill>
                <a:latin typeface="Lucida Console" pitchFamily="49" charset="0"/>
                <a:cs typeface="Lucida Sans Unicode" pitchFamily="34" charset="0"/>
              </a:rPr>
              <a:t>, Tânia </a:t>
            </a:r>
            <a:r>
              <a:rPr lang="pt-BR" sz="1600" b="1">
                <a:solidFill>
                  <a:schemeClr val="tx2">
                    <a:lumMod val="50000"/>
                  </a:schemeClr>
                </a:solidFill>
                <a:latin typeface="Lucida Console" pitchFamily="49" charset="0"/>
                <a:cs typeface="Lucida Sans Unicode" pitchFamily="34" charset="0"/>
              </a:rPr>
              <a:t>SOUSA</a:t>
            </a:r>
            <a:r>
              <a:rPr lang="pt-BR" sz="1600" b="1" baseline="30000">
                <a:solidFill>
                  <a:schemeClr val="tx2">
                    <a:lumMod val="50000"/>
                  </a:schemeClr>
                </a:solidFill>
                <a:latin typeface="Lucida Console" pitchFamily="49" charset="0"/>
                <a:cs typeface="Lucida Sans Unicode" pitchFamily="34" charset="0"/>
              </a:rPr>
              <a:t>1</a:t>
            </a:r>
            <a:r>
              <a:rPr lang="pt-BR" sz="1600" b="1">
                <a:solidFill>
                  <a:schemeClr val="tx2">
                    <a:lumMod val="50000"/>
                  </a:schemeClr>
                </a:solidFill>
                <a:latin typeface="Lucida Console" pitchFamily="49" charset="0"/>
                <a:cs typeface="Lucida Sans Unicode" pitchFamily="34" charset="0"/>
              </a:rPr>
              <a:t>, Tiago DOMINGOS</a:t>
            </a:r>
            <a:r>
              <a:rPr lang="pt-BR" sz="1600" b="1" baseline="30000">
                <a:solidFill>
                  <a:schemeClr val="tx2">
                    <a:lumMod val="50000"/>
                  </a:schemeClr>
                </a:solidFill>
                <a:latin typeface="Lucida Console" pitchFamily="49" charset="0"/>
                <a:cs typeface="Lucida Sans Unicode" pitchFamily="34" charset="0"/>
              </a:rPr>
              <a:t>1</a:t>
            </a:r>
            <a:endParaRPr lang="pt-PT" sz="1600" b="1" baseline="30000">
              <a:solidFill>
                <a:schemeClr val="tx2">
                  <a:lumMod val="50000"/>
                </a:schemeClr>
              </a:solidFill>
              <a:latin typeface="Lucida Console" pitchFamily="49" charset="0"/>
              <a:cs typeface="Lucida Sans Unicode" pitchFamily="34" charset="0"/>
            </a:endParaRPr>
          </a:p>
        </p:txBody>
      </p:sp>
      <p:sp>
        <p:nvSpPr>
          <p:cNvPr id="6" name="Subtítulo 2"/>
          <p:cNvSpPr txBox="1">
            <a:spLocks/>
          </p:cNvSpPr>
          <p:nvPr/>
        </p:nvSpPr>
        <p:spPr bwMode="auto">
          <a:xfrm>
            <a:off x="4267200" y="5214938"/>
            <a:ext cx="4591050" cy="785812"/>
          </a:xfrm>
          <a:prstGeom prst="rect">
            <a:avLst/>
          </a:prstGeom>
          <a:noFill/>
          <a:ln w="9525">
            <a:noFill/>
            <a:miter lim="800000"/>
            <a:headEnd/>
            <a:tailEnd/>
          </a:ln>
        </p:spPr>
        <p:txBody>
          <a:bodyPr/>
          <a:lstStyle/>
          <a:p>
            <a:pPr algn="r" fontAlgn="auto">
              <a:spcBef>
                <a:spcPct val="20000"/>
              </a:spcBef>
              <a:spcAft>
                <a:spcPts val="0"/>
              </a:spcAft>
              <a:defRPr/>
            </a:pPr>
            <a:r>
              <a:rPr lang="pt-PT" sz="1400" b="1" baseline="30000">
                <a:solidFill>
                  <a:schemeClr val="tx2">
                    <a:lumMod val="50000"/>
                  </a:schemeClr>
                </a:solidFill>
                <a:latin typeface="Lucida Sans Unicode" pitchFamily="34" charset="0"/>
                <a:cs typeface="Lucida Sans Unicode" pitchFamily="34" charset="0"/>
              </a:rPr>
              <a:t>1</a:t>
            </a:r>
            <a:r>
              <a:rPr lang="pt-PT" sz="1400" b="1">
                <a:solidFill>
                  <a:schemeClr val="tx2">
                    <a:lumMod val="50000"/>
                  </a:schemeClr>
                </a:solidFill>
                <a:latin typeface="Lucida Sans Unicode" pitchFamily="34" charset="0"/>
                <a:cs typeface="Lucida Sans Unicode" pitchFamily="34" charset="0"/>
              </a:rPr>
              <a:t>Instituto Superior Técnico,</a:t>
            </a:r>
          </a:p>
          <a:p>
            <a:pPr algn="r" fontAlgn="auto">
              <a:spcBef>
                <a:spcPct val="20000"/>
              </a:spcBef>
              <a:spcAft>
                <a:spcPts val="0"/>
              </a:spcAft>
              <a:defRPr/>
            </a:pPr>
            <a:r>
              <a:rPr lang="pt-PT" sz="1400" b="1" smtClean="0">
                <a:solidFill>
                  <a:schemeClr val="tx2">
                    <a:lumMod val="50000"/>
                  </a:schemeClr>
                </a:solidFill>
                <a:latin typeface="Lucida Sans Unicode" pitchFamily="34" charset="0"/>
                <a:cs typeface="Lucida Sans Unicode" pitchFamily="34" charset="0"/>
              </a:rPr>
              <a:t>carlos.teixeira@tecnico.ulisboa.pt</a:t>
            </a:r>
            <a:endParaRPr lang="pt-PT" sz="1400" b="1">
              <a:solidFill>
                <a:schemeClr val="tx2">
                  <a:lumMod val="50000"/>
                </a:schemeClr>
              </a:solidFill>
              <a:latin typeface="Lucida Sans Unicode" pitchFamily="34" charset="0"/>
              <a:cs typeface="Lucida Sans Unicode" pitchFamily="34" charset="0"/>
            </a:endParaRPr>
          </a:p>
        </p:txBody>
      </p:sp>
      <p:sp>
        <p:nvSpPr>
          <p:cNvPr id="4101" name="Rectangle 8"/>
          <p:cNvSpPr>
            <a:spLocks noChangeArrowheads="1"/>
          </p:cNvSpPr>
          <p:nvPr/>
        </p:nvSpPr>
        <p:spPr bwMode="auto">
          <a:xfrm>
            <a:off x="0" y="6261100"/>
            <a:ext cx="9144000" cy="276999"/>
          </a:xfrm>
          <a:prstGeom prst="rect">
            <a:avLst/>
          </a:prstGeom>
          <a:noFill/>
          <a:ln w="9525">
            <a:noFill/>
            <a:miter lim="800000"/>
            <a:headEnd/>
            <a:tailEnd/>
          </a:ln>
        </p:spPr>
        <p:txBody>
          <a:bodyPr>
            <a:spAutoFit/>
          </a:bodyPr>
          <a:lstStyle/>
          <a:p>
            <a:pPr algn="ctr"/>
            <a:r>
              <a:rPr lang="en-GB" sz="1200" b="1">
                <a:solidFill>
                  <a:schemeClr val="tx2">
                    <a:lumMod val="50000"/>
                  </a:schemeClr>
                </a:solidFill>
                <a:latin typeface="Lucida Console" pitchFamily="49" charset="0"/>
                <a:cs typeface="Lucida Sans Unicode" pitchFamily="34" charset="0"/>
              </a:rPr>
              <a:t>This work is supported </a:t>
            </a:r>
            <a:r>
              <a:rPr lang="en-GB" sz="1200" b="1" smtClean="0">
                <a:solidFill>
                  <a:schemeClr val="tx2">
                    <a:lumMod val="50000"/>
                  </a:schemeClr>
                </a:solidFill>
                <a:latin typeface="Lucida Console" pitchFamily="49" charset="0"/>
                <a:cs typeface="Lucida Sans Unicode" pitchFamily="34" charset="0"/>
              </a:rPr>
              <a:t>through project Maretec 2015-2017 (ISR/IN+/MARETEC) (EEA/50009)</a:t>
            </a:r>
            <a:endParaRPr lang="en-US" sz="1200" b="1">
              <a:solidFill>
                <a:schemeClr val="tx2">
                  <a:lumMod val="50000"/>
                </a:schemeClr>
              </a:solidFill>
              <a:latin typeface="Lucida Console" pitchFamily="49" charset="0"/>
              <a:cs typeface="Lucida Sans Unicode" pitchFamily="34" charset="0"/>
            </a:endParaRPr>
          </a:p>
        </p:txBody>
      </p:sp>
      <p:sp>
        <p:nvSpPr>
          <p:cNvPr id="4105" name="TextBox 8"/>
          <p:cNvSpPr txBox="1">
            <a:spLocks noChangeArrowheads="1"/>
          </p:cNvSpPr>
          <p:nvPr/>
        </p:nvSpPr>
        <p:spPr bwMode="auto">
          <a:xfrm>
            <a:off x="4000500" y="244475"/>
            <a:ext cx="5143500" cy="1384995"/>
          </a:xfrm>
          <a:prstGeom prst="rect">
            <a:avLst/>
          </a:prstGeom>
          <a:noFill/>
          <a:ln w="9525">
            <a:noFill/>
            <a:miter lim="800000"/>
            <a:headEnd/>
            <a:tailEnd/>
          </a:ln>
        </p:spPr>
        <p:txBody>
          <a:bodyPr>
            <a:spAutoFit/>
          </a:bodyPr>
          <a:lstStyle/>
          <a:p>
            <a:pPr algn="r">
              <a:spcBef>
                <a:spcPct val="20000"/>
              </a:spcBef>
              <a:buFont typeface="Arial" charset="0"/>
              <a:buNone/>
            </a:pPr>
            <a:r>
              <a:rPr lang="pt-PT" sz="2000" b="1" smtClean="0">
                <a:solidFill>
                  <a:schemeClr val="tx2">
                    <a:lumMod val="50000"/>
                  </a:schemeClr>
                </a:solidFill>
                <a:latin typeface="Lucida Console" pitchFamily="49" charset="0"/>
                <a:cs typeface="Lucida Sans Unicode" pitchFamily="34" charset="0"/>
              </a:rPr>
              <a:t>DEB2017 </a:t>
            </a:r>
            <a:r>
              <a:rPr lang="pt-PT" sz="2000" b="1">
                <a:solidFill>
                  <a:schemeClr val="tx2">
                    <a:lumMod val="50000"/>
                  </a:schemeClr>
                </a:solidFill>
                <a:latin typeface="Lucida Console" pitchFamily="49" charset="0"/>
                <a:cs typeface="Lucida Sans Unicode" pitchFamily="34" charset="0"/>
              </a:rPr>
              <a:t>Symposium</a:t>
            </a:r>
          </a:p>
          <a:p>
            <a:pPr algn="r">
              <a:spcBef>
                <a:spcPct val="20000"/>
              </a:spcBef>
              <a:buFont typeface="Arial" charset="0"/>
              <a:buNone/>
            </a:pPr>
            <a:r>
              <a:rPr lang="en-US" sz="2000" smtClean="0">
                <a:solidFill>
                  <a:schemeClr val="tx2">
                    <a:lumMod val="50000"/>
                  </a:schemeClr>
                </a:solidFill>
                <a:latin typeface="Lucida Console" pitchFamily="49" charset="0"/>
                <a:cs typeface="Lucida Sans Unicode" pitchFamily="34" charset="0"/>
              </a:rPr>
              <a:t>5th International Symposium on Dynamic Energy Budget Theory</a:t>
            </a:r>
            <a:r>
              <a:rPr lang="pt-PT" sz="2000" smtClean="0">
                <a:solidFill>
                  <a:schemeClr val="tx2">
                    <a:lumMod val="50000"/>
                  </a:schemeClr>
                </a:solidFill>
                <a:latin typeface="Lucida Console" pitchFamily="49" charset="0"/>
                <a:cs typeface="Lucida Sans Unicode" pitchFamily="34" charset="0"/>
              </a:rPr>
              <a:t/>
            </a:r>
            <a:br>
              <a:rPr lang="pt-PT" sz="2000" smtClean="0">
                <a:solidFill>
                  <a:schemeClr val="tx2">
                    <a:lumMod val="50000"/>
                  </a:schemeClr>
                </a:solidFill>
                <a:latin typeface="Lucida Console" pitchFamily="49" charset="0"/>
                <a:cs typeface="Lucida Sans Unicode" pitchFamily="34" charset="0"/>
              </a:rPr>
            </a:br>
            <a:r>
              <a:rPr lang="pt-PT" sz="2000" smtClean="0">
                <a:solidFill>
                  <a:schemeClr val="tx2">
                    <a:lumMod val="50000"/>
                  </a:schemeClr>
                </a:solidFill>
                <a:latin typeface="Lucida Console" pitchFamily="49" charset="0"/>
                <a:cs typeface="Lucida Sans Unicode" pitchFamily="34" charset="0"/>
              </a:rPr>
              <a:t>Tromsø, 31.05 - 02.06.2017</a:t>
            </a:r>
            <a:endParaRPr lang="en-US" sz="2000">
              <a:solidFill>
                <a:schemeClr val="tx2">
                  <a:lumMod val="50000"/>
                </a:schemeClr>
              </a:solidFill>
              <a:latin typeface="Lucida Console" pitchFamily="49" charset="0"/>
              <a:cs typeface="Lucida Sans Unicode" pitchFamily="34" charset="0"/>
            </a:endParaRPr>
          </a:p>
        </p:txBody>
      </p:sp>
      <p:pic>
        <p:nvPicPr>
          <p:cNvPr id="11" name="Picture 10" descr="IST_2.jpg"/>
          <p:cNvPicPr>
            <a:picLocks noChangeAspect="1"/>
          </p:cNvPicPr>
          <p:nvPr/>
        </p:nvPicPr>
        <p:blipFill>
          <a:blip r:embed="rId3" cstate="print"/>
          <a:stretch>
            <a:fillRect/>
          </a:stretch>
        </p:blipFill>
        <p:spPr>
          <a:xfrm>
            <a:off x="360000" y="360000"/>
            <a:ext cx="2025000" cy="1080000"/>
          </a:xfrm>
          <a:prstGeom prst="rect">
            <a:avLst/>
          </a:prstGeom>
        </p:spPr>
      </p:pic>
      <p:pic>
        <p:nvPicPr>
          <p:cNvPr id="10" name="Picture 9" descr="mar.png"/>
          <p:cNvPicPr>
            <a:picLocks noChangeAspect="1"/>
          </p:cNvPicPr>
          <p:nvPr/>
        </p:nvPicPr>
        <p:blipFill>
          <a:blip r:embed="rId4" cstate="print"/>
          <a:stretch>
            <a:fillRect/>
          </a:stretch>
        </p:blipFill>
        <p:spPr>
          <a:xfrm>
            <a:off x="2520000" y="360000"/>
            <a:ext cx="1800000" cy="1080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ALL_w_ducklings_rsz_wiki.jpg"/>
          <p:cNvPicPr>
            <a:picLocks noChangeAspect="1"/>
          </p:cNvPicPr>
          <p:nvPr/>
        </p:nvPicPr>
        <p:blipFill>
          <a:blip r:embed="rId3" cstate="print"/>
          <a:stretch>
            <a:fillRect/>
          </a:stretch>
        </p:blipFill>
        <p:spPr>
          <a:xfrm>
            <a:off x="4811228" y="990600"/>
            <a:ext cx="4027972" cy="2880000"/>
          </a:xfrm>
          <a:prstGeom prst="rect">
            <a:avLst/>
          </a:prstGeom>
        </p:spPr>
      </p:pic>
      <p:pic>
        <p:nvPicPr>
          <p:cNvPr id="10" name="Picture 9" descr="Altricial_chicks.jpg"/>
          <p:cNvPicPr>
            <a:picLocks noChangeAspect="1"/>
          </p:cNvPicPr>
          <p:nvPr/>
        </p:nvPicPr>
        <p:blipFill>
          <a:blip r:embed="rId4" cstate="print"/>
          <a:stretch>
            <a:fillRect/>
          </a:stretch>
        </p:blipFill>
        <p:spPr>
          <a:xfrm>
            <a:off x="4810800" y="3950356"/>
            <a:ext cx="4028400" cy="2679044"/>
          </a:xfrm>
          <a:prstGeom prst="rect">
            <a:avLst/>
          </a:prstGeom>
        </p:spPr>
      </p:pic>
      <p:sp>
        <p:nvSpPr>
          <p:cNvPr id="5" name="TextBox 6"/>
          <p:cNvSpPr txBox="1">
            <a:spLocks noChangeArrowheads="1"/>
          </p:cNvSpPr>
          <p:nvPr/>
        </p:nvSpPr>
        <p:spPr bwMode="auto">
          <a:xfrm>
            <a:off x="4800600" y="1003280"/>
            <a:ext cx="4066200" cy="5509200"/>
          </a:xfrm>
          <a:prstGeom prst="rect">
            <a:avLst/>
          </a:prstGeom>
          <a:noFill/>
          <a:ln w="9525">
            <a:noFill/>
            <a:miter lim="800000"/>
            <a:headEnd/>
            <a:tailEnd/>
          </a:ln>
        </p:spPr>
        <p:txBody>
          <a:bodyPr wrap="square">
            <a:spAutoFit/>
          </a:bodyPr>
          <a:lstStyle/>
          <a:p>
            <a:r>
              <a:rPr lang="en-GB" sz="2800" smtClean="0">
                <a:solidFill>
                  <a:schemeClr val="bg1"/>
                </a:solidFill>
                <a:latin typeface="+mn-lt"/>
              </a:rPr>
              <a:t>Precocial</a:t>
            </a:r>
          </a:p>
          <a:p>
            <a:endParaRPr lang="pt-PT" sz="2800" smtClean="0">
              <a:solidFill>
                <a:srgbClr val="002060"/>
              </a:solidFill>
              <a:latin typeface="+mn-lt"/>
            </a:endParaRPr>
          </a:p>
          <a:p>
            <a:endParaRPr lang="pt-PT" sz="2000" smtClean="0">
              <a:solidFill>
                <a:srgbClr val="002060"/>
              </a:solidFill>
              <a:latin typeface="+mn-lt"/>
            </a:endParaRPr>
          </a:p>
          <a:p>
            <a:endParaRPr lang="en-GB" sz="2800" smtClean="0">
              <a:solidFill>
                <a:srgbClr val="002060"/>
              </a:solidFill>
              <a:latin typeface="+mn-lt"/>
            </a:endParaRPr>
          </a:p>
          <a:p>
            <a:endParaRPr lang="en-GB" sz="2800" smtClean="0">
              <a:solidFill>
                <a:srgbClr val="002060"/>
              </a:solidFill>
              <a:latin typeface="+mn-lt"/>
            </a:endParaRPr>
          </a:p>
          <a:p>
            <a:endParaRPr lang="pt-PT" sz="2800" smtClean="0">
              <a:solidFill>
                <a:srgbClr val="002060"/>
              </a:solidFill>
              <a:latin typeface="+mn-lt"/>
            </a:endParaRPr>
          </a:p>
          <a:p>
            <a:r>
              <a:rPr lang="pt-PT" sz="2800" smtClean="0">
                <a:solidFill>
                  <a:schemeClr val="bg1"/>
                </a:solidFill>
                <a:latin typeface="+mn-lt"/>
              </a:rPr>
              <a:t>Advantage: Locomotion</a:t>
            </a:r>
            <a:endParaRPr lang="en-GB" sz="2800" smtClean="0">
              <a:solidFill>
                <a:schemeClr val="bg1"/>
              </a:solidFill>
              <a:latin typeface="+mn-lt"/>
            </a:endParaRPr>
          </a:p>
          <a:p>
            <a:r>
              <a:rPr lang="en-GB" sz="2800" smtClean="0">
                <a:solidFill>
                  <a:schemeClr val="bg1"/>
                </a:solidFill>
                <a:latin typeface="+mn-lt"/>
              </a:rPr>
              <a:t>Altricial</a:t>
            </a:r>
          </a:p>
          <a:p>
            <a:endParaRPr lang="pt-PT" sz="2800" smtClean="0">
              <a:solidFill>
                <a:schemeClr val="bg1"/>
              </a:solidFill>
              <a:latin typeface="+mn-lt"/>
            </a:endParaRPr>
          </a:p>
          <a:p>
            <a:endParaRPr lang="pt-PT" sz="2800" smtClean="0">
              <a:solidFill>
                <a:schemeClr val="bg1"/>
              </a:solidFill>
              <a:latin typeface="+mn-lt"/>
            </a:endParaRPr>
          </a:p>
          <a:p>
            <a:endParaRPr lang="pt-PT" sz="2800" smtClean="0">
              <a:solidFill>
                <a:schemeClr val="bg1"/>
              </a:solidFill>
              <a:latin typeface="+mn-lt"/>
            </a:endParaRPr>
          </a:p>
          <a:p>
            <a:endParaRPr lang="pt-PT" sz="2800" smtClean="0">
              <a:solidFill>
                <a:schemeClr val="bg1"/>
              </a:solidFill>
              <a:latin typeface="+mn-lt"/>
            </a:endParaRPr>
          </a:p>
          <a:p>
            <a:r>
              <a:rPr lang="pt-PT" sz="2400" smtClean="0">
                <a:solidFill>
                  <a:schemeClr val="bg1"/>
                </a:solidFill>
                <a:latin typeface="+mn-lt"/>
              </a:rPr>
              <a:t>Advantage: Digestive system</a:t>
            </a:r>
            <a:endParaRPr lang="en-GB" sz="2400" smtClean="0">
              <a:solidFill>
                <a:schemeClr val="bg1"/>
              </a:solidFill>
              <a:latin typeface="+mn-lt"/>
            </a:endParaRPr>
          </a:p>
        </p:txBody>
      </p:sp>
      <p:sp>
        <p:nvSpPr>
          <p:cNvPr id="13" name="TextBox 12"/>
          <p:cNvSpPr txBox="1">
            <a:spLocks noChangeArrowheads="1"/>
          </p:cNvSpPr>
          <p:nvPr/>
        </p:nvSpPr>
        <p:spPr bwMode="auto">
          <a:xfrm>
            <a:off x="180000" y="1260000"/>
            <a:ext cx="4468200" cy="5755422"/>
          </a:xfrm>
          <a:prstGeom prst="rect">
            <a:avLst/>
          </a:prstGeom>
          <a:noFill/>
          <a:ln w="9525">
            <a:noFill/>
            <a:miter lim="800000"/>
            <a:headEnd/>
            <a:tailEnd/>
          </a:ln>
        </p:spPr>
        <p:txBody>
          <a:bodyPr wrap="square">
            <a:spAutoFit/>
          </a:bodyPr>
          <a:lstStyle/>
          <a:p>
            <a:r>
              <a:rPr lang="en-GB">
                <a:latin typeface="Lucida Console" panose="020B0609040504020204" pitchFamily="49" charset="0"/>
              </a:rPr>
              <a:t>Dry mass-specific maturity</a:t>
            </a:r>
            <a:endParaRPr lang="pt-PT">
              <a:latin typeface="Lucida Console" panose="020B0609040504020204" pitchFamily="49" charset="0"/>
            </a:endParaRPr>
          </a:p>
          <a:p>
            <a:r>
              <a:rPr lang="en-GB">
                <a:latin typeface="Lucida Console" panose="020B0609040504020204" pitchFamily="49" charset="0"/>
              </a:rPr>
              <a:t>at birth (</a:t>
            </a:r>
            <a:r>
              <a:rPr lang="en-GB">
                <a:latin typeface="Lucida Console" panose="020B0609040504020204" pitchFamily="49" charset="0"/>
              </a:rPr>
              <a:t>hatching</a:t>
            </a:r>
            <a:r>
              <a:rPr lang="en-GB" smtClean="0">
                <a:latin typeface="Lucida Console" panose="020B0609040504020204" pitchFamily="49" charset="0"/>
              </a:rPr>
              <a:t>)</a:t>
            </a:r>
          </a:p>
          <a:p>
            <a:r>
              <a:rPr lang="en-GB" smtClean="0">
                <a:latin typeface="Lucida Console" panose="020B0609040504020204" pitchFamily="49" charset="0"/>
              </a:rPr>
              <a:t>(</a:t>
            </a:r>
            <a:r>
              <a:rPr lang="en-GB" i="1">
                <a:latin typeface="Lucida Console" panose="020B0609040504020204" pitchFamily="49" charset="0"/>
              </a:rPr>
              <a:t>μ</a:t>
            </a:r>
            <a:r>
              <a:rPr lang="en-GB" i="1" baseline="30000">
                <a:latin typeface="Lucida Console" panose="020B0609040504020204" pitchFamily="49" charset="0"/>
              </a:rPr>
              <a:t>b</a:t>
            </a:r>
            <a:r>
              <a:rPr lang="en-GB" i="1" baseline="-25000">
                <a:latin typeface="Lucida Console" panose="020B0609040504020204" pitchFamily="49" charset="0"/>
              </a:rPr>
              <a:t>H</a:t>
            </a:r>
            <a:r>
              <a:rPr lang="en-GB">
                <a:latin typeface="Lucida Console" panose="020B0609040504020204" pitchFamily="49" charset="0"/>
              </a:rPr>
              <a:t> = </a:t>
            </a:r>
            <a:r>
              <a:rPr lang="en-GB" i="1">
                <a:latin typeface="Lucida Console" panose="020B0609040504020204" pitchFamily="49" charset="0"/>
              </a:rPr>
              <a:t>E</a:t>
            </a:r>
            <a:r>
              <a:rPr lang="en-GB" i="1" baseline="30000">
                <a:latin typeface="Lucida Console" panose="020B0609040504020204" pitchFamily="49" charset="0"/>
              </a:rPr>
              <a:t>b</a:t>
            </a:r>
            <a:r>
              <a:rPr lang="en-GB" i="1" baseline="-25000">
                <a:latin typeface="Lucida Console" panose="020B0609040504020204" pitchFamily="49" charset="0"/>
              </a:rPr>
              <a:t>H</a:t>
            </a:r>
            <a:r>
              <a:rPr lang="en-GB">
                <a:latin typeface="Lucida Console" panose="020B0609040504020204" pitchFamily="49" charset="0"/>
              </a:rPr>
              <a:t> / </a:t>
            </a:r>
            <a:r>
              <a:rPr lang="en-GB" i="1">
                <a:latin typeface="Lucida Console" panose="020B0609040504020204" pitchFamily="49" charset="0"/>
              </a:rPr>
              <a:t>M</a:t>
            </a:r>
            <a:r>
              <a:rPr lang="en-GB" i="1" baseline="30000">
                <a:latin typeface="Lucida Console" panose="020B0609040504020204" pitchFamily="49" charset="0"/>
              </a:rPr>
              <a:t>b</a:t>
            </a:r>
            <a:r>
              <a:rPr lang="en-GB" i="1" baseline="-25000">
                <a:latin typeface="Lucida Console" panose="020B0609040504020204" pitchFamily="49" charset="0"/>
              </a:rPr>
              <a:t>V</a:t>
            </a:r>
            <a:r>
              <a:rPr lang="en-GB">
                <a:latin typeface="Lucida Console" panose="020B0609040504020204" pitchFamily="49" charset="0"/>
              </a:rPr>
              <a:t>) (J </a:t>
            </a:r>
            <a:r>
              <a:rPr lang="en-GB">
                <a:latin typeface="Lucida Console" panose="020B0609040504020204" pitchFamily="49" charset="0"/>
              </a:rPr>
              <a:t>mol</a:t>
            </a:r>
            <a:r>
              <a:rPr lang="en-GB" baseline="30000">
                <a:latin typeface="Lucida Console" panose="020B0609040504020204" pitchFamily="49" charset="0"/>
              </a:rPr>
              <a:t>-1</a:t>
            </a:r>
            <a:r>
              <a:rPr lang="en-GB" smtClean="0">
                <a:latin typeface="Lucida Console" panose="020B0609040504020204" pitchFamily="49" charset="0"/>
              </a:rPr>
              <a:t>)</a:t>
            </a:r>
          </a:p>
          <a:p>
            <a:endParaRPr lang="en-GB" sz="1600">
              <a:solidFill>
                <a:schemeClr val="tx2">
                  <a:lumMod val="50000"/>
                </a:schemeClr>
              </a:solidFill>
              <a:latin typeface="Lucida Console" pitchFamily="49" charset="0"/>
              <a:cs typeface="Lucida Sans Unicode" pitchFamily="34" charset="0"/>
            </a:endParaRPr>
          </a:p>
          <a:p>
            <a:r>
              <a:rPr lang="en-GB">
                <a:latin typeface="Lucida Console" panose="020B0609040504020204" pitchFamily="49" charset="0"/>
              </a:rPr>
              <a:t>Puberty/birth </a:t>
            </a:r>
            <a:r>
              <a:rPr lang="en-GB">
                <a:latin typeface="Lucida Console" panose="020B0609040504020204" pitchFamily="49" charset="0"/>
              </a:rPr>
              <a:t>altriciality </a:t>
            </a:r>
            <a:r>
              <a:rPr lang="en-GB" smtClean="0">
                <a:latin typeface="Lucida Console" panose="020B0609040504020204" pitchFamily="49" charset="0"/>
              </a:rPr>
              <a:t>index</a:t>
            </a:r>
          </a:p>
          <a:p>
            <a:r>
              <a:rPr lang="en-GB" smtClean="0">
                <a:latin typeface="Lucida Console" panose="020B0609040504020204" pitchFamily="49" charset="0"/>
              </a:rPr>
              <a:t>(</a:t>
            </a:r>
            <a:r>
              <a:rPr lang="en-GB" i="1" smtClean="0">
                <a:latin typeface="Lucida Console" panose="020B0609040504020204" pitchFamily="49" charset="0"/>
              </a:rPr>
              <a:t>s</a:t>
            </a:r>
            <a:r>
              <a:rPr lang="en-GB" i="1" baseline="30000" smtClean="0">
                <a:latin typeface="Lucida Console" panose="020B0609040504020204" pitchFamily="49" charset="0"/>
              </a:rPr>
              <a:t>pb</a:t>
            </a:r>
            <a:r>
              <a:rPr lang="en-GB" i="1" baseline="-25000" smtClean="0">
                <a:latin typeface="Lucida Console" panose="020B0609040504020204" pitchFamily="49" charset="0"/>
              </a:rPr>
              <a:t>H</a:t>
            </a:r>
            <a:r>
              <a:rPr lang="en-GB" smtClean="0">
                <a:latin typeface="Lucida Console" panose="020B0609040504020204" pitchFamily="49" charset="0"/>
              </a:rPr>
              <a:t> </a:t>
            </a:r>
            <a:r>
              <a:rPr lang="en-GB">
                <a:latin typeface="Lucida Console" panose="020B0609040504020204" pitchFamily="49" charset="0"/>
              </a:rPr>
              <a:t>= </a:t>
            </a:r>
            <a:r>
              <a:rPr lang="en-GB" i="1">
                <a:latin typeface="Lucida Console" panose="020B0609040504020204" pitchFamily="49" charset="0"/>
              </a:rPr>
              <a:t>E</a:t>
            </a:r>
            <a:r>
              <a:rPr lang="en-GB" i="1" baseline="30000">
                <a:latin typeface="Lucida Console" panose="020B0609040504020204" pitchFamily="49" charset="0"/>
              </a:rPr>
              <a:t>p</a:t>
            </a:r>
            <a:r>
              <a:rPr lang="en-GB" i="1" baseline="-25000">
                <a:latin typeface="Lucida Console" panose="020B0609040504020204" pitchFamily="49" charset="0"/>
              </a:rPr>
              <a:t>H</a:t>
            </a:r>
            <a:r>
              <a:rPr lang="en-GB">
                <a:latin typeface="Lucida Console" panose="020B0609040504020204" pitchFamily="49" charset="0"/>
              </a:rPr>
              <a:t> / </a:t>
            </a:r>
            <a:r>
              <a:rPr lang="en-GB" i="1">
                <a:latin typeface="Lucida Console" panose="020B0609040504020204" pitchFamily="49" charset="0"/>
              </a:rPr>
              <a:t>E</a:t>
            </a:r>
            <a:r>
              <a:rPr lang="en-GB" i="1" baseline="30000">
                <a:latin typeface="Lucida Console" panose="020B0609040504020204" pitchFamily="49" charset="0"/>
              </a:rPr>
              <a:t>b</a:t>
            </a:r>
            <a:r>
              <a:rPr lang="en-GB" i="1" baseline="-25000">
                <a:latin typeface="Lucida Console" panose="020B0609040504020204" pitchFamily="49" charset="0"/>
              </a:rPr>
              <a:t>H</a:t>
            </a:r>
            <a:r>
              <a:rPr lang="en-GB">
                <a:latin typeface="Lucida Console" panose="020B0609040504020204" pitchFamily="49" charset="0"/>
              </a:rPr>
              <a:t>) (-)</a:t>
            </a:r>
            <a:endParaRPr lang="en-GB" sz="1600" smtClean="0">
              <a:solidFill>
                <a:schemeClr val="tx2">
                  <a:lumMod val="50000"/>
                </a:schemeClr>
              </a:solidFill>
              <a:latin typeface="Lucida Console" pitchFamily="49" charset="0"/>
              <a:cs typeface="Lucida Sans Unicode" pitchFamily="34" charset="0"/>
            </a:endParaRPr>
          </a:p>
          <a:p>
            <a:endParaRPr lang="en-US" sz="1600" smtClean="0">
              <a:solidFill>
                <a:schemeClr val="tx2">
                  <a:lumMod val="50000"/>
                </a:schemeClr>
              </a:solidFill>
              <a:latin typeface="Lucida Console" pitchFamily="49" charset="0"/>
              <a:cs typeface="Lucida Sans Unicode" pitchFamily="34" charset="0"/>
            </a:endParaRPr>
          </a:p>
          <a:p>
            <a:endParaRPr lang="en-US" sz="1600" smtClean="0">
              <a:solidFill>
                <a:schemeClr val="tx2">
                  <a:lumMod val="50000"/>
                </a:schemeClr>
              </a:solidFill>
              <a:latin typeface="Lucida Console" pitchFamily="49" charset="0"/>
              <a:cs typeface="Lucida Sans Unicode" pitchFamily="34" charset="0"/>
            </a:endParaRPr>
          </a:p>
          <a:p>
            <a:r>
              <a:rPr lang="en-GB">
                <a:latin typeface="Lucida Console" panose="020B0609040504020204" pitchFamily="49" charset="0"/>
              </a:rPr>
              <a:t>Fledging/birth </a:t>
            </a:r>
            <a:r>
              <a:rPr lang="en-GB">
                <a:latin typeface="Lucida Console" panose="020B0609040504020204" pitchFamily="49" charset="0"/>
              </a:rPr>
              <a:t>altriciality </a:t>
            </a:r>
            <a:r>
              <a:rPr lang="en-GB" smtClean="0">
                <a:latin typeface="Lucida Console" panose="020B0609040504020204" pitchFamily="49" charset="0"/>
              </a:rPr>
              <a:t>index</a:t>
            </a:r>
          </a:p>
          <a:p>
            <a:r>
              <a:rPr lang="en-GB" smtClean="0">
                <a:latin typeface="Lucida Console" panose="020B0609040504020204" pitchFamily="49" charset="0"/>
              </a:rPr>
              <a:t>(</a:t>
            </a:r>
            <a:r>
              <a:rPr lang="en-GB" i="1" smtClean="0">
                <a:latin typeface="Lucida Console" panose="020B0609040504020204" pitchFamily="49" charset="0"/>
              </a:rPr>
              <a:t>s</a:t>
            </a:r>
            <a:r>
              <a:rPr lang="en-GB" i="1" baseline="30000" smtClean="0">
                <a:latin typeface="Lucida Console" panose="020B0609040504020204" pitchFamily="49" charset="0"/>
              </a:rPr>
              <a:t>xb</a:t>
            </a:r>
            <a:r>
              <a:rPr lang="en-GB" i="1" baseline="-25000" smtClean="0">
                <a:latin typeface="Lucida Console" panose="020B0609040504020204" pitchFamily="49" charset="0"/>
              </a:rPr>
              <a:t>H</a:t>
            </a:r>
            <a:r>
              <a:rPr lang="en-GB" smtClean="0">
                <a:latin typeface="Lucida Console" panose="020B0609040504020204" pitchFamily="49" charset="0"/>
              </a:rPr>
              <a:t> </a:t>
            </a:r>
            <a:r>
              <a:rPr lang="en-GB">
                <a:latin typeface="Lucida Console" panose="020B0609040504020204" pitchFamily="49" charset="0"/>
              </a:rPr>
              <a:t>= </a:t>
            </a:r>
            <a:r>
              <a:rPr lang="en-GB" i="1">
                <a:latin typeface="Lucida Console" panose="020B0609040504020204" pitchFamily="49" charset="0"/>
              </a:rPr>
              <a:t>E</a:t>
            </a:r>
            <a:r>
              <a:rPr lang="en-GB" i="1" baseline="30000">
                <a:latin typeface="Lucida Console" panose="020B0609040504020204" pitchFamily="49" charset="0"/>
              </a:rPr>
              <a:t>x</a:t>
            </a:r>
            <a:r>
              <a:rPr lang="en-GB" i="1" baseline="-25000">
                <a:latin typeface="Lucida Console" panose="020B0609040504020204" pitchFamily="49" charset="0"/>
              </a:rPr>
              <a:t>H</a:t>
            </a:r>
            <a:r>
              <a:rPr lang="en-GB">
                <a:latin typeface="Lucida Console" panose="020B0609040504020204" pitchFamily="49" charset="0"/>
              </a:rPr>
              <a:t> / </a:t>
            </a:r>
            <a:r>
              <a:rPr lang="en-GB" i="1">
                <a:latin typeface="Lucida Console" panose="020B0609040504020204" pitchFamily="49" charset="0"/>
              </a:rPr>
              <a:t>E</a:t>
            </a:r>
            <a:r>
              <a:rPr lang="en-GB" i="1" baseline="30000">
                <a:latin typeface="Lucida Console" panose="020B0609040504020204" pitchFamily="49" charset="0"/>
              </a:rPr>
              <a:t>b</a:t>
            </a:r>
            <a:r>
              <a:rPr lang="en-GB" i="1" baseline="-25000">
                <a:latin typeface="Lucida Console" panose="020B0609040504020204" pitchFamily="49" charset="0"/>
              </a:rPr>
              <a:t>H</a:t>
            </a:r>
            <a:r>
              <a:rPr lang="en-GB">
                <a:latin typeface="Lucida Console" panose="020B0609040504020204" pitchFamily="49" charset="0"/>
              </a:rPr>
              <a:t>) </a:t>
            </a:r>
            <a:r>
              <a:rPr lang="en-GB" smtClean="0">
                <a:latin typeface="Lucida Console" panose="020B0609040504020204" pitchFamily="49" charset="0"/>
              </a:rPr>
              <a:t>(-)</a:t>
            </a:r>
          </a:p>
          <a:p>
            <a:endParaRPr lang="en-GB" sz="1600">
              <a:solidFill>
                <a:schemeClr val="tx2">
                  <a:lumMod val="50000"/>
                </a:schemeClr>
              </a:solidFill>
              <a:latin typeface="Lucida Console" pitchFamily="49" charset="0"/>
              <a:cs typeface="Lucida Sans Unicode" pitchFamily="34" charset="0"/>
            </a:endParaRPr>
          </a:p>
          <a:p>
            <a:r>
              <a:rPr lang="en-GB" smtClean="0">
                <a:latin typeface="Lucida Console" panose="020B0609040504020204" pitchFamily="49" charset="0"/>
              </a:rPr>
              <a:t>Puberty/birth </a:t>
            </a:r>
            <a:r>
              <a:rPr lang="en-GB">
                <a:latin typeface="Lucida Console" panose="020B0609040504020204" pitchFamily="49" charset="0"/>
              </a:rPr>
              <a:t>dry mass-specific maturity densities </a:t>
            </a:r>
            <a:r>
              <a:rPr lang="en-GB">
                <a:latin typeface="Lucida Console" panose="020B0609040504020204" pitchFamily="49" charset="0"/>
              </a:rPr>
              <a:t>ratio </a:t>
            </a:r>
            <a:r>
              <a:rPr lang="en-GB" smtClean="0">
                <a:latin typeface="Lucida Console" panose="020B0609040504020204" pitchFamily="49" charset="0"/>
              </a:rPr>
              <a:t>(</a:t>
            </a:r>
            <a:r>
              <a:rPr lang="en-GB" i="1">
                <a:latin typeface="Lucida Console" panose="020B0609040504020204" pitchFamily="49" charset="0"/>
              </a:rPr>
              <a:t>μ</a:t>
            </a:r>
            <a:r>
              <a:rPr lang="en-GB" i="1" baseline="30000">
                <a:latin typeface="Lucida Console" panose="020B0609040504020204" pitchFamily="49" charset="0"/>
              </a:rPr>
              <a:t>p</a:t>
            </a:r>
            <a:r>
              <a:rPr lang="en-GB" i="1" baseline="-25000">
                <a:latin typeface="Lucida Console" panose="020B0609040504020204" pitchFamily="49" charset="0"/>
              </a:rPr>
              <a:t>H</a:t>
            </a:r>
            <a:r>
              <a:rPr lang="en-GB">
                <a:latin typeface="Lucida Console" panose="020B0609040504020204" pitchFamily="49" charset="0"/>
              </a:rPr>
              <a:t> / </a:t>
            </a:r>
            <a:r>
              <a:rPr lang="en-GB" i="1">
                <a:latin typeface="Lucida Console" panose="020B0609040504020204" pitchFamily="49" charset="0"/>
              </a:rPr>
              <a:t>μ</a:t>
            </a:r>
            <a:r>
              <a:rPr lang="en-GB" i="1" baseline="30000">
                <a:latin typeface="Lucida Console" panose="020B0609040504020204" pitchFamily="49" charset="0"/>
              </a:rPr>
              <a:t>b</a:t>
            </a:r>
            <a:r>
              <a:rPr lang="en-GB" i="1" baseline="-25000">
                <a:latin typeface="Lucida Console" panose="020B0609040504020204" pitchFamily="49" charset="0"/>
              </a:rPr>
              <a:t>H</a:t>
            </a:r>
            <a:r>
              <a:rPr lang="en-GB">
                <a:latin typeface="Lucida Console" panose="020B0609040504020204" pitchFamily="49" charset="0"/>
              </a:rPr>
              <a:t> </a:t>
            </a:r>
            <a:r>
              <a:rPr lang="en-GB" smtClean="0">
                <a:latin typeface="Lucida Console" panose="020B0609040504020204" pitchFamily="49" charset="0"/>
              </a:rPr>
              <a:t>) (-)</a:t>
            </a:r>
          </a:p>
          <a:p>
            <a:endParaRPr lang="en-GB" i="1">
              <a:latin typeface="Lucida Console" panose="020B0609040504020204" pitchFamily="49" charset="0"/>
            </a:endParaRPr>
          </a:p>
          <a:p>
            <a:r>
              <a:rPr lang="en-GB" smtClean="0">
                <a:latin typeface="Lucida Console" panose="020B0609040504020204" pitchFamily="49" charset="0"/>
              </a:rPr>
              <a:t>Fledging/birth </a:t>
            </a:r>
            <a:r>
              <a:rPr lang="en-GB">
                <a:latin typeface="Lucida Console" panose="020B0609040504020204" pitchFamily="49" charset="0"/>
              </a:rPr>
              <a:t>dry mass-specific maturity densities </a:t>
            </a:r>
            <a:r>
              <a:rPr lang="en-GB">
                <a:latin typeface="Lucida Console" panose="020B0609040504020204" pitchFamily="49" charset="0"/>
              </a:rPr>
              <a:t>ratio </a:t>
            </a:r>
            <a:r>
              <a:rPr lang="en-GB" smtClean="0">
                <a:latin typeface="Lucida Console" panose="020B0609040504020204" pitchFamily="49" charset="0"/>
              </a:rPr>
              <a:t>(</a:t>
            </a:r>
            <a:r>
              <a:rPr lang="en-GB" i="1">
                <a:latin typeface="Lucida Console" panose="020B0609040504020204" pitchFamily="49" charset="0"/>
              </a:rPr>
              <a:t>μ</a:t>
            </a:r>
            <a:r>
              <a:rPr lang="en-GB" i="1" baseline="30000">
                <a:latin typeface="Lucida Console" panose="020B0609040504020204" pitchFamily="49" charset="0"/>
              </a:rPr>
              <a:t>x</a:t>
            </a:r>
            <a:r>
              <a:rPr lang="en-GB" i="1" baseline="-25000">
                <a:latin typeface="Lucida Console" panose="020B0609040504020204" pitchFamily="49" charset="0"/>
              </a:rPr>
              <a:t>H</a:t>
            </a:r>
            <a:r>
              <a:rPr lang="en-GB">
                <a:latin typeface="Lucida Console" panose="020B0609040504020204" pitchFamily="49" charset="0"/>
              </a:rPr>
              <a:t> / </a:t>
            </a:r>
            <a:r>
              <a:rPr lang="en-GB" i="1">
                <a:latin typeface="Lucida Console" panose="020B0609040504020204" pitchFamily="49" charset="0"/>
              </a:rPr>
              <a:t>μ</a:t>
            </a:r>
            <a:r>
              <a:rPr lang="en-GB" i="1" baseline="30000">
                <a:latin typeface="Lucida Console" panose="020B0609040504020204" pitchFamily="49" charset="0"/>
              </a:rPr>
              <a:t>b</a:t>
            </a:r>
            <a:r>
              <a:rPr lang="en-GB" i="1" baseline="-25000">
                <a:latin typeface="Lucida Console" panose="020B0609040504020204" pitchFamily="49" charset="0"/>
              </a:rPr>
              <a:t>H</a:t>
            </a:r>
            <a:r>
              <a:rPr lang="en-GB">
                <a:latin typeface="Lucida Console" panose="020B0609040504020204" pitchFamily="49" charset="0"/>
              </a:rPr>
              <a:t> </a:t>
            </a:r>
            <a:r>
              <a:rPr lang="en-GB" smtClean="0">
                <a:latin typeface="Lucida Console" panose="020B0609040504020204" pitchFamily="49" charset="0"/>
              </a:rPr>
              <a:t>) (-)</a:t>
            </a:r>
            <a:endParaRPr lang="en-US" sz="1600">
              <a:solidFill>
                <a:schemeClr val="tx2">
                  <a:lumMod val="50000"/>
                </a:schemeClr>
              </a:solidFill>
              <a:latin typeface="Lucida Console" pitchFamily="49" charset="0"/>
              <a:cs typeface="Lucida Sans Unicode" pitchFamily="34" charset="0"/>
            </a:endParaRPr>
          </a:p>
          <a:p>
            <a:pPr marL="514350" indent="-514350">
              <a:buFontTx/>
              <a:buChar char="-"/>
            </a:pPr>
            <a:endParaRPr lang="en-US" sz="1600">
              <a:solidFill>
                <a:schemeClr val="tx2">
                  <a:lumMod val="50000"/>
                </a:schemeClr>
              </a:solidFill>
              <a:latin typeface="Lucida Console" pitchFamily="49" charset="0"/>
              <a:cs typeface="Lucida Sans Unicode" pitchFamily="34" charset="0"/>
            </a:endParaRPr>
          </a:p>
        </p:txBody>
      </p:sp>
      <p:sp>
        <p:nvSpPr>
          <p:cNvPr id="14" name="Rectangle 13"/>
          <p:cNvSpPr/>
          <p:nvPr/>
        </p:nvSpPr>
        <p:spPr>
          <a:xfrm>
            <a:off x="0" y="0"/>
            <a:ext cx="9144000" cy="108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solidFill>
                <a:srgbClr val="FFFFFF"/>
              </a:solidFill>
              <a:cs typeface="Arial" charset="0"/>
            </a:endParaRPr>
          </a:p>
        </p:txBody>
      </p:sp>
      <p:sp>
        <p:nvSpPr>
          <p:cNvPr id="15" name="TextBox 7"/>
          <p:cNvSpPr txBox="1">
            <a:spLocks noChangeArrowheads="1"/>
          </p:cNvSpPr>
          <p:nvPr/>
        </p:nvSpPr>
        <p:spPr bwMode="auto">
          <a:xfrm>
            <a:off x="0" y="0"/>
            <a:ext cx="9144000" cy="584775"/>
          </a:xfrm>
          <a:prstGeom prst="rect">
            <a:avLst/>
          </a:prstGeom>
          <a:noFill/>
          <a:ln w="9525">
            <a:noFill/>
            <a:miter lim="800000"/>
            <a:headEnd/>
            <a:tailEnd/>
          </a:ln>
        </p:spPr>
        <p:txBody>
          <a:bodyPr>
            <a:spAutoFit/>
          </a:bodyPr>
          <a:lstStyle/>
          <a:p>
            <a:r>
              <a:rPr lang="pt-PT" sz="3200" smtClean="0">
                <a:solidFill>
                  <a:schemeClr val="bg1"/>
                </a:solidFill>
                <a:latin typeface="Lucida Console" pitchFamily="49" charset="0"/>
                <a:cs typeface="Lucida Sans Unicode" pitchFamily="34" charset="0"/>
              </a:rPr>
              <a:t>The altricial-precocial spectrum</a:t>
            </a:r>
          </a:p>
        </p:txBody>
      </p:sp>
      <p:sp>
        <p:nvSpPr>
          <p:cNvPr id="16" name="TextBox 15"/>
          <p:cNvSpPr txBox="1"/>
          <p:nvPr/>
        </p:nvSpPr>
        <p:spPr bwMode="auto">
          <a:xfrm>
            <a:off x="8382000" y="6457890"/>
            <a:ext cx="762000" cy="307777"/>
          </a:xfrm>
          <a:prstGeom prst="rect">
            <a:avLst/>
          </a:prstGeom>
          <a:noFill/>
          <a:ln w="9525">
            <a:noFill/>
            <a:miter lim="800000"/>
            <a:headEnd/>
            <a:tailEnd/>
          </a:ln>
        </p:spPr>
        <p:txBody>
          <a:bodyPr wrap="square" rtlCol="0">
            <a:spAutoFit/>
          </a:bodyPr>
          <a:lstStyle/>
          <a:p>
            <a:pPr marL="514350" indent="-514350"/>
            <a:r>
              <a:rPr lang="pt-PT" sz="1400" smtClean="0">
                <a:solidFill>
                  <a:srgbClr val="10253F"/>
                </a:solidFill>
                <a:latin typeface="Lucida Console" pitchFamily="49" charset="0"/>
              </a:rPr>
              <a:t>10/19</a:t>
            </a:r>
            <a:endParaRPr lang="pt-PT" sz="1400" smtClean="0">
              <a:solidFill>
                <a:srgbClr val="10253F"/>
              </a:solidFill>
              <a:latin typeface="Lucida Console" pitchFamily="49"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8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solidFill>
                <a:srgbClr val="FFFFFF"/>
              </a:solidFill>
              <a:cs typeface="Arial" charset="0"/>
            </a:endParaRPr>
          </a:p>
        </p:txBody>
      </p:sp>
      <p:sp>
        <p:nvSpPr>
          <p:cNvPr id="5" name="TextBox 7"/>
          <p:cNvSpPr txBox="1">
            <a:spLocks noChangeArrowheads="1"/>
          </p:cNvSpPr>
          <p:nvPr/>
        </p:nvSpPr>
        <p:spPr bwMode="auto">
          <a:xfrm>
            <a:off x="0" y="0"/>
            <a:ext cx="9144000" cy="584775"/>
          </a:xfrm>
          <a:prstGeom prst="rect">
            <a:avLst/>
          </a:prstGeom>
          <a:noFill/>
          <a:ln w="9525">
            <a:noFill/>
            <a:miter lim="800000"/>
            <a:headEnd/>
            <a:tailEnd/>
          </a:ln>
        </p:spPr>
        <p:txBody>
          <a:bodyPr>
            <a:spAutoFit/>
          </a:bodyPr>
          <a:lstStyle/>
          <a:p>
            <a:r>
              <a:rPr lang="pt-PT" sz="3200" smtClean="0">
                <a:solidFill>
                  <a:schemeClr val="bg1"/>
                </a:solidFill>
                <a:latin typeface="Lucida Console" pitchFamily="49" charset="0"/>
                <a:cs typeface="Lucida Sans Unicode" pitchFamily="34" charset="0"/>
              </a:rPr>
              <a:t>The altricial-precocial spectrum</a:t>
            </a:r>
          </a:p>
        </p:txBody>
      </p:sp>
      <p:sp>
        <p:nvSpPr>
          <p:cNvPr id="9" name="TextBox 8"/>
          <p:cNvSpPr txBox="1"/>
          <p:nvPr/>
        </p:nvSpPr>
        <p:spPr bwMode="auto">
          <a:xfrm>
            <a:off x="8382000" y="6457890"/>
            <a:ext cx="762000" cy="307777"/>
          </a:xfrm>
          <a:prstGeom prst="rect">
            <a:avLst/>
          </a:prstGeom>
          <a:noFill/>
          <a:ln w="9525">
            <a:noFill/>
            <a:miter lim="800000"/>
            <a:headEnd/>
            <a:tailEnd/>
          </a:ln>
        </p:spPr>
        <p:txBody>
          <a:bodyPr wrap="square" rtlCol="0">
            <a:spAutoFit/>
          </a:bodyPr>
          <a:lstStyle/>
          <a:p>
            <a:pPr marL="514350" indent="-514350"/>
            <a:r>
              <a:rPr lang="pt-PT" sz="1400" smtClean="0">
                <a:solidFill>
                  <a:srgbClr val="10253F"/>
                </a:solidFill>
                <a:latin typeface="Lucida Console" pitchFamily="49" charset="0"/>
              </a:rPr>
              <a:t>11/19</a:t>
            </a:r>
            <a:endParaRPr lang="pt-PT" sz="1400" smtClean="0">
              <a:solidFill>
                <a:srgbClr val="10253F"/>
              </a:solidFill>
              <a:latin typeface="Lucida Console" pitchFamily="49" charset="0"/>
            </a:endParaRPr>
          </a:p>
        </p:txBody>
      </p:sp>
      <p:sp>
        <p:nvSpPr>
          <p:cNvPr id="7" name="TextBox 6"/>
          <p:cNvSpPr txBox="1">
            <a:spLocks noChangeArrowheads="1"/>
          </p:cNvSpPr>
          <p:nvPr/>
        </p:nvSpPr>
        <p:spPr bwMode="auto">
          <a:xfrm>
            <a:off x="180000" y="1080000"/>
            <a:ext cx="8430600" cy="4893647"/>
          </a:xfrm>
          <a:prstGeom prst="rect">
            <a:avLst/>
          </a:prstGeom>
          <a:noFill/>
          <a:ln w="9525">
            <a:noFill/>
            <a:miter lim="800000"/>
            <a:headEnd/>
            <a:tailEnd/>
          </a:ln>
        </p:spPr>
        <p:txBody>
          <a:bodyPr wrap="square">
            <a:spAutoFit/>
          </a:bodyPr>
          <a:lstStyle/>
          <a:p>
            <a:r>
              <a:rPr lang="pt-PT" sz="2400" b="1" smtClean="0">
                <a:solidFill>
                  <a:srgbClr val="002060"/>
                </a:solidFill>
                <a:effectLst>
                  <a:outerShdw blurRad="38100" dist="38100" dir="2700000" algn="tl">
                    <a:srgbClr val="000000">
                      <a:alpha val="43137"/>
                    </a:srgbClr>
                  </a:outerShdw>
                </a:effectLst>
                <a:latin typeface="Lucida Console" panose="020B0609040504020204" pitchFamily="49" charset="0"/>
              </a:rPr>
              <a:t>N = 40</a:t>
            </a:r>
            <a:endParaRPr lang="pt-PT" sz="2400" b="1" smtClean="0">
              <a:solidFill>
                <a:srgbClr val="002060"/>
              </a:solidFill>
              <a:effectLst>
                <a:outerShdw blurRad="38100" dist="38100" dir="2700000" algn="tl">
                  <a:srgbClr val="000000">
                    <a:alpha val="43137"/>
                  </a:srgbClr>
                </a:outerShdw>
              </a:effectLst>
              <a:latin typeface="Lucida Console" panose="020B0609040504020204" pitchFamily="49" charset="0"/>
            </a:endParaRPr>
          </a:p>
          <a:p>
            <a:endParaRPr lang="pt-PT">
              <a:solidFill>
                <a:srgbClr val="002060"/>
              </a:solidFill>
              <a:latin typeface="Lucida Console" panose="020B0609040504020204" pitchFamily="49" charset="0"/>
            </a:endParaRPr>
          </a:p>
          <a:p>
            <a:r>
              <a:rPr lang="pt-PT" smtClean="0">
                <a:solidFill>
                  <a:srgbClr val="002060"/>
                </a:solidFill>
                <a:latin typeface="Lucida Console" panose="020B0609040504020204" pitchFamily="49" charset="0"/>
              </a:rPr>
              <a:t>altricial		N = 11		altricial		N = 11</a:t>
            </a:r>
          </a:p>
          <a:p>
            <a:endParaRPr lang="pt-PT" smtClean="0">
              <a:solidFill>
                <a:srgbClr val="002060"/>
              </a:solidFill>
              <a:latin typeface="Lucida Console" panose="020B0609040504020204" pitchFamily="49" charset="0"/>
            </a:endParaRPr>
          </a:p>
          <a:p>
            <a:r>
              <a:rPr lang="pt-PT" smtClean="0">
                <a:solidFill>
                  <a:srgbClr val="002060"/>
                </a:solidFill>
                <a:latin typeface="Lucida Console" panose="020B0609040504020204" pitchFamily="49" charset="0"/>
              </a:rPr>
              <a:t>semialtricial-2	N = 10		semialtricial		N = 13</a:t>
            </a:r>
          </a:p>
          <a:p>
            <a:endParaRPr lang="pt-PT" smtClean="0">
              <a:solidFill>
                <a:srgbClr val="002060"/>
              </a:solidFill>
              <a:latin typeface="Lucida Console" panose="020B0609040504020204" pitchFamily="49" charset="0"/>
            </a:endParaRPr>
          </a:p>
          <a:p>
            <a:r>
              <a:rPr lang="pt-PT" smtClean="0">
                <a:solidFill>
                  <a:srgbClr val="002060"/>
                </a:solidFill>
                <a:latin typeface="Lucida Console" panose="020B0609040504020204" pitchFamily="49" charset="0"/>
              </a:rPr>
              <a:t>semialtricial-1	N =  3</a:t>
            </a:r>
          </a:p>
          <a:p>
            <a:endParaRPr lang="pt-PT" smtClean="0">
              <a:solidFill>
                <a:srgbClr val="002060"/>
              </a:solidFill>
              <a:latin typeface="Lucida Console" panose="020B0609040504020204" pitchFamily="49" charset="0"/>
            </a:endParaRPr>
          </a:p>
          <a:p>
            <a:r>
              <a:rPr lang="pt-PT" smtClean="0">
                <a:solidFill>
                  <a:srgbClr val="002060"/>
                </a:solidFill>
                <a:latin typeface="Lucida Console" panose="020B0609040504020204" pitchFamily="49" charset="0"/>
              </a:rPr>
              <a:t>semiprecocial		N =  4		semiprecocial		N =  4</a:t>
            </a:r>
          </a:p>
          <a:p>
            <a:endParaRPr lang="pt-PT" smtClean="0">
              <a:solidFill>
                <a:srgbClr val="002060"/>
              </a:solidFill>
              <a:latin typeface="Lucida Console" panose="020B0609040504020204" pitchFamily="49" charset="0"/>
            </a:endParaRPr>
          </a:p>
          <a:p>
            <a:r>
              <a:rPr lang="pt-PT" smtClean="0">
                <a:solidFill>
                  <a:srgbClr val="002060"/>
                </a:solidFill>
                <a:latin typeface="Lucida Console" panose="020B0609040504020204" pitchFamily="49" charset="0"/>
              </a:rPr>
              <a:t>precocial-4		N =  4		precocial		N = 12</a:t>
            </a:r>
          </a:p>
          <a:p>
            <a:endParaRPr lang="pt-PT" smtClean="0">
              <a:solidFill>
                <a:srgbClr val="002060"/>
              </a:solidFill>
              <a:latin typeface="Lucida Console" panose="020B0609040504020204" pitchFamily="49" charset="0"/>
            </a:endParaRPr>
          </a:p>
          <a:p>
            <a:r>
              <a:rPr lang="pt-PT" smtClean="0">
                <a:solidFill>
                  <a:srgbClr val="002060"/>
                </a:solidFill>
                <a:latin typeface="Lucida Console" panose="020B0609040504020204" pitchFamily="49" charset="0"/>
              </a:rPr>
              <a:t>precocial-3		N =  3</a:t>
            </a:r>
          </a:p>
          <a:p>
            <a:endParaRPr lang="pt-PT" smtClean="0">
              <a:solidFill>
                <a:srgbClr val="002060"/>
              </a:solidFill>
              <a:latin typeface="Lucida Console" panose="020B0609040504020204" pitchFamily="49" charset="0"/>
            </a:endParaRPr>
          </a:p>
          <a:p>
            <a:r>
              <a:rPr lang="pt-PT" smtClean="0">
                <a:solidFill>
                  <a:srgbClr val="002060"/>
                </a:solidFill>
                <a:latin typeface="Lucida Console" panose="020B0609040504020204" pitchFamily="49" charset="0"/>
              </a:rPr>
              <a:t>precocial-2		N =  4</a:t>
            </a:r>
          </a:p>
          <a:p>
            <a:endParaRPr lang="pt-PT" smtClean="0">
              <a:solidFill>
                <a:srgbClr val="002060"/>
              </a:solidFill>
              <a:latin typeface="Lucida Console" panose="020B0609040504020204" pitchFamily="49" charset="0"/>
            </a:endParaRPr>
          </a:p>
          <a:p>
            <a:r>
              <a:rPr lang="pt-PT" smtClean="0">
                <a:solidFill>
                  <a:srgbClr val="002060"/>
                </a:solidFill>
                <a:latin typeface="Lucida Console" panose="020B0609040504020204" pitchFamily="49" charset="0"/>
              </a:rPr>
              <a:t>precocial-1		N =  1</a:t>
            </a:r>
            <a:endParaRPr lang="pt-PT" smtClean="0">
              <a:solidFill>
                <a:srgbClr val="002060"/>
              </a:solidFill>
              <a:latin typeface="Lucida Console" panose="020B0609040504020204" pitchFamily="49" charset="0"/>
            </a:endParaRPr>
          </a:p>
        </p:txBody>
      </p:sp>
    </p:spTree>
    <p:extLst>
      <p:ext uri="{BB962C8B-B14F-4D97-AF65-F5344CB8AC3E}">
        <p14:creationId xmlns:p14="http://schemas.microsoft.com/office/powerpoint/2010/main" val="3785496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8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solidFill>
                <a:srgbClr val="FFFFFF"/>
              </a:solidFill>
              <a:cs typeface="Arial" charset="0"/>
            </a:endParaRPr>
          </a:p>
        </p:txBody>
      </p:sp>
      <p:sp>
        <p:nvSpPr>
          <p:cNvPr id="5" name="TextBox 7"/>
          <p:cNvSpPr txBox="1">
            <a:spLocks noChangeArrowheads="1"/>
          </p:cNvSpPr>
          <p:nvPr/>
        </p:nvSpPr>
        <p:spPr bwMode="auto">
          <a:xfrm>
            <a:off x="0" y="0"/>
            <a:ext cx="9144000" cy="584775"/>
          </a:xfrm>
          <a:prstGeom prst="rect">
            <a:avLst/>
          </a:prstGeom>
          <a:noFill/>
          <a:ln w="9525">
            <a:noFill/>
            <a:miter lim="800000"/>
            <a:headEnd/>
            <a:tailEnd/>
          </a:ln>
        </p:spPr>
        <p:txBody>
          <a:bodyPr>
            <a:spAutoFit/>
          </a:bodyPr>
          <a:lstStyle/>
          <a:p>
            <a:r>
              <a:rPr lang="pt-PT" sz="3200" smtClean="0">
                <a:solidFill>
                  <a:schemeClr val="bg1"/>
                </a:solidFill>
                <a:latin typeface="Lucida Console" pitchFamily="49" charset="0"/>
                <a:cs typeface="Lucida Sans Unicode" pitchFamily="34" charset="0"/>
              </a:rPr>
              <a:t>The altricial-precocial spectrum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200150"/>
            <a:ext cx="5943600" cy="4457700"/>
          </a:xfrm>
          <a:prstGeom prst="rect">
            <a:avLst/>
          </a:prstGeom>
        </p:spPr>
      </p:pic>
      <p:sp>
        <p:nvSpPr>
          <p:cNvPr id="3" name="TextBox 2"/>
          <p:cNvSpPr txBox="1"/>
          <p:nvPr/>
        </p:nvSpPr>
        <p:spPr bwMode="auto">
          <a:xfrm>
            <a:off x="6948000" y="4315361"/>
            <a:ext cx="931665" cy="1323439"/>
          </a:xfrm>
          <a:prstGeom prst="rect">
            <a:avLst/>
          </a:prstGeom>
          <a:solidFill>
            <a:schemeClr val="bg1"/>
          </a:solidFill>
          <a:ln w="9525">
            <a:noFill/>
            <a:miter lim="800000"/>
            <a:headEnd/>
            <a:tailEnd/>
          </a:ln>
        </p:spPr>
        <p:txBody>
          <a:bodyPr wrap="none" rtlCol="0">
            <a:spAutoFit/>
          </a:bodyPr>
          <a:lstStyle/>
          <a:p>
            <a:pPr marL="514350" indent="-514350"/>
            <a:r>
              <a:rPr lang="en-GB" sz="1600" i="1" err="1" smtClean="0"/>
              <a:t>μ</a:t>
            </a:r>
            <a:r>
              <a:rPr lang="en-GB" sz="1600" i="1" baseline="30000" err="1" smtClean="0"/>
              <a:t>b</a:t>
            </a:r>
            <a:r>
              <a:rPr lang="en-GB" sz="1600" i="1" baseline="-25000" err="1" smtClean="0"/>
              <a:t>H</a:t>
            </a:r>
            <a:endParaRPr lang="en-GB" sz="1600" i="1" baseline="-25000" smtClean="0"/>
          </a:p>
          <a:p>
            <a:pPr marL="514350" indent="-514350"/>
            <a:r>
              <a:rPr lang="en-GB" sz="1600" i="1" err="1" smtClean="0"/>
              <a:t>s</a:t>
            </a:r>
            <a:r>
              <a:rPr lang="en-GB" sz="1600" i="1" baseline="30000" err="1" smtClean="0"/>
              <a:t>pb</a:t>
            </a:r>
            <a:r>
              <a:rPr lang="en-GB" sz="1600" i="1" baseline="-25000" err="1" smtClean="0"/>
              <a:t>H</a:t>
            </a:r>
            <a:endParaRPr lang="en-GB" sz="1600" i="1" baseline="-25000" smtClean="0"/>
          </a:p>
          <a:p>
            <a:pPr marL="514350" indent="-514350"/>
            <a:r>
              <a:rPr lang="en-GB" sz="1600" i="1" err="1" smtClean="0"/>
              <a:t>s</a:t>
            </a:r>
            <a:r>
              <a:rPr lang="en-GB" sz="1600" i="1" baseline="30000" err="1" smtClean="0"/>
              <a:t>xb</a:t>
            </a:r>
            <a:r>
              <a:rPr lang="en-GB" sz="1600" i="1" baseline="-25000" err="1" smtClean="0"/>
              <a:t>H</a:t>
            </a:r>
            <a:endParaRPr lang="en-GB" sz="1600" i="1" baseline="-25000" smtClean="0"/>
          </a:p>
          <a:p>
            <a:pPr marL="514350" indent="-514350"/>
            <a:r>
              <a:rPr lang="en-GB" sz="1600" i="1" err="1"/>
              <a:t>μ</a:t>
            </a:r>
            <a:r>
              <a:rPr lang="en-GB" sz="1600" i="1" baseline="30000" err="1"/>
              <a:t>p</a:t>
            </a:r>
            <a:r>
              <a:rPr lang="en-GB" sz="1600" i="1" baseline="-25000" err="1"/>
              <a:t>H</a:t>
            </a:r>
            <a:r>
              <a:rPr lang="en-GB" sz="1600"/>
              <a:t> / </a:t>
            </a:r>
            <a:r>
              <a:rPr lang="en-GB" sz="1600" i="1" err="1" smtClean="0"/>
              <a:t>μ</a:t>
            </a:r>
            <a:r>
              <a:rPr lang="en-GB" sz="1600" i="1" baseline="30000" err="1" smtClean="0"/>
              <a:t>b</a:t>
            </a:r>
            <a:r>
              <a:rPr lang="en-GB" sz="1600" i="1" baseline="-25000" err="1" smtClean="0"/>
              <a:t>H</a:t>
            </a:r>
            <a:endParaRPr lang="en-GB" sz="1600" i="1" baseline="-25000" smtClean="0"/>
          </a:p>
          <a:p>
            <a:pPr marL="514350" indent="-514350"/>
            <a:r>
              <a:rPr lang="en-GB" sz="1600" i="1" err="1"/>
              <a:t>μ</a:t>
            </a:r>
            <a:r>
              <a:rPr lang="en-GB" sz="1600" i="1" baseline="30000" err="1"/>
              <a:t>x</a:t>
            </a:r>
            <a:r>
              <a:rPr lang="en-GB" sz="1600" i="1" baseline="-25000" err="1"/>
              <a:t>H</a:t>
            </a:r>
            <a:r>
              <a:rPr lang="en-GB" sz="1600"/>
              <a:t> / </a:t>
            </a:r>
            <a:r>
              <a:rPr lang="en-GB" sz="1600" i="1" err="1"/>
              <a:t>μ</a:t>
            </a:r>
            <a:r>
              <a:rPr lang="en-GB" sz="1600" i="1" baseline="30000" err="1"/>
              <a:t>b</a:t>
            </a:r>
            <a:endParaRPr lang="pt-PT" sz="1600" smtClean="0">
              <a:solidFill>
                <a:schemeClr val="bg1"/>
              </a:solidFill>
              <a:latin typeface="Lucida Console" pitchFamily="49" charset="0"/>
              <a:cs typeface="Lucida Sans Unicode" pitchFamily="34" charset="0"/>
            </a:endParaRPr>
          </a:p>
        </p:txBody>
      </p:sp>
      <p:sp>
        <p:nvSpPr>
          <p:cNvPr id="7" name="TextBox 6"/>
          <p:cNvSpPr txBox="1"/>
          <p:nvPr/>
        </p:nvSpPr>
        <p:spPr bwMode="auto">
          <a:xfrm>
            <a:off x="8382000" y="6457890"/>
            <a:ext cx="762000" cy="307777"/>
          </a:xfrm>
          <a:prstGeom prst="rect">
            <a:avLst/>
          </a:prstGeom>
          <a:noFill/>
          <a:ln w="9525">
            <a:noFill/>
            <a:miter lim="800000"/>
            <a:headEnd/>
            <a:tailEnd/>
          </a:ln>
        </p:spPr>
        <p:txBody>
          <a:bodyPr wrap="square" rtlCol="0">
            <a:spAutoFit/>
          </a:bodyPr>
          <a:lstStyle/>
          <a:p>
            <a:pPr marL="514350" indent="-514350"/>
            <a:r>
              <a:rPr lang="pt-PT" sz="1400" smtClean="0">
                <a:solidFill>
                  <a:srgbClr val="10253F"/>
                </a:solidFill>
                <a:latin typeface="Lucida Console" pitchFamily="49" charset="0"/>
              </a:rPr>
              <a:t>12/19</a:t>
            </a:r>
            <a:endParaRPr lang="pt-PT" sz="1400" smtClean="0">
              <a:solidFill>
                <a:srgbClr val="10253F"/>
              </a:solidFill>
              <a:latin typeface="Lucida Console" pitchFamily="49" charset="0"/>
            </a:endParaRPr>
          </a:p>
        </p:txBody>
      </p:sp>
    </p:spTree>
    <p:extLst>
      <p:ext uri="{BB962C8B-B14F-4D97-AF65-F5344CB8AC3E}">
        <p14:creationId xmlns:p14="http://schemas.microsoft.com/office/powerpoint/2010/main" val="2435638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8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solidFill>
                <a:srgbClr val="FFFFFF"/>
              </a:solidFill>
              <a:cs typeface="Arial" charset="0"/>
            </a:endParaRPr>
          </a:p>
        </p:txBody>
      </p:sp>
      <p:sp>
        <p:nvSpPr>
          <p:cNvPr id="5" name="TextBox 7"/>
          <p:cNvSpPr txBox="1">
            <a:spLocks noChangeArrowheads="1"/>
          </p:cNvSpPr>
          <p:nvPr/>
        </p:nvSpPr>
        <p:spPr bwMode="auto">
          <a:xfrm>
            <a:off x="0" y="0"/>
            <a:ext cx="9144000" cy="584775"/>
          </a:xfrm>
          <a:prstGeom prst="rect">
            <a:avLst/>
          </a:prstGeom>
          <a:noFill/>
          <a:ln w="9525">
            <a:noFill/>
            <a:miter lim="800000"/>
            <a:headEnd/>
            <a:tailEnd/>
          </a:ln>
        </p:spPr>
        <p:txBody>
          <a:bodyPr>
            <a:spAutoFit/>
          </a:bodyPr>
          <a:lstStyle/>
          <a:p>
            <a:r>
              <a:rPr lang="pt-PT" sz="3200" smtClean="0">
                <a:solidFill>
                  <a:schemeClr val="bg1"/>
                </a:solidFill>
                <a:latin typeface="Lucida Console" pitchFamily="49" charset="0"/>
                <a:cs typeface="Lucida Sans Unicode" pitchFamily="34" charset="0"/>
              </a:rPr>
              <a:t>The altricial-precocial spectrum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200150"/>
            <a:ext cx="5943600" cy="4457700"/>
          </a:xfrm>
          <a:prstGeom prst="rect">
            <a:avLst/>
          </a:prstGeom>
        </p:spPr>
      </p:pic>
      <p:sp>
        <p:nvSpPr>
          <p:cNvPr id="8" name="TextBox 7"/>
          <p:cNvSpPr txBox="1"/>
          <p:nvPr/>
        </p:nvSpPr>
        <p:spPr bwMode="auto">
          <a:xfrm>
            <a:off x="7020000" y="4469249"/>
            <a:ext cx="837089" cy="1169551"/>
          </a:xfrm>
          <a:prstGeom prst="rect">
            <a:avLst/>
          </a:prstGeom>
          <a:solidFill>
            <a:schemeClr val="bg1"/>
          </a:solidFill>
          <a:ln w="9525">
            <a:noFill/>
            <a:miter lim="800000"/>
            <a:headEnd/>
            <a:tailEnd/>
          </a:ln>
        </p:spPr>
        <p:txBody>
          <a:bodyPr wrap="none" rtlCol="0">
            <a:spAutoFit/>
          </a:bodyPr>
          <a:lstStyle/>
          <a:p>
            <a:pPr marL="514350" indent="-514350"/>
            <a:r>
              <a:rPr lang="en-GB" sz="1400" i="1" err="1" smtClean="0"/>
              <a:t>μ</a:t>
            </a:r>
            <a:r>
              <a:rPr lang="en-GB" sz="1400" i="1" baseline="30000" err="1" smtClean="0"/>
              <a:t>b</a:t>
            </a:r>
            <a:r>
              <a:rPr lang="en-GB" sz="1400" i="1" baseline="-25000" err="1" smtClean="0"/>
              <a:t>H</a:t>
            </a:r>
            <a:endParaRPr lang="en-GB" sz="1400" i="1" baseline="-25000" smtClean="0"/>
          </a:p>
          <a:p>
            <a:pPr marL="514350" indent="-514350"/>
            <a:r>
              <a:rPr lang="en-GB" sz="1400" i="1" err="1" smtClean="0"/>
              <a:t>s</a:t>
            </a:r>
            <a:r>
              <a:rPr lang="en-GB" sz="1400" i="1" baseline="30000" err="1" smtClean="0"/>
              <a:t>pb</a:t>
            </a:r>
            <a:r>
              <a:rPr lang="en-GB" sz="1400" i="1" baseline="-25000" err="1" smtClean="0"/>
              <a:t>H</a:t>
            </a:r>
            <a:endParaRPr lang="en-GB" sz="1400" i="1" baseline="-25000" smtClean="0"/>
          </a:p>
          <a:p>
            <a:pPr marL="514350" indent="-514350"/>
            <a:r>
              <a:rPr lang="en-GB" sz="1400" i="1" err="1" smtClean="0"/>
              <a:t>s</a:t>
            </a:r>
            <a:r>
              <a:rPr lang="en-GB" sz="1400" i="1" baseline="30000" err="1" smtClean="0"/>
              <a:t>xb</a:t>
            </a:r>
            <a:r>
              <a:rPr lang="en-GB" sz="1400" i="1" baseline="-25000" err="1" smtClean="0"/>
              <a:t>H</a:t>
            </a:r>
            <a:endParaRPr lang="en-GB" sz="1400" i="1" baseline="-25000" smtClean="0"/>
          </a:p>
          <a:p>
            <a:pPr marL="514350" indent="-514350"/>
            <a:r>
              <a:rPr lang="en-GB" sz="1400" i="1" err="1"/>
              <a:t>μ</a:t>
            </a:r>
            <a:r>
              <a:rPr lang="en-GB" sz="1400" i="1" baseline="30000" err="1"/>
              <a:t>p</a:t>
            </a:r>
            <a:r>
              <a:rPr lang="en-GB" sz="1400" i="1" baseline="-25000" err="1"/>
              <a:t>H</a:t>
            </a:r>
            <a:r>
              <a:rPr lang="en-GB" sz="1400"/>
              <a:t> / </a:t>
            </a:r>
            <a:r>
              <a:rPr lang="en-GB" sz="1400" i="1" err="1" smtClean="0"/>
              <a:t>μ</a:t>
            </a:r>
            <a:r>
              <a:rPr lang="en-GB" sz="1400" i="1" baseline="30000" err="1" smtClean="0"/>
              <a:t>b</a:t>
            </a:r>
            <a:r>
              <a:rPr lang="en-GB" sz="1400" i="1" baseline="-25000" err="1" smtClean="0"/>
              <a:t>H</a:t>
            </a:r>
            <a:endParaRPr lang="en-GB" sz="1400" i="1" baseline="-25000" smtClean="0"/>
          </a:p>
          <a:p>
            <a:pPr marL="514350" indent="-514350"/>
            <a:r>
              <a:rPr lang="en-GB" sz="1400" i="1" err="1"/>
              <a:t>μ</a:t>
            </a:r>
            <a:r>
              <a:rPr lang="en-GB" sz="1400" i="1" baseline="30000" err="1"/>
              <a:t>x</a:t>
            </a:r>
            <a:r>
              <a:rPr lang="en-GB" sz="1400" i="1" baseline="-25000" err="1"/>
              <a:t>H</a:t>
            </a:r>
            <a:r>
              <a:rPr lang="en-GB" sz="1400"/>
              <a:t> / </a:t>
            </a:r>
            <a:r>
              <a:rPr lang="en-GB" sz="1400" i="1" err="1"/>
              <a:t>μ</a:t>
            </a:r>
            <a:r>
              <a:rPr lang="en-GB" sz="1400" i="1" baseline="30000" err="1"/>
              <a:t>b</a:t>
            </a:r>
            <a:endParaRPr lang="pt-PT" sz="1400" smtClean="0">
              <a:solidFill>
                <a:schemeClr val="bg1"/>
              </a:solidFill>
              <a:latin typeface="Lucida Console" pitchFamily="49" charset="0"/>
              <a:cs typeface="Lucida Sans Unicode" pitchFamily="34" charset="0"/>
            </a:endParaRPr>
          </a:p>
        </p:txBody>
      </p:sp>
      <p:sp>
        <p:nvSpPr>
          <p:cNvPr id="6" name="TextBox 5"/>
          <p:cNvSpPr txBox="1"/>
          <p:nvPr/>
        </p:nvSpPr>
        <p:spPr bwMode="auto">
          <a:xfrm>
            <a:off x="7543800" y="1594429"/>
            <a:ext cx="1380506" cy="400110"/>
          </a:xfrm>
          <a:prstGeom prst="rect">
            <a:avLst/>
          </a:prstGeom>
          <a:noFill/>
          <a:ln w="9525">
            <a:noFill/>
            <a:miter lim="800000"/>
            <a:headEnd/>
            <a:tailEnd/>
          </a:ln>
        </p:spPr>
        <p:txBody>
          <a:bodyPr wrap="none" rtlCol="0">
            <a:spAutoFit/>
          </a:bodyPr>
          <a:lstStyle/>
          <a:p>
            <a:pPr marL="514350" indent="-514350"/>
            <a:r>
              <a:rPr lang="en-US" sz="1000"/>
              <a:t>y = 0,2084x + 3,8727</a:t>
            </a:r>
            <a:br>
              <a:rPr lang="en-US" sz="1000"/>
            </a:br>
            <a:r>
              <a:rPr lang="en-US" sz="1000"/>
              <a:t>R² = </a:t>
            </a:r>
            <a:r>
              <a:rPr lang="en-US" sz="1000" smtClean="0"/>
              <a:t>0,624</a:t>
            </a:r>
            <a:endParaRPr lang="pt-PT" sz="1000" smtClean="0">
              <a:solidFill>
                <a:schemeClr val="bg1"/>
              </a:solidFill>
              <a:latin typeface="Lucida Console" pitchFamily="49" charset="0"/>
              <a:cs typeface="Lucida Sans Unicode" pitchFamily="34" charset="0"/>
            </a:endParaRPr>
          </a:p>
        </p:txBody>
      </p:sp>
      <p:sp>
        <p:nvSpPr>
          <p:cNvPr id="7" name="TextBox 6"/>
          <p:cNvSpPr txBox="1"/>
          <p:nvPr/>
        </p:nvSpPr>
        <p:spPr bwMode="auto">
          <a:xfrm>
            <a:off x="7543800" y="3084885"/>
            <a:ext cx="1423788" cy="400110"/>
          </a:xfrm>
          <a:prstGeom prst="rect">
            <a:avLst/>
          </a:prstGeom>
          <a:noFill/>
          <a:ln w="9525">
            <a:noFill/>
            <a:miter lim="800000"/>
            <a:headEnd/>
            <a:tailEnd/>
          </a:ln>
        </p:spPr>
        <p:txBody>
          <a:bodyPr wrap="none" rtlCol="0">
            <a:spAutoFit/>
          </a:bodyPr>
          <a:lstStyle/>
          <a:p>
            <a:pPr marL="514350" indent="-514350"/>
            <a:r>
              <a:rPr lang="en-US" sz="1000"/>
              <a:t>y = -0,1345x + 2,1527</a:t>
            </a:r>
            <a:br>
              <a:rPr lang="en-US" sz="1000"/>
            </a:br>
            <a:r>
              <a:rPr lang="en-US" sz="1000"/>
              <a:t>R² = </a:t>
            </a:r>
            <a:r>
              <a:rPr lang="en-US" sz="1000" smtClean="0"/>
              <a:t>0,7528</a:t>
            </a:r>
            <a:endParaRPr lang="pt-PT" sz="1000" smtClean="0">
              <a:solidFill>
                <a:schemeClr val="bg1"/>
              </a:solidFill>
              <a:latin typeface="Lucida Console" pitchFamily="49" charset="0"/>
              <a:cs typeface="Lucida Sans Unicode" pitchFamily="34" charset="0"/>
            </a:endParaRPr>
          </a:p>
        </p:txBody>
      </p:sp>
      <p:sp>
        <p:nvSpPr>
          <p:cNvPr id="12" name="TextBox 11"/>
          <p:cNvSpPr txBox="1"/>
          <p:nvPr/>
        </p:nvSpPr>
        <p:spPr bwMode="auto">
          <a:xfrm>
            <a:off x="7543800" y="3599314"/>
            <a:ext cx="1423788" cy="400110"/>
          </a:xfrm>
          <a:prstGeom prst="rect">
            <a:avLst/>
          </a:prstGeom>
          <a:noFill/>
          <a:ln w="9525">
            <a:noFill/>
            <a:miter lim="800000"/>
            <a:headEnd/>
            <a:tailEnd/>
          </a:ln>
        </p:spPr>
        <p:txBody>
          <a:bodyPr wrap="none" rtlCol="0">
            <a:spAutoFit/>
          </a:bodyPr>
          <a:lstStyle/>
          <a:p>
            <a:pPr marL="514350" indent="-514350"/>
            <a:r>
              <a:rPr lang="en-US" sz="1000"/>
              <a:t>y = -0,2543x + 2,1075</a:t>
            </a:r>
            <a:br>
              <a:rPr lang="en-US" sz="1000"/>
            </a:br>
            <a:r>
              <a:rPr lang="en-US" sz="1000"/>
              <a:t>R² = </a:t>
            </a:r>
            <a:r>
              <a:rPr lang="en-US" sz="1000" smtClean="0"/>
              <a:t>0,9988</a:t>
            </a:r>
            <a:endParaRPr lang="pt-PT" sz="1000" smtClean="0">
              <a:solidFill>
                <a:schemeClr val="bg1"/>
              </a:solidFill>
              <a:latin typeface="Lucida Console" pitchFamily="49" charset="0"/>
              <a:cs typeface="Lucida Sans Unicode" pitchFamily="34" charset="0"/>
            </a:endParaRPr>
          </a:p>
        </p:txBody>
      </p:sp>
      <p:sp>
        <p:nvSpPr>
          <p:cNvPr id="13" name="TextBox 12"/>
          <p:cNvSpPr txBox="1"/>
          <p:nvPr/>
        </p:nvSpPr>
        <p:spPr bwMode="auto">
          <a:xfrm>
            <a:off x="7543800" y="4175231"/>
            <a:ext cx="1374094" cy="400110"/>
          </a:xfrm>
          <a:prstGeom prst="rect">
            <a:avLst/>
          </a:prstGeom>
          <a:noFill/>
          <a:ln w="9525">
            <a:noFill/>
            <a:miter lim="800000"/>
            <a:headEnd/>
            <a:tailEnd/>
          </a:ln>
        </p:spPr>
        <p:txBody>
          <a:bodyPr wrap="none" rtlCol="0">
            <a:spAutoFit/>
          </a:bodyPr>
          <a:lstStyle/>
          <a:p>
            <a:pPr marL="514350" indent="-514350"/>
            <a:r>
              <a:rPr lang="en-US" sz="1000"/>
              <a:t>y = -0,16x + 0,826</a:t>
            </a:r>
            <a:br>
              <a:rPr lang="en-US" sz="1000"/>
            </a:br>
            <a:r>
              <a:rPr lang="en-US" sz="1000"/>
              <a:t>R² = </a:t>
            </a:r>
            <a:r>
              <a:rPr lang="en-US" sz="1000" smtClean="0"/>
              <a:t>0,9986</a:t>
            </a:r>
            <a:endParaRPr lang="en-US" sz="1000"/>
          </a:p>
        </p:txBody>
      </p:sp>
      <p:sp>
        <p:nvSpPr>
          <p:cNvPr id="15" name="TextBox 14"/>
          <p:cNvSpPr txBox="1"/>
          <p:nvPr/>
        </p:nvSpPr>
        <p:spPr bwMode="auto">
          <a:xfrm>
            <a:off x="7543800" y="4645056"/>
            <a:ext cx="1374094" cy="400110"/>
          </a:xfrm>
          <a:prstGeom prst="rect">
            <a:avLst/>
          </a:prstGeom>
          <a:noFill/>
          <a:ln w="9525">
            <a:noFill/>
            <a:miter lim="800000"/>
            <a:headEnd/>
            <a:tailEnd/>
          </a:ln>
        </p:spPr>
        <p:txBody>
          <a:bodyPr wrap="none" rtlCol="0">
            <a:spAutoFit/>
          </a:bodyPr>
          <a:lstStyle/>
          <a:p>
            <a:pPr marL="514350" indent="-514350"/>
            <a:r>
              <a:rPr lang="en-US" sz="1000"/>
              <a:t>y = -0,1312x + 0,683</a:t>
            </a:r>
            <a:br>
              <a:rPr lang="en-US" sz="1000"/>
            </a:br>
            <a:r>
              <a:rPr lang="en-US" sz="1000"/>
              <a:t>R² = </a:t>
            </a:r>
            <a:r>
              <a:rPr lang="en-US" sz="1000" smtClean="0"/>
              <a:t>0,9958</a:t>
            </a:r>
            <a:endParaRPr lang="en-US" sz="1000"/>
          </a:p>
        </p:txBody>
      </p:sp>
      <p:sp>
        <p:nvSpPr>
          <p:cNvPr id="10" name="TextBox 9"/>
          <p:cNvSpPr txBox="1"/>
          <p:nvPr/>
        </p:nvSpPr>
        <p:spPr bwMode="auto">
          <a:xfrm>
            <a:off x="2667000" y="3464560"/>
            <a:ext cx="401320" cy="461665"/>
          </a:xfrm>
          <a:prstGeom prst="rect">
            <a:avLst/>
          </a:prstGeom>
          <a:noFill/>
          <a:ln w="9525">
            <a:noFill/>
            <a:miter lim="800000"/>
            <a:headEnd/>
            <a:tailEnd/>
          </a:ln>
        </p:spPr>
        <p:txBody>
          <a:bodyPr wrap="square" rtlCol="0">
            <a:spAutoFit/>
          </a:bodyPr>
          <a:lstStyle/>
          <a:p>
            <a:pPr marL="514350" indent="-514350"/>
            <a:r>
              <a:rPr lang="pt-PT" sz="2400" smtClean="0">
                <a:solidFill>
                  <a:schemeClr val="tx2">
                    <a:lumMod val="75000"/>
                  </a:schemeClr>
                </a:solidFill>
                <a:latin typeface="Lucida Console" pitchFamily="49" charset="0"/>
                <a:cs typeface="Lucida Sans Unicode" pitchFamily="34" charset="0"/>
              </a:rPr>
              <a:t>*</a:t>
            </a:r>
            <a:endParaRPr lang="pt-PT" sz="2400" smtClean="0">
              <a:solidFill>
                <a:schemeClr val="tx2">
                  <a:lumMod val="75000"/>
                </a:schemeClr>
              </a:solidFill>
              <a:latin typeface="Lucida Console" pitchFamily="49" charset="0"/>
              <a:cs typeface="Lucida Sans Unicode" pitchFamily="34" charset="0"/>
            </a:endParaRPr>
          </a:p>
        </p:txBody>
      </p:sp>
      <p:sp>
        <p:nvSpPr>
          <p:cNvPr id="14" name="TextBox 13"/>
          <p:cNvSpPr txBox="1"/>
          <p:nvPr/>
        </p:nvSpPr>
        <p:spPr bwMode="auto">
          <a:xfrm>
            <a:off x="6172200" y="3768591"/>
            <a:ext cx="370614" cy="461665"/>
          </a:xfrm>
          <a:prstGeom prst="rect">
            <a:avLst/>
          </a:prstGeom>
          <a:noFill/>
          <a:ln w="9525">
            <a:noFill/>
            <a:miter lim="800000"/>
            <a:headEnd/>
            <a:tailEnd/>
          </a:ln>
        </p:spPr>
        <p:txBody>
          <a:bodyPr wrap="none" rtlCol="0">
            <a:spAutoFit/>
          </a:bodyPr>
          <a:lstStyle/>
          <a:p>
            <a:pPr marL="514350" indent="-514350"/>
            <a:r>
              <a:rPr lang="pt-PT" sz="2400" smtClean="0">
                <a:solidFill>
                  <a:schemeClr val="tx2">
                    <a:lumMod val="75000"/>
                  </a:schemeClr>
                </a:solidFill>
                <a:latin typeface="Lucida Console" pitchFamily="49" charset="0"/>
                <a:cs typeface="Lucida Sans Unicode" pitchFamily="34" charset="0"/>
              </a:rPr>
              <a:t>*</a:t>
            </a:r>
            <a:endParaRPr lang="pt-PT" sz="2400" smtClean="0">
              <a:solidFill>
                <a:schemeClr val="tx2">
                  <a:lumMod val="75000"/>
                </a:schemeClr>
              </a:solidFill>
              <a:latin typeface="Lucida Console" pitchFamily="49" charset="0"/>
              <a:cs typeface="Lucida Sans Unicode" pitchFamily="34" charset="0"/>
            </a:endParaRPr>
          </a:p>
        </p:txBody>
      </p:sp>
      <p:sp>
        <p:nvSpPr>
          <p:cNvPr id="16" name="TextBox 15"/>
          <p:cNvSpPr txBox="1"/>
          <p:nvPr/>
        </p:nvSpPr>
        <p:spPr bwMode="auto">
          <a:xfrm>
            <a:off x="2679700" y="3913621"/>
            <a:ext cx="556563" cy="461665"/>
          </a:xfrm>
          <a:prstGeom prst="rect">
            <a:avLst/>
          </a:prstGeom>
          <a:noFill/>
          <a:ln w="9525">
            <a:noFill/>
            <a:miter lim="800000"/>
            <a:headEnd/>
            <a:tailEnd/>
          </a:ln>
        </p:spPr>
        <p:txBody>
          <a:bodyPr wrap="none" rtlCol="0">
            <a:spAutoFit/>
          </a:bodyPr>
          <a:lstStyle/>
          <a:p>
            <a:pPr marL="514350" indent="-514350"/>
            <a:r>
              <a:rPr lang="pt-PT" sz="2400" smtClean="0">
                <a:latin typeface="Lucida Console" pitchFamily="49" charset="0"/>
                <a:cs typeface="Lucida Sans Unicode" pitchFamily="34" charset="0"/>
              </a:rPr>
              <a:t>**</a:t>
            </a:r>
            <a:endParaRPr lang="pt-PT" sz="2400" smtClean="0">
              <a:latin typeface="Lucida Console" pitchFamily="49" charset="0"/>
              <a:cs typeface="Lucida Sans Unicode" pitchFamily="34" charset="0"/>
            </a:endParaRPr>
          </a:p>
        </p:txBody>
      </p:sp>
      <p:sp>
        <p:nvSpPr>
          <p:cNvPr id="17" name="TextBox 16"/>
          <p:cNvSpPr txBox="1"/>
          <p:nvPr/>
        </p:nvSpPr>
        <p:spPr bwMode="auto">
          <a:xfrm>
            <a:off x="3680686" y="3886200"/>
            <a:ext cx="556563" cy="461665"/>
          </a:xfrm>
          <a:prstGeom prst="rect">
            <a:avLst/>
          </a:prstGeom>
          <a:noFill/>
          <a:ln w="9525">
            <a:noFill/>
            <a:miter lim="800000"/>
            <a:headEnd/>
            <a:tailEnd/>
          </a:ln>
        </p:spPr>
        <p:txBody>
          <a:bodyPr wrap="none" rtlCol="0">
            <a:spAutoFit/>
          </a:bodyPr>
          <a:lstStyle/>
          <a:p>
            <a:pPr marL="514350" indent="-514350"/>
            <a:r>
              <a:rPr lang="pt-PT" sz="2400" smtClean="0">
                <a:latin typeface="Lucida Console" pitchFamily="49" charset="0"/>
                <a:cs typeface="Lucida Sans Unicode" pitchFamily="34" charset="0"/>
              </a:rPr>
              <a:t>**</a:t>
            </a:r>
            <a:endParaRPr lang="pt-PT" sz="2400" smtClean="0">
              <a:latin typeface="Lucida Console" pitchFamily="49" charset="0"/>
              <a:cs typeface="Lucida Sans Unicode" pitchFamily="34" charset="0"/>
            </a:endParaRPr>
          </a:p>
        </p:txBody>
      </p:sp>
      <p:sp>
        <p:nvSpPr>
          <p:cNvPr id="18" name="TextBox 17"/>
          <p:cNvSpPr txBox="1"/>
          <p:nvPr/>
        </p:nvSpPr>
        <p:spPr bwMode="auto">
          <a:xfrm>
            <a:off x="6150148" y="4175231"/>
            <a:ext cx="556563" cy="461665"/>
          </a:xfrm>
          <a:prstGeom prst="rect">
            <a:avLst/>
          </a:prstGeom>
          <a:noFill/>
          <a:ln w="9525">
            <a:noFill/>
            <a:miter lim="800000"/>
            <a:headEnd/>
            <a:tailEnd/>
          </a:ln>
        </p:spPr>
        <p:txBody>
          <a:bodyPr wrap="none" rtlCol="0">
            <a:spAutoFit/>
          </a:bodyPr>
          <a:lstStyle/>
          <a:p>
            <a:pPr marL="514350" indent="-514350"/>
            <a:r>
              <a:rPr lang="pt-PT" sz="2400" smtClean="0">
                <a:latin typeface="Lucida Console" pitchFamily="49" charset="0"/>
                <a:cs typeface="Lucida Sans Unicode" pitchFamily="34" charset="0"/>
              </a:rPr>
              <a:t>**</a:t>
            </a:r>
            <a:endParaRPr lang="pt-PT" sz="2400" smtClean="0">
              <a:latin typeface="Lucida Console" pitchFamily="49" charset="0"/>
              <a:cs typeface="Lucida Sans Unicode" pitchFamily="34" charset="0"/>
            </a:endParaRPr>
          </a:p>
        </p:txBody>
      </p:sp>
      <p:sp>
        <p:nvSpPr>
          <p:cNvPr id="11" name="Rectangle 10"/>
          <p:cNvSpPr/>
          <p:nvPr/>
        </p:nvSpPr>
        <p:spPr>
          <a:xfrm>
            <a:off x="2743200" y="3961323"/>
            <a:ext cx="1447800" cy="230832"/>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PT"/>
          </a:p>
        </p:txBody>
      </p:sp>
      <p:sp>
        <p:nvSpPr>
          <p:cNvPr id="19" name="TextBox 18"/>
          <p:cNvSpPr txBox="1"/>
          <p:nvPr/>
        </p:nvSpPr>
        <p:spPr bwMode="auto">
          <a:xfrm>
            <a:off x="2679700" y="4401925"/>
            <a:ext cx="556563" cy="461665"/>
          </a:xfrm>
          <a:prstGeom prst="rect">
            <a:avLst/>
          </a:prstGeom>
          <a:noFill/>
          <a:ln w="9525">
            <a:noFill/>
            <a:miter lim="800000"/>
            <a:headEnd/>
            <a:tailEnd/>
          </a:ln>
        </p:spPr>
        <p:txBody>
          <a:bodyPr wrap="none" rtlCol="0">
            <a:spAutoFit/>
          </a:bodyPr>
          <a:lstStyle/>
          <a:p>
            <a:pPr marL="514350" indent="-514350"/>
            <a:r>
              <a:rPr lang="pt-PT" sz="2400" smtClean="0">
                <a:solidFill>
                  <a:schemeClr val="accent2">
                    <a:lumMod val="75000"/>
                  </a:schemeClr>
                </a:solidFill>
                <a:latin typeface="Lucida Console" pitchFamily="49" charset="0"/>
                <a:cs typeface="Lucida Sans Unicode" pitchFamily="34" charset="0"/>
              </a:rPr>
              <a:t>**</a:t>
            </a:r>
            <a:endParaRPr lang="pt-PT" sz="2400" smtClean="0">
              <a:solidFill>
                <a:schemeClr val="accent2">
                  <a:lumMod val="75000"/>
                </a:schemeClr>
              </a:solidFill>
              <a:latin typeface="Lucida Console" pitchFamily="49" charset="0"/>
              <a:cs typeface="Lucida Sans Unicode" pitchFamily="34" charset="0"/>
            </a:endParaRPr>
          </a:p>
        </p:txBody>
      </p:sp>
      <p:sp>
        <p:nvSpPr>
          <p:cNvPr id="20" name="TextBox 19"/>
          <p:cNvSpPr txBox="1"/>
          <p:nvPr/>
        </p:nvSpPr>
        <p:spPr bwMode="auto">
          <a:xfrm>
            <a:off x="3680686" y="4374504"/>
            <a:ext cx="556563" cy="461665"/>
          </a:xfrm>
          <a:prstGeom prst="rect">
            <a:avLst/>
          </a:prstGeom>
          <a:noFill/>
          <a:ln w="9525">
            <a:noFill/>
            <a:miter lim="800000"/>
            <a:headEnd/>
            <a:tailEnd/>
          </a:ln>
        </p:spPr>
        <p:txBody>
          <a:bodyPr wrap="none" rtlCol="0">
            <a:spAutoFit/>
          </a:bodyPr>
          <a:lstStyle/>
          <a:p>
            <a:pPr marL="514350" indent="-514350"/>
            <a:r>
              <a:rPr lang="pt-PT" sz="2400" smtClean="0">
                <a:solidFill>
                  <a:schemeClr val="accent2">
                    <a:lumMod val="75000"/>
                  </a:schemeClr>
                </a:solidFill>
                <a:latin typeface="Lucida Console" pitchFamily="49" charset="0"/>
                <a:cs typeface="Lucida Sans Unicode" pitchFamily="34" charset="0"/>
              </a:rPr>
              <a:t>**</a:t>
            </a:r>
            <a:endParaRPr lang="pt-PT" sz="2400" smtClean="0">
              <a:solidFill>
                <a:schemeClr val="accent2">
                  <a:lumMod val="75000"/>
                </a:schemeClr>
              </a:solidFill>
              <a:latin typeface="Lucida Console" pitchFamily="49" charset="0"/>
              <a:cs typeface="Lucida Sans Unicode" pitchFamily="34" charset="0"/>
            </a:endParaRPr>
          </a:p>
        </p:txBody>
      </p:sp>
      <p:sp>
        <p:nvSpPr>
          <p:cNvPr id="21" name="Rectangle 20"/>
          <p:cNvSpPr/>
          <p:nvPr/>
        </p:nvSpPr>
        <p:spPr>
          <a:xfrm>
            <a:off x="2743200" y="4449627"/>
            <a:ext cx="1447800" cy="230832"/>
          </a:xfrm>
          <a:prstGeom prst="rect">
            <a:avLst/>
          </a:prstGeom>
          <a:noFill/>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PT">
              <a:solidFill>
                <a:schemeClr val="accent2">
                  <a:lumMod val="75000"/>
                </a:schemeClr>
              </a:solidFill>
            </a:endParaRPr>
          </a:p>
        </p:txBody>
      </p:sp>
      <p:sp>
        <p:nvSpPr>
          <p:cNvPr id="22" name="TextBox 21"/>
          <p:cNvSpPr txBox="1"/>
          <p:nvPr/>
        </p:nvSpPr>
        <p:spPr bwMode="auto">
          <a:xfrm>
            <a:off x="1615743" y="5657850"/>
            <a:ext cx="1473480" cy="523220"/>
          </a:xfrm>
          <a:prstGeom prst="rect">
            <a:avLst/>
          </a:prstGeom>
          <a:noFill/>
          <a:ln w="9525">
            <a:noFill/>
            <a:miter lim="800000"/>
            <a:headEnd/>
            <a:tailEnd/>
          </a:ln>
        </p:spPr>
        <p:txBody>
          <a:bodyPr wrap="none" rtlCol="0">
            <a:spAutoFit/>
          </a:bodyPr>
          <a:lstStyle/>
          <a:p>
            <a:pPr marL="514350" indent="-514350"/>
            <a:r>
              <a:rPr lang="pt-PT" sz="1400" smtClean="0">
                <a:latin typeface="Lucida Console" pitchFamily="49" charset="0"/>
                <a:cs typeface="Lucida Sans Unicode" pitchFamily="34" charset="0"/>
              </a:rPr>
              <a:t>*  p &lt; 0.05</a:t>
            </a:r>
          </a:p>
          <a:p>
            <a:pPr marL="514350" indent="-514350"/>
            <a:r>
              <a:rPr lang="pt-PT" sz="1400" smtClean="0">
                <a:latin typeface="Lucida Console" pitchFamily="49" charset="0"/>
                <a:cs typeface="Lucida Sans Unicode" pitchFamily="34" charset="0"/>
              </a:rPr>
              <a:t>** p &lt; 0.001</a:t>
            </a:r>
            <a:endParaRPr lang="pt-PT" sz="1400" smtClean="0">
              <a:latin typeface="Lucida Console" pitchFamily="49" charset="0"/>
              <a:cs typeface="Lucida Sans Unicode" pitchFamily="34" charset="0"/>
            </a:endParaRPr>
          </a:p>
        </p:txBody>
      </p:sp>
      <p:sp>
        <p:nvSpPr>
          <p:cNvPr id="23" name="TextBox 22"/>
          <p:cNvSpPr txBox="1"/>
          <p:nvPr/>
        </p:nvSpPr>
        <p:spPr bwMode="auto">
          <a:xfrm>
            <a:off x="8382000" y="6457890"/>
            <a:ext cx="762000" cy="307777"/>
          </a:xfrm>
          <a:prstGeom prst="rect">
            <a:avLst/>
          </a:prstGeom>
          <a:noFill/>
          <a:ln w="9525">
            <a:noFill/>
            <a:miter lim="800000"/>
            <a:headEnd/>
            <a:tailEnd/>
          </a:ln>
        </p:spPr>
        <p:txBody>
          <a:bodyPr wrap="square" rtlCol="0">
            <a:spAutoFit/>
          </a:bodyPr>
          <a:lstStyle/>
          <a:p>
            <a:pPr marL="514350" indent="-514350"/>
            <a:r>
              <a:rPr lang="pt-PT" sz="1400" smtClean="0">
                <a:solidFill>
                  <a:srgbClr val="10253F"/>
                </a:solidFill>
                <a:latin typeface="Lucida Console" pitchFamily="49" charset="0"/>
              </a:rPr>
              <a:t>13/19</a:t>
            </a:r>
            <a:endParaRPr lang="pt-PT" sz="1400" smtClean="0">
              <a:solidFill>
                <a:srgbClr val="10253F"/>
              </a:solidFill>
              <a:latin typeface="Lucida Console" pitchFamily="49" charset="0"/>
            </a:endParaRPr>
          </a:p>
        </p:txBody>
      </p:sp>
    </p:spTree>
    <p:extLst>
      <p:ext uri="{BB962C8B-B14F-4D97-AF65-F5344CB8AC3E}">
        <p14:creationId xmlns:p14="http://schemas.microsoft.com/office/powerpoint/2010/main" val="41973698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8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solidFill>
                <a:srgbClr val="FFFFFF"/>
              </a:solidFill>
              <a:cs typeface="Arial" charset="0"/>
            </a:endParaRPr>
          </a:p>
        </p:txBody>
      </p:sp>
      <p:sp>
        <p:nvSpPr>
          <p:cNvPr id="5" name="TextBox 7"/>
          <p:cNvSpPr txBox="1">
            <a:spLocks noChangeArrowheads="1"/>
          </p:cNvSpPr>
          <p:nvPr/>
        </p:nvSpPr>
        <p:spPr bwMode="auto">
          <a:xfrm>
            <a:off x="0" y="0"/>
            <a:ext cx="9144000" cy="584775"/>
          </a:xfrm>
          <a:prstGeom prst="rect">
            <a:avLst/>
          </a:prstGeom>
          <a:noFill/>
          <a:ln w="9525">
            <a:noFill/>
            <a:miter lim="800000"/>
            <a:headEnd/>
            <a:tailEnd/>
          </a:ln>
        </p:spPr>
        <p:txBody>
          <a:bodyPr>
            <a:spAutoFit/>
          </a:bodyPr>
          <a:lstStyle/>
          <a:p>
            <a:r>
              <a:rPr lang="pt-PT" sz="3200" smtClean="0">
                <a:solidFill>
                  <a:schemeClr val="bg1"/>
                </a:solidFill>
                <a:latin typeface="Lucida Console" pitchFamily="49" charset="0"/>
                <a:cs typeface="Lucida Sans Unicode" pitchFamily="34" charset="0"/>
              </a:rPr>
              <a:t>The altricial-precocial spectrum</a:t>
            </a:r>
          </a:p>
        </p:txBody>
      </p:sp>
      <p:sp>
        <p:nvSpPr>
          <p:cNvPr id="7" name="TextBox 6"/>
          <p:cNvSpPr txBox="1">
            <a:spLocks noChangeArrowheads="1"/>
          </p:cNvSpPr>
          <p:nvPr/>
        </p:nvSpPr>
        <p:spPr bwMode="auto">
          <a:xfrm>
            <a:off x="180000" y="1080000"/>
            <a:ext cx="8964000" cy="4893647"/>
          </a:xfrm>
          <a:prstGeom prst="rect">
            <a:avLst/>
          </a:prstGeom>
          <a:noFill/>
          <a:ln w="9525">
            <a:noFill/>
            <a:miter lim="800000"/>
            <a:headEnd/>
            <a:tailEnd/>
          </a:ln>
        </p:spPr>
        <p:txBody>
          <a:bodyPr wrap="square">
            <a:spAutoFit/>
          </a:bodyPr>
          <a:lstStyle/>
          <a:p>
            <a:r>
              <a:rPr lang="pt-PT" sz="2400" b="1" smtClean="0">
                <a:solidFill>
                  <a:srgbClr val="002060"/>
                </a:solidFill>
                <a:effectLst>
                  <a:outerShdw blurRad="38100" dist="38100" dir="2700000" algn="tl">
                    <a:srgbClr val="000000">
                      <a:alpha val="43137"/>
                    </a:srgbClr>
                  </a:outerShdw>
                </a:effectLst>
                <a:latin typeface="Lucida Console" panose="020B0609040504020204" pitchFamily="49" charset="0"/>
              </a:rPr>
              <a:t>N = 40	</a:t>
            </a:r>
            <a:r>
              <a:rPr lang="pt-PT" smtClean="0">
                <a:solidFill>
                  <a:srgbClr val="002060"/>
                </a:solidFill>
                <a:latin typeface="Lucida Console" panose="020B0609040504020204" pitchFamily="49" charset="0"/>
              </a:rPr>
              <a:t>						</a:t>
            </a:r>
            <a:r>
              <a:rPr lang="pt-PT">
                <a:solidFill>
                  <a:srgbClr val="002060"/>
                </a:solidFill>
                <a:latin typeface="Lucida Console" panose="020B0609040504020204" pitchFamily="49" charset="0"/>
              </a:rPr>
              <a:t> </a:t>
            </a:r>
            <a:r>
              <a:rPr lang="pt-PT" sz="2400" b="1" smtClean="0">
                <a:solidFill>
                  <a:srgbClr val="FF0000"/>
                </a:solidFill>
                <a:effectLst>
                  <a:outerShdw blurRad="38100" dist="38100" dir="2700000" algn="tl">
                    <a:srgbClr val="000000">
                      <a:alpha val="43137"/>
                    </a:srgbClr>
                  </a:outerShdw>
                </a:effectLst>
                <a:latin typeface="Lucida Console" panose="020B0609040504020204" pitchFamily="49" charset="0"/>
              </a:rPr>
              <a:t>N = 134</a:t>
            </a:r>
            <a:endParaRPr lang="pt-PT" sz="2400" b="1" smtClean="0">
              <a:solidFill>
                <a:srgbClr val="FF0000"/>
              </a:solidFill>
              <a:effectLst>
                <a:outerShdw blurRad="38100" dist="38100" dir="2700000" algn="tl">
                  <a:srgbClr val="000000">
                    <a:alpha val="43137"/>
                  </a:srgbClr>
                </a:outerShdw>
              </a:effectLst>
              <a:latin typeface="Lucida Console" panose="020B0609040504020204" pitchFamily="49" charset="0"/>
            </a:endParaRPr>
          </a:p>
          <a:p>
            <a:endParaRPr lang="pt-PT">
              <a:solidFill>
                <a:srgbClr val="002060"/>
              </a:solidFill>
              <a:latin typeface="Lucida Console" panose="020B0609040504020204" pitchFamily="49" charset="0"/>
            </a:endParaRPr>
          </a:p>
          <a:p>
            <a:r>
              <a:rPr lang="pt-PT" smtClean="0">
                <a:solidFill>
                  <a:srgbClr val="002060"/>
                </a:solidFill>
                <a:latin typeface="Lucida Console" panose="020B0609040504020204" pitchFamily="49" charset="0"/>
              </a:rPr>
              <a:t>altricial		N = 11	</a:t>
            </a:r>
            <a:r>
              <a:rPr lang="pt-PT">
                <a:solidFill>
                  <a:srgbClr val="002060"/>
                </a:solidFill>
                <a:latin typeface="Lucida Console" panose="020B0609040504020204" pitchFamily="49" charset="0"/>
              </a:rPr>
              <a:t> </a:t>
            </a:r>
            <a:r>
              <a:rPr lang="pt-PT" smtClean="0">
                <a:solidFill>
                  <a:srgbClr val="002060"/>
                </a:solidFill>
                <a:latin typeface="Lucida Console" panose="020B0609040504020204" pitchFamily="49" charset="0"/>
              </a:rPr>
              <a:t>    	</a:t>
            </a:r>
            <a:r>
              <a:rPr lang="pt-PT" smtClean="0">
                <a:solidFill>
                  <a:srgbClr val="002060"/>
                </a:solidFill>
                <a:latin typeface="Lucida Console" panose="020B0609040504020204" pitchFamily="49" charset="0"/>
              </a:rPr>
              <a:t>altricial		N = 11-</a:t>
            </a:r>
            <a:r>
              <a:rPr lang="pt-PT" smtClean="0">
                <a:solidFill>
                  <a:srgbClr val="FF0000"/>
                </a:solidFill>
                <a:latin typeface="Lucida Console" panose="020B0609040504020204" pitchFamily="49" charset="0"/>
              </a:rPr>
              <a:t>46</a:t>
            </a:r>
            <a:r>
              <a:rPr lang="pt-PT" smtClean="0">
                <a:solidFill>
                  <a:srgbClr val="002060"/>
                </a:solidFill>
                <a:latin typeface="Lucida Console" panose="020B0609040504020204" pitchFamily="49" charset="0"/>
              </a:rPr>
              <a:t> </a:t>
            </a:r>
          </a:p>
          <a:p>
            <a:endParaRPr lang="pt-PT" smtClean="0">
              <a:solidFill>
                <a:srgbClr val="002060"/>
              </a:solidFill>
              <a:latin typeface="Lucida Console" panose="020B0609040504020204" pitchFamily="49" charset="0"/>
            </a:endParaRPr>
          </a:p>
          <a:p>
            <a:r>
              <a:rPr lang="pt-PT" smtClean="0">
                <a:solidFill>
                  <a:srgbClr val="002060"/>
                </a:solidFill>
                <a:latin typeface="Lucida Console" panose="020B0609040504020204" pitchFamily="49" charset="0"/>
              </a:rPr>
              <a:t>semialtricial-2	N = 10		semialtricial		N = 13-</a:t>
            </a:r>
            <a:r>
              <a:rPr lang="pt-PT" smtClean="0">
                <a:solidFill>
                  <a:srgbClr val="FF0000"/>
                </a:solidFill>
                <a:latin typeface="Lucida Console" panose="020B0609040504020204" pitchFamily="49" charset="0"/>
              </a:rPr>
              <a:t>19</a:t>
            </a:r>
            <a:r>
              <a:rPr lang="pt-PT" smtClean="0">
                <a:solidFill>
                  <a:srgbClr val="002060"/>
                </a:solidFill>
                <a:latin typeface="Lucida Console" panose="020B0609040504020204" pitchFamily="49" charset="0"/>
              </a:rPr>
              <a:t> </a:t>
            </a:r>
          </a:p>
          <a:p>
            <a:endParaRPr lang="pt-PT" smtClean="0">
              <a:solidFill>
                <a:srgbClr val="002060"/>
              </a:solidFill>
              <a:latin typeface="Lucida Console" panose="020B0609040504020204" pitchFamily="49" charset="0"/>
            </a:endParaRPr>
          </a:p>
          <a:p>
            <a:r>
              <a:rPr lang="pt-PT" smtClean="0">
                <a:solidFill>
                  <a:srgbClr val="002060"/>
                </a:solidFill>
                <a:latin typeface="Lucida Console" panose="020B0609040504020204" pitchFamily="49" charset="0"/>
              </a:rPr>
              <a:t>semialtricial-1	N =  3</a:t>
            </a:r>
          </a:p>
          <a:p>
            <a:endParaRPr lang="pt-PT" smtClean="0">
              <a:solidFill>
                <a:srgbClr val="002060"/>
              </a:solidFill>
              <a:latin typeface="Lucida Console" panose="020B0609040504020204" pitchFamily="49" charset="0"/>
            </a:endParaRPr>
          </a:p>
          <a:p>
            <a:r>
              <a:rPr lang="pt-PT" smtClean="0">
                <a:solidFill>
                  <a:srgbClr val="002060"/>
                </a:solidFill>
                <a:latin typeface="Lucida Console" panose="020B0609040504020204" pitchFamily="49" charset="0"/>
              </a:rPr>
              <a:t>semiprecocial		N =  4		semiprecocial		N =  4-</a:t>
            </a:r>
            <a:r>
              <a:rPr lang="pt-PT" smtClean="0">
                <a:solidFill>
                  <a:srgbClr val="FF0000"/>
                </a:solidFill>
                <a:latin typeface="Lucida Console" panose="020B0609040504020204" pitchFamily="49" charset="0"/>
              </a:rPr>
              <a:t>19</a:t>
            </a:r>
          </a:p>
          <a:p>
            <a:endParaRPr lang="pt-PT" smtClean="0">
              <a:solidFill>
                <a:srgbClr val="002060"/>
              </a:solidFill>
              <a:latin typeface="Lucida Console" panose="020B0609040504020204" pitchFamily="49" charset="0"/>
            </a:endParaRPr>
          </a:p>
          <a:p>
            <a:r>
              <a:rPr lang="pt-PT" smtClean="0">
                <a:solidFill>
                  <a:srgbClr val="002060"/>
                </a:solidFill>
                <a:latin typeface="Lucida Console" panose="020B0609040504020204" pitchFamily="49" charset="0"/>
              </a:rPr>
              <a:t>precocial-4		N =  4		precocial		N = 12-</a:t>
            </a:r>
            <a:r>
              <a:rPr lang="pt-PT" smtClean="0">
                <a:solidFill>
                  <a:srgbClr val="FF0000"/>
                </a:solidFill>
                <a:latin typeface="Lucida Console" panose="020B0609040504020204" pitchFamily="49" charset="0"/>
              </a:rPr>
              <a:t>50</a:t>
            </a:r>
          </a:p>
          <a:p>
            <a:endParaRPr lang="pt-PT" smtClean="0">
              <a:solidFill>
                <a:srgbClr val="002060"/>
              </a:solidFill>
              <a:latin typeface="Lucida Console" panose="020B0609040504020204" pitchFamily="49" charset="0"/>
            </a:endParaRPr>
          </a:p>
          <a:p>
            <a:r>
              <a:rPr lang="pt-PT" smtClean="0">
                <a:solidFill>
                  <a:srgbClr val="002060"/>
                </a:solidFill>
                <a:latin typeface="Lucida Console" panose="020B0609040504020204" pitchFamily="49" charset="0"/>
              </a:rPr>
              <a:t>precocial-3		N =  3</a:t>
            </a:r>
          </a:p>
          <a:p>
            <a:endParaRPr lang="pt-PT" smtClean="0">
              <a:solidFill>
                <a:srgbClr val="002060"/>
              </a:solidFill>
              <a:latin typeface="Lucida Console" panose="020B0609040504020204" pitchFamily="49" charset="0"/>
            </a:endParaRPr>
          </a:p>
          <a:p>
            <a:r>
              <a:rPr lang="pt-PT" smtClean="0">
                <a:solidFill>
                  <a:srgbClr val="002060"/>
                </a:solidFill>
                <a:latin typeface="Lucida Console" panose="020B0609040504020204" pitchFamily="49" charset="0"/>
              </a:rPr>
              <a:t>precocial-2		N =  4</a:t>
            </a:r>
          </a:p>
          <a:p>
            <a:endParaRPr lang="pt-PT" smtClean="0">
              <a:solidFill>
                <a:srgbClr val="002060"/>
              </a:solidFill>
              <a:latin typeface="Lucida Console" panose="020B0609040504020204" pitchFamily="49" charset="0"/>
            </a:endParaRPr>
          </a:p>
          <a:p>
            <a:r>
              <a:rPr lang="pt-PT" smtClean="0">
                <a:solidFill>
                  <a:srgbClr val="002060"/>
                </a:solidFill>
                <a:latin typeface="Lucida Console" panose="020B0609040504020204" pitchFamily="49" charset="0"/>
              </a:rPr>
              <a:t>precocial-1		N =  1</a:t>
            </a:r>
            <a:endParaRPr lang="pt-PT" smtClean="0">
              <a:solidFill>
                <a:srgbClr val="002060"/>
              </a:solidFill>
              <a:latin typeface="Lucida Console" panose="020B0609040504020204" pitchFamily="49"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2320" y="4411008"/>
            <a:ext cx="3166280" cy="2261342"/>
          </a:xfrm>
          <a:prstGeom prst="rect">
            <a:avLst/>
          </a:prstGeom>
        </p:spPr>
      </p:pic>
      <p:sp>
        <p:nvSpPr>
          <p:cNvPr id="3" name="Oval 2"/>
          <p:cNvSpPr/>
          <p:nvPr/>
        </p:nvSpPr>
        <p:spPr>
          <a:xfrm>
            <a:off x="7391400" y="6019800"/>
            <a:ext cx="381000" cy="2286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PT"/>
          </a:p>
        </p:txBody>
      </p:sp>
      <p:sp>
        <p:nvSpPr>
          <p:cNvPr id="8" name="TextBox 7"/>
          <p:cNvSpPr txBox="1"/>
          <p:nvPr/>
        </p:nvSpPr>
        <p:spPr bwMode="auto">
          <a:xfrm>
            <a:off x="8382000" y="6457890"/>
            <a:ext cx="762000" cy="307777"/>
          </a:xfrm>
          <a:prstGeom prst="rect">
            <a:avLst/>
          </a:prstGeom>
          <a:noFill/>
          <a:ln w="9525">
            <a:noFill/>
            <a:miter lim="800000"/>
            <a:headEnd/>
            <a:tailEnd/>
          </a:ln>
        </p:spPr>
        <p:txBody>
          <a:bodyPr wrap="square" rtlCol="0">
            <a:spAutoFit/>
          </a:bodyPr>
          <a:lstStyle/>
          <a:p>
            <a:pPr marL="514350" indent="-514350"/>
            <a:r>
              <a:rPr lang="pt-PT" sz="1400" smtClean="0">
                <a:solidFill>
                  <a:srgbClr val="10253F"/>
                </a:solidFill>
                <a:latin typeface="Lucida Console" pitchFamily="49" charset="0"/>
              </a:rPr>
              <a:t>14/19</a:t>
            </a:r>
            <a:endParaRPr lang="pt-PT" sz="1400" smtClean="0">
              <a:solidFill>
                <a:srgbClr val="10253F"/>
              </a:solidFill>
              <a:latin typeface="Lucida Console" pitchFamily="49" charset="0"/>
            </a:endParaRPr>
          </a:p>
        </p:txBody>
      </p:sp>
    </p:spTree>
    <p:extLst>
      <p:ext uri="{BB962C8B-B14F-4D97-AF65-F5344CB8AC3E}">
        <p14:creationId xmlns:p14="http://schemas.microsoft.com/office/powerpoint/2010/main" val="4124869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8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solidFill>
                <a:srgbClr val="FFFFFF"/>
              </a:solidFill>
              <a:cs typeface="Arial" charset="0"/>
            </a:endParaRPr>
          </a:p>
        </p:txBody>
      </p:sp>
      <p:sp>
        <p:nvSpPr>
          <p:cNvPr id="5" name="TextBox 7"/>
          <p:cNvSpPr txBox="1">
            <a:spLocks noChangeArrowheads="1"/>
          </p:cNvSpPr>
          <p:nvPr/>
        </p:nvSpPr>
        <p:spPr bwMode="auto">
          <a:xfrm>
            <a:off x="0" y="0"/>
            <a:ext cx="9144000" cy="584775"/>
          </a:xfrm>
          <a:prstGeom prst="rect">
            <a:avLst/>
          </a:prstGeom>
          <a:noFill/>
          <a:ln w="9525">
            <a:noFill/>
            <a:miter lim="800000"/>
            <a:headEnd/>
            <a:tailEnd/>
          </a:ln>
        </p:spPr>
        <p:txBody>
          <a:bodyPr>
            <a:spAutoFit/>
          </a:bodyPr>
          <a:lstStyle/>
          <a:p>
            <a:r>
              <a:rPr lang="pt-PT" sz="3200" smtClean="0">
                <a:solidFill>
                  <a:schemeClr val="bg1"/>
                </a:solidFill>
                <a:latin typeface="Lucida Console" pitchFamily="49" charset="0"/>
                <a:cs typeface="Lucida Sans Unicode" pitchFamily="34" charset="0"/>
              </a:rPr>
              <a:t>The altricial-precocial spectrum</a:t>
            </a:r>
          </a:p>
        </p:txBody>
      </p:sp>
      <p:graphicFrame>
        <p:nvGraphicFramePr>
          <p:cNvPr id="6" name="Chart 5"/>
          <p:cNvGraphicFramePr>
            <a:graphicFrameLocks/>
          </p:cNvGraphicFramePr>
          <p:nvPr>
            <p:extLst>
              <p:ext uri="{D42A27DB-BD31-4B8C-83A1-F6EECF244321}">
                <p14:modId xmlns:p14="http://schemas.microsoft.com/office/powerpoint/2010/main" val="564559245"/>
              </p:ext>
            </p:extLst>
          </p:nvPr>
        </p:nvGraphicFramePr>
        <p:xfrm>
          <a:off x="972000" y="1269000"/>
          <a:ext cx="7200000" cy="4320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bwMode="auto">
          <a:xfrm>
            <a:off x="3655721" y="3320055"/>
            <a:ext cx="790601" cy="523220"/>
          </a:xfrm>
          <a:prstGeom prst="rect">
            <a:avLst/>
          </a:prstGeom>
          <a:noFill/>
          <a:ln w="9525">
            <a:noFill/>
            <a:miter lim="800000"/>
            <a:headEnd/>
            <a:tailEnd/>
          </a:ln>
        </p:spPr>
        <p:txBody>
          <a:bodyPr wrap="none" rtlCol="0">
            <a:spAutoFit/>
          </a:bodyPr>
          <a:lstStyle/>
          <a:p>
            <a:pPr marL="514350" indent="-514350"/>
            <a:r>
              <a:rPr lang="en-GB" sz="2800" i="1" err="1">
                <a:solidFill>
                  <a:schemeClr val="accent5">
                    <a:lumMod val="50000"/>
                  </a:schemeClr>
                </a:solidFill>
              </a:rPr>
              <a:t>s</a:t>
            </a:r>
            <a:r>
              <a:rPr lang="en-GB" sz="2800" i="1" baseline="30000" err="1">
                <a:solidFill>
                  <a:schemeClr val="accent5">
                    <a:lumMod val="50000"/>
                  </a:schemeClr>
                </a:solidFill>
              </a:rPr>
              <a:t>xb</a:t>
            </a:r>
            <a:r>
              <a:rPr lang="en-GB" sz="2800" i="1" baseline="-25000" err="1">
                <a:solidFill>
                  <a:schemeClr val="accent5">
                    <a:lumMod val="50000"/>
                  </a:schemeClr>
                </a:solidFill>
              </a:rPr>
              <a:t>H</a:t>
            </a:r>
            <a:endParaRPr lang="pt-PT" sz="2800" smtClean="0">
              <a:solidFill>
                <a:schemeClr val="accent5">
                  <a:lumMod val="50000"/>
                </a:schemeClr>
              </a:solidFill>
              <a:latin typeface="Lucida Console" pitchFamily="49" charset="0"/>
              <a:cs typeface="Lucida Sans Unicode" pitchFamily="34" charset="0"/>
            </a:endParaRPr>
          </a:p>
        </p:txBody>
      </p:sp>
      <p:sp>
        <p:nvSpPr>
          <p:cNvPr id="7" name="TextBox 6"/>
          <p:cNvSpPr txBox="1"/>
          <p:nvPr/>
        </p:nvSpPr>
        <p:spPr bwMode="auto">
          <a:xfrm>
            <a:off x="3655721" y="1574330"/>
            <a:ext cx="803425" cy="523220"/>
          </a:xfrm>
          <a:prstGeom prst="rect">
            <a:avLst/>
          </a:prstGeom>
          <a:noFill/>
          <a:ln w="9525">
            <a:noFill/>
            <a:miter lim="800000"/>
            <a:headEnd/>
            <a:tailEnd/>
          </a:ln>
        </p:spPr>
        <p:txBody>
          <a:bodyPr wrap="none" rtlCol="0">
            <a:spAutoFit/>
          </a:bodyPr>
          <a:lstStyle/>
          <a:p>
            <a:pPr marL="514350" indent="-514350"/>
            <a:r>
              <a:rPr lang="en-GB" sz="2800" i="1" err="1" smtClean="0">
                <a:solidFill>
                  <a:srgbClr val="C00000"/>
                </a:solidFill>
              </a:rPr>
              <a:t>s</a:t>
            </a:r>
            <a:r>
              <a:rPr lang="en-GB" sz="2800" i="1" baseline="30000" err="1" smtClean="0">
                <a:solidFill>
                  <a:srgbClr val="C00000"/>
                </a:solidFill>
              </a:rPr>
              <a:t>pb</a:t>
            </a:r>
            <a:r>
              <a:rPr lang="en-GB" sz="2800" i="1" baseline="-25000" err="1" smtClean="0">
                <a:solidFill>
                  <a:srgbClr val="C00000"/>
                </a:solidFill>
              </a:rPr>
              <a:t>H</a:t>
            </a:r>
            <a:endParaRPr lang="pt-PT" sz="2800" smtClean="0">
              <a:solidFill>
                <a:srgbClr val="C00000"/>
              </a:solidFill>
              <a:latin typeface="Lucida Console" pitchFamily="49" charset="0"/>
              <a:cs typeface="Lucida Sans Unicode" pitchFamily="34" charset="0"/>
            </a:endParaRPr>
          </a:p>
        </p:txBody>
      </p:sp>
      <p:sp>
        <p:nvSpPr>
          <p:cNvPr id="8" name="TextBox 7"/>
          <p:cNvSpPr txBox="1"/>
          <p:nvPr/>
        </p:nvSpPr>
        <p:spPr bwMode="auto">
          <a:xfrm>
            <a:off x="8382000" y="6457890"/>
            <a:ext cx="762000" cy="307777"/>
          </a:xfrm>
          <a:prstGeom prst="rect">
            <a:avLst/>
          </a:prstGeom>
          <a:noFill/>
          <a:ln w="9525">
            <a:noFill/>
            <a:miter lim="800000"/>
            <a:headEnd/>
            <a:tailEnd/>
          </a:ln>
        </p:spPr>
        <p:txBody>
          <a:bodyPr wrap="square" rtlCol="0">
            <a:spAutoFit/>
          </a:bodyPr>
          <a:lstStyle/>
          <a:p>
            <a:pPr marL="514350" indent="-514350"/>
            <a:r>
              <a:rPr lang="pt-PT" sz="1400" smtClean="0">
                <a:solidFill>
                  <a:srgbClr val="10253F"/>
                </a:solidFill>
                <a:latin typeface="Lucida Console" pitchFamily="49" charset="0"/>
              </a:rPr>
              <a:t>15/19</a:t>
            </a:r>
            <a:endParaRPr lang="pt-PT" sz="1400" smtClean="0">
              <a:solidFill>
                <a:srgbClr val="10253F"/>
              </a:solidFill>
              <a:latin typeface="Lucida Console" pitchFamily="49" charset="0"/>
            </a:endParaRPr>
          </a:p>
        </p:txBody>
      </p:sp>
    </p:spTree>
    <p:extLst>
      <p:ext uri="{BB962C8B-B14F-4D97-AF65-F5344CB8AC3E}">
        <p14:creationId xmlns:p14="http://schemas.microsoft.com/office/powerpoint/2010/main" val="6820042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8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solidFill>
                <a:srgbClr val="FFFFFF"/>
              </a:solidFill>
              <a:cs typeface="Arial" charset="0"/>
            </a:endParaRPr>
          </a:p>
        </p:txBody>
      </p:sp>
      <p:sp>
        <p:nvSpPr>
          <p:cNvPr id="5" name="TextBox 7"/>
          <p:cNvSpPr txBox="1">
            <a:spLocks noChangeArrowheads="1"/>
          </p:cNvSpPr>
          <p:nvPr/>
        </p:nvSpPr>
        <p:spPr bwMode="auto">
          <a:xfrm>
            <a:off x="0" y="0"/>
            <a:ext cx="9144000" cy="584775"/>
          </a:xfrm>
          <a:prstGeom prst="rect">
            <a:avLst/>
          </a:prstGeom>
          <a:noFill/>
          <a:ln w="9525">
            <a:noFill/>
            <a:miter lim="800000"/>
            <a:headEnd/>
            <a:tailEnd/>
          </a:ln>
        </p:spPr>
        <p:txBody>
          <a:bodyPr>
            <a:spAutoFit/>
          </a:bodyPr>
          <a:lstStyle/>
          <a:p>
            <a:r>
              <a:rPr lang="pt-PT" sz="3200" smtClean="0">
                <a:solidFill>
                  <a:schemeClr val="bg1"/>
                </a:solidFill>
                <a:latin typeface="Lucida Console" pitchFamily="49" charset="0"/>
                <a:cs typeface="Lucida Sans Unicode" pitchFamily="34" charset="0"/>
              </a:rPr>
              <a:t>The altricial-precocial spectrum</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800" y="1222833"/>
            <a:ext cx="3361600" cy="2520000"/>
          </a:xfrm>
          <a:prstGeom prst="rect">
            <a:avLst/>
          </a:prstGeom>
          <a:ln>
            <a:solidFill>
              <a:schemeClr val="tx1"/>
            </a:solidFill>
          </a:ln>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1222833"/>
            <a:ext cx="3361600" cy="2520000"/>
          </a:xfrm>
          <a:prstGeom prst="rect">
            <a:avLst/>
          </a:prstGeom>
          <a:ln>
            <a:solidFill>
              <a:schemeClr val="tx1"/>
            </a:solidFill>
          </a:ln>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720" y="3885667"/>
            <a:ext cx="3361600" cy="2520000"/>
          </a:xfrm>
          <a:prstGeom prst="rect">
            <a:avLst/>
          </a:prstGeom>
          <a:ln>
            <a:solidFill>
              <a:schemeClr val="tx1"/>
            </a:solidFill>
          </a:ln>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6200" y="3885667"/>
            <a:ext cx="3361599" cy="2520000"/>
          </a:xfrm>
          <a:prstGeom prst="rect">
            <a:avLst/>
          </a:prstGeom>
          <a:ln>
            <a:solidFill>
              <a:schemeClr val="tx1"/>
            </a:solidFill>
          </a:ln>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91400" y="5500587"/>
            <a:ext cx="1641373" cy="900000"/>
          </a:xfrm>
          <a:prstGeom prst="rect">
            <a:avLst/>
          </a:prstGeom>
        </p:spPr>
      </p:pic>
      <p:sp>
        <p:nvSpPr>
          <p:cNvPr id="21" name="TextBox 20"/>
          <p:cNvSpPr txBox="1"/>
          <p:nvPr/>
        </p:nvSpPr>
        <p:spPr bwMode="auto">
          <a:xfrm>
            <a:off x="1919742" y="1371600"/>
            <a:ext cx="1552028" cy="430887"/>
          </a:xfrm>
          <a:prstGeom prst="rect">
            <a:avLst/>
          </a:prstGeom>
          <a:noFill/>
          <a:ln w="9525">
            <a:noFill/>
            <a:miter lim="800000"/>
            <a:headEnd/>
            <a:tailEnd/>
          </a:ln>
        </p:spPr>
        <p:txBody>
          <a:bodyPr wrap="none" rtlCol="0">
            <a:spAutoFit/>
          </a:bodyPr>
          <a:lstStyle/>
          <a:p>
            <a:pPr marL="514350" indent="-514350"/>
            <a:r>
              <a:rPr lang="en-US" sz="1100"/>
              <a:t>y = -0.4034x + 2.4099</a:t>
            </a:r>
            <a:br>
              <a:rPr lang="en-US" sz="1100"/>
            </a:br>
            <a:r>
              <a:rPr lang="en-US" sz="1100"/>
              <a:t>R² </a:t>
            </a:r>
            <a:r>
              <a:rPr lang="en-US" sz="1100"/>
              <a:t>= </a:t>
            </a:r>
            <a:r>
              <a:rPr lang="en-US" sz="1100" smtClean="0"/>
              <a:t>0.6658</a:t>
            </a:r>
            <a:endParaRPr lang="en-US" sz="1100"/>
          </a:p>
        </p:txBody>
      </p:sp>
      <p:sp>
        <p:nvSpPr>
          <p:cNvPr id="22" name="TextBox 21"/>
          <p:cNvSpPr txBox="1"/>
          <p:nvPr/>
        </p:nvSpPr>
        <p:spPr bwMode="auto">
          <a:xfrm>
            <a:off x="1982292" y="2984955"/>
            <a:ext cx="1552028" cy="430887"/>
          </a:xfrm>
          <a:prstGeom prst="rect">
            <a:avLst/>
          </a:prstGeom>
          <a:noFill/>
          <a:ln w="9525">
            <a:noFill/>
            <a:miter lim="800000"/>
            <a:headEnd/>
            <a:tailEnd/>
          </a:ln>
        </p:spPr>
        <p:txBody>
          <a:bodyPr wrap="none" rtlCol="0">
            <a:spAutoFit/>
          </a:bodyPr>
          <a:lstStyle/>
          <a:p>
            <a:pPr marL="514350" indent="-514350"/>
            <a:r>
              <a:rPr lang="en-US" sz="1100"/>
              <a:t>y = -0.6278x + 2.2071</a:t>
            </a:r>
            <a:br>
              <a:rPr lang="en-US" sz="1100"/>
            </a:br>
            <a:r>
              <a:rPr lang="en-US" sz="1100"/>
              <a:t>R² </a:t>
            </a:r>
            <a:r>
              <a:rPr lang="en-US" sz="1100"/>
              <a:t>= </a:t>
            </a:r>
            <a:r>
              <a:rPr lang="en-US" sz="1100" smtClean="0"/>
              <a:t>0.3241</a:t>
            </a:r>
            <a:endParaRPr lang="en-US" sz="1100"/>
          </a:p>
        </p:txBody>
      </p:sp>
      <p:sp>
        <p:nvSpPr>
          <p:cNvPr id="23" name="TextBox 22"/>
          <p:cNvSpPr txBox="1"/>
          <p:nvPr/>
        </p:nvSpPr>
        <p:spPr bwMode="auto">
          <a:xfrm>
            <a:off x="1029420" y="1166412"/>
            <a:ext cx="1739579" cy="261610"/>
          </a:xfrm>
          <a:prstGeom prst="rect">
            <a:avLst/>
          </a:prstGeom>
          <a:noFill/>
          <a:ln w="9525">
            <a:noFill/>
            <a:miter lim="800000"/>
            <a:headEnd/>
            <a:tailEnd/>
          </a:ln>
        </p:spPr>
        <p:txBody>
          <a:bodyPr wrap="none" rtlCol="0">
            <a:spAutoFit/>
          </a:bodyPr>
          <a:lstStyle/>
          <a:p>
            <a:pPr marL="514350" indent="-514350"/>
            <a:r>
              <a:rPr lang="pt-PT" sz="1100" i="1"/>
              <a:t>F</a:t>
            </a:r>
            <a:r>
              <a:rPr lang="pt-PT" sz="1100"/>
              <a:t>(1,22)=16.97, </a:t>
            </a:r>
            <a:r>
              <a:rPr lang="pt-PT" sz="1100" i="1"/>
              <a:t>p</a:t>
            </a:r>
            <a:r>
              <a:rPr lang="pt-PT" sz="1100"/>
              <a:t> &lt; 0.001</a:t>
            </a:r>
          </a:p>
        </p:txBody>
      </p:sp>
      <p:sp>
        <p:nvSpPr>
          <p:cNvPr id="24" name="TextBox 23"/>
          <p:cNvSpPr txBox="1"/>
          <p:nvPr/>
        </p:nvSpPr>
        <p:spPr bwMode="auto">
          <a:xfrm>
            <a:off x="5715000" y="1556563"/>
            <a:ext cx="1443024" cy="430887"/>
          </a:xfrm>
          <a:prstGeom prst="rect">
            <a:avLst/>
          </a:prstGeom>
          <a:noFill/>
          <a:ln w="9525">
            <a:noFill/>
            <a:miter lim="800000"/>
            <a:headEnd/>
            <a:tailEnd/>
          </a:ln>
        </p:spPr>
        <p:txBody>
          <a:bodyPr wrap="none" rtlCol="0">
            <a:spAutoFit/>
          </a:bodyPr>
          <a:lstStyle/>
          <a:p>
            <a:pPr marL="514350" indent="-514350"/>
            <a:r>
              <a:rPr lang="en-US" sz="1100"/>
              <a:t>y = -0.018x - 0.9428</a:t>
            </a:r>
            <a:br>
              <a:rPr lang="en-US" sz="1100"/>
            </a:br>
            <a:r>
              <a:rPr lang="en-US" sz="1100"/>
              <a:t>R² </a:t>
            </a:r>
            <a:r>
              <a:rPr lang="en-US" sz="1100"/>
              <a:t>= </a:t>
            </a:r>
            <a:r>
              <a:rPr lang="en-US" sz="1100" smtClean="0"/>
              <a:t>0.0021</a:t>
            </a:r>
            <a:endParaRPr lang="en-US" sz="1100"/>
          </a:p>
        </p:txBody>
      </p:sp>
      <p:sp>
        <p:nvSpPr>
          <p:cNvPr id="26" name="TextBox 25"/>
          <p:cNvSpPr txBox="1"/>
          <p:nvPr/>
        </p:nvSpPr>
        <p:spPr bwMode="auto">
          <a:xfrm>
            <a:off x="5566999" y="2769511"/>
            <a:ext cx="1443024" cy="430887"/>
          </a:xfrm>
          <a:prstGeom prst="rect">
            <a:avLst/>
          </a:prstGeom>
          <a:noFill/>
          <a:ln w="9525">
            <a:noFill/>
            <a:miter lim="800000"/>
            <a:headEnd/>
            <a:tailEnd/>
          </a:ln>
        </p:spPr>
        <p:txBody>
          <a:bodyPr wrap="none" rtlCol="0">
            <a:spAutoFit/>
          </a:bodyPr>
          <a:lstStyle/>
          <a:p>
            <a:pPr marL="514350" indent="-514350"/>
            <a:r>
              <a:rPr lang="en-US" sz="1100"/>
              <a:t>y = -0.207x - 1.0747</a:t>
            </a:r>
            <a:br>
              <a:rPr lang="en-US" sz="1100"/>
            </a:br>
            <a:r>
              <a:rPr lang="en-US" sz="1100"/>
              <a:t>R² </a:t>
            </a:r>
            <a:r>
              <a:rPr lang="en-US" sz="1100"/>
              <a:t>= </a:t>
            </a:r>
            <a:r>
              <a:rPr lang="en-US" sz="1100" smtClean="0"/>
              <a:t>0.0769</a:t>
            </a:r>
            <a:endParaRPr lang="en-US" sz="1100"/>
          </a:p>
        </p:txBody>
      </p:sp>
      <p:sp>
        <p:nvSpPr>
          <p:cNvPr id="27" name="TextBox 26"/>
          <p:cNvSpPr txBox="1"/>
          <p:nvPr/>
        </p:nvSpPr>
        <p:spPr bwMode="auto">
          <a:xfrm>
            <a:off x="4854028" y="1166412"/>
            <a:ext cx="1582484" cy="261610"/>
          </a:xfrm>
          <a:prstGeom prst="rect">
            <a:avLst/>
          </a:prstGeom>
          <a:noFill/>
          <a:ln w="9525">
            <a:noFill/>
            <a:miter lim="800000"/>
            <a:headEnd/>
            <a:tailEnd/>
          </a:ln>
        </p:spPr>
        <p:txBody>
          <a:bodyPr wrap="none" rtlCol="0">
            <a:spAutoFit/>
          </a:bodyPr>
          <a:lstStyle/>
          <a:p>
            <a:pPr marL="514350" indent="-514350"/>
            <a:r>
              <a:rPr lang="pt-PT" sz="1100" i="1"/>
              <a:t>F</a:t>
            </a:r>
            <a:r>
              <a:rPr lang="pt-PT" sz="1100"/>
              <a:t>(1,22)=12.7, </a:t>
            </a:r>
            <a:r>
              <a:rPr lang="pt-PT" sz="1100" i="1"/>
              <a:t>p</a:t>
            </a:r>
            <a:r>
              <a:rPr lang="pt-PT" sz="1100"/>
              <a:t> &lt; 0.05</a:t>
            </a:r>
          </a:p>
        </p:txBody>
      </p:sp>
      <p:sp>
        <p:nvSpPr>
          <p:cNvPr id="28" name="TextBox 27"/>
          <p:cNvSpPr txBox="1"/>
          <p:nvPr/>
        </p:nvSpPr>
        <p:spPr bwMode="auto">
          <a:xfrm>
            <a:off x="2017558" y="4233689"/>
            <a:ext cx="1516762" cy="430887"/>
          </a:xfrm>
          <a:prstGeom prst="rect">
            <a:avLst/>
          </a:prstGeom>
          <a:noFill/>
          <a:ln w="9525">
            <a:noFill/>
            <a:miter lim="800000"/>
            <a:headEnd/>
            <a:tailEnd/>
          </a:ln>
        </p:spPr>
        <p:txBody>
          <a:bodyPr wrap="none" rtlCol="0">
            <a:spAutoFit/>
          </a:bodyPr>
          <a:lstStyle/>
          <a:p>
            <a:pPr marL="514350" indent="-514350"/>
            <a:r>
              <a:rPr lang="en-US" sz="1100"/>
              <a:t>y = -0.6855x - 2.0684</a:t>
            </a:r>
            <a:br>
              <a:rPr lang="en-US" sz="1100"/>
            </a:br>
            <a:r>
              <a:rPr lang="en-US" sz="1100"/>
              <a:t>R² </a:t>
            </a:r>
            <a:r>
              <a:rPr lang="en-US" sz="1100"/>
              <a:t>= </a:t>
            </a:r>
            <a:r>
              <a:rPr lang="en-US" sz="1100" smtClean="0"/>
              <a:t>0.8043</a:t>
            </a:r>
            <a:endParaRPr lang="en-US" sz="1100"/>
          </a:p>
        </p:txBody>
      </p:sp>
      <p:sp>
        <p:nvSpPr>
          <p:cNvPr id="29" name="TextBox 28"/>
          <p:cNvSpPr txBox="1"/>
          <p:nvPr/>
        </p:nvSpPr>
        <p:spPr bwMode="auto">
          <a:xfrm>
            <a:off x="2163097" y="5106171"/>
            <a:ext cx="1443024" cy="430887"/>
          </a:xfrm>
          <a:prstGeom prst="rect">
            <a:avLst/>
          </a:prstGeom>
          <a:noFill/>
          <a:ln w="9525">
            <a:noFill/>
            <a:miter lim="800000"/>
            <a:headEnd/>
            <a:tailEnd/>
          </a:ln>
        </p:spPr>
        <p:txBody>
          <a:bodyPr wrap="none" rtlCol="0">
            <a:spAutoFit/>
          </a:bodyPr>
          <a:lstStyle/>
          <a:p>
            <a:pPr marL="514350" indent="-514350"/>
            <a:r>
              <a:rPr lang="en-US" sz="1100"/>
              <a:t>y = -0.9525x - 2.191</a:t>
            </a:r>
            <a:br>
              <a:rPr lang="en-US" sz="1100"/>
            </a:br>
            <a:r>
              <a:rPr lang="en-US" sz="1100"/>
              <a:t>R² </a:t>
            </a:r>
            <a:r>
              <a:rPr lang="en-US" sz="1100"/>
              <a:t>= </a:t>
            </a:r>
            <a:r>
              <a:rPr lang="en-US" sz="1100" smtClean="0"/>
              <a:t>0.5954</a:t>
            </a:r>
            <a:endParaRPr lang="en-US" sz="1100"/>
          </a:p>
        </p:txBody>
      </p:sp>
      <p:sp>
        <p:nvSpPr>
          <p:cNvPr id="30" name="TextBox 29"/>
          <p:cNvSpPr txBox="1"/>
          <p:nvPr/>
        </p:nvSpPr>
        <p:spPr bwMode="auto">
          <a:xfrm>
            <a:off x="1029420" y="3842985"/>
            <a:ext cx="1739579" cy="261610"/>
          </a:xfrm>
          <a:prstGeom prst="rect">
            <a:avLst/>
          </a:prstGeom>
          <a:noFill/>
          <a:ln w="9525">
            <a:noFill/>
            <a:miter lim="800000"/>
            <a:headEnd/>
            <a:tailEnd/>
          </a:ln>
        </p:spPr>
        <p:txBody>
          <a:bodyPr wrap="none" rtlCol="0">
            <a:spAutoFit/>
          </a:bodyPr>
          <a:lstStyle/>
          <a:p>
            <a:pPr marL="514350" indent="-514350"/>
            <a:r>
              <a:rPr lang="pt-PT" sz="1100" i="1"/>
              <a:t>F</a:t>
            </a:r>
            <a:r>
              <a:rPr lang="pt-PT" sz="1100"/>
              <a:t>(1,22)=16.33, </a:t>
            </a:r>
            <a:r>
              <a:rPr lang="pt-PT" sz="1100" i="1"/>
              <a:t>p</a:t>
            </a:r>
            <a:r>
              <a:rPr lang="pt-PT" sz="1100"/>
              <a:t> &lt; 0.001</a:t>
            </a:r>
          </a:p>
        </p:txBody>
      </p:sp>
      <p:sp>
        <p:nvSpPr>
          <p:cNvPr id="31" name="TextBox 30"/>
          <p:cNvSpPr txBox="1"/>
          <p:nvPr/>
        </p:nvSpPr>
        <p:spPr bwMode="auto">
          <a:xfrm>
            <a:off x="5641262" y="4326443"/>
            <a:ext cx="1516762" cy="430887"/>
          </a:xfrm>
          <a:prstGeom prst="rect">
            <a:avLst/>
          </a:prstGeom>
          <a:noFill/>
          <a:ln w="9525">
            <a:noFill/>
            <a:miter lim="800000"/>
            <a:headEnd/>
            <a:tailEnd/>
          </a:ln>
        </p:spPr>
        <p:txBody>
          <a:bodyPr wrap="none" rtlCol="0">
            <a:spAutoFit/>
          </a:bodyPr>
          <a:lstStyle/>
          <a:p>
            <a:pPr marL="514350" indent="-514350"/>
            <a:r>
              <a:rPr lang="en-US" sz="1100"/>
              <a:t>y = -0.6813x - 3.2983</a:t>
            </a:r>
            <a:br>
              <a:rPr lang="en-US" sz="1100"/>
            </a:br>
            <a:r>
              <a:rPr lang="en-US" sz="1100"/>
              <a:t>R² </a:t>
            </a:r>
            <a:r>
              <a:rPr lang="en-US" sz="1100"/>
              <a:t>= </a:t>
            </a:r>
            <a:r>
              <a:rPr lang="en-US" sz="1100" smtClean="0"/>
              <a:t>0.8178</a:t>
            </a:r>
            <a:endParaRPr lang="en-US" sz="1100"/>
          </a:p>
        </p:txBody>
      </p:sp>
      <p:sp>
        <p:nvSpPr>
          <p:cNvPr id="32" name="TextBox 31"/>
          <p:cNvSpPr txBox="1"/>
          <p:nvPr/>
        </p:nvSpPr>
        <p:spPr bwMode="auto">
          <a:xfrm>
            <a:off x="5804775" y="5133008"/>
            <a:ext cx="1443024" cy="430887"/>
          </a:xfrm>
          <a:prstGeom prst="rect">
            <a:avLst/>
          </a:prstGeom>
          <a:noFill/>
          <a:ln w="9525">
            <a:noFill/>
            <a:miter lim="800000"/>
            <a:headEnd/>
            <a:tailEnd/>
          </a:ln>
        </p:spPr>
        <p:txBody>
          <a:bodyPr wrap="none" rtlCol="0">
            <a:spAutoFit/>
          </a:bodyPr>
          <a:lstStyle/>
          <a:p>
            <a:pPr marL="514350" indent="-514350"/>
            <a:r>
              <a:rPr lang="en-US" sz="1100"/>
              <a:t>y = -0.911x - 3.4418</a:t>
            </a:r>
            <a:br>
              <a:rPr lang="en-US" sz="1100"/>
            </a:br>
            <a:r>
              <a:rPr lang="en-US" sz="1100"/>
              <a:t>R² </a:t>
            </a:r>
            <a:r>
              <a:rPr lang="en-US" sz="1100"/>
              <a:t>= </a:t>
            </a:r>
            <a:r>
              <a:rPr lang="en-US" sz="1100" smtClean="0"/>
              <a:t>0.6228</a:t>
            </a:r>
            <a:endParaRPr lang="en-US" sz="1100"/>
          </a:p>
        </p:txBody>
      </p:sp>
      <p:sp>
        <p:nvSpPr>
          <p:cNvPr id="33" name="TextBox 32"/>
          <p:cNvSpPr txBox="1"/>
          <p:nvPr/>
        </p:nvSpPr>
        <p:spPr bwMode="auto">
          <a:xfrm>
            <a:off x="4854028" y="3842985"/>
            <a:ext cx="1739579" cy="261610"/>
          </a:xfrm>
          <a:prstGeom prst="rect">
            <a:avLst/>
          </a:prstGeom>
          <a:noFill/>
          <a:ln w="9525">
            <a:noFill/>
            <a:miter lim="800000"/>
            <a:headEnd/>
            <a:tailEnd/>
          </a:ln>
        </p:spPr>
        <p:txBody>
          <a:bodyPr wrap="none" rtlCol="0">
            <a:spAutoFit/>
          </a:bodyPr>
          <a:lstStyle/>
          <a:p>
            <a:pPr marL="514350" indent="-514350"/>
            <a:r>
              <a:rPr lang="pt-PT" sz="1100" i="1"/>
              <a:t>F</a:t>
            </a:r>
            <a:r>
              <a:rPr lang="pt-PT" sz="1100"/>
              <a:t>(1,22)=18.49, </a:t>
            </a:r>
            <a:r>
              <a:rPr lang="pt-PT" sz="1100" i="1"/>
              <a:t>p</a:t>
            </a:r>
            <a:r>
              <a:rPr lang="pt-PT" sz="1100"/>
              <a:t> &lt; 0.001</a:t>
            </a:r>
          </a:p>
        </p:txBody>
      </p:sp>
      <p:sp>
        <p:nvSpPr>
          <p:cNvPr id="34" name="TextBox 33"/>
          <p:cNvSpPr txBox="1"/>
          <p:nvPr/>
        </p:nvSpPr>
        <p:spPr bwMode="auto">
          <a:xfrm>
            <a:off x="8382000" y="6457890"/>
            <a:ext cx="762000" cy="307777"/>
          </a:xfrm>
          <a:prstGeom prst="rect">
            <a:avLst/>
          </a:prstGeom>
          <a:noFill/>
          <a:ln w="9525">
            <a:noFill/>
            <a:miter lim="800000"/>
            <a:headEnd/>
            <a:tailEnd/>
          </a:ln>
        </p:spPr>
        <p:txBody>
          <a:bodyPr wrap="square" rtlCol="0">
            <a:spAutoFit/>
          </a:bodyPr>
          <a:lstStyle/>
          <a:p>
            <a:pPr marL="514350" indent="-514350"/>
            <a:r>
              <a:rPr lang="pt-PT" sz="1400" smtClean="0">
                <a:solidFill>
                  <a:srgbClr val="10253F"/>
                </a:solidFill>
                <a:latin typeface="Lucida Console" pitchFamily="49" charset="0"/>
              </a:rPr>
              <a:t>16/19</a:t>
            </a:r>
            <a:endParaRPr lang="pt-PT" sz="1400" smtClean="0">
              <a:solidFill>
                <a:srgbClr val="10253F"/>
              </a:solidFill>
              <a:latin typeface="Lucida Console" pitchFamily="49" charset="0"/>
            </a:endParaRPr>
          </a:p>
        </p:txBody>
      </p:sp>
    </p:spTree>
    <p:extLst>
      <p:ext uri="{BB962C8B-B14F-4D97-AF65-F5344CB8AC3E}">
        <p14:creationId xmlns:p14="http://schemas.microsoft.com/office/powerpoint/2010/main" val="3053715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8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solidFill>
                <a:srgbClr val="FFFFFF"/>
              </a:solidFill>
              <a:cs typeface="Arial" charset="0"/>
            </a:endParaRPr>
          </a:p>
        </p:txBody>
      </p:sp>
      <p:sp>
        <p:nvSpPr>
          <p:cNvPr id="5" name="TextBox 7"/>
          <p:cNvSpPr txBox="1">
            <a:spLocks noChangeArrowheads="1"/>
          </p:cNvSpPr>
          <p:nvPr/>
        </p:nvSpPr>
        <p:spPr bwMode="auto">
          <a:xfrm>
            <a:off x="0" y="0"/>
            <a:ext cx="9144000" cy="584775"/>
          </a:xfrm>
          <a:prstGeom prst="rect">
            <a:avLst/>
          </a:prstGeom>
          <a:noFill/>
          <a:ln w="9525">
            <a:noFill/>
            <a:miter lim="800000"/>
            <a:headEnd/>
            <a:tailEnd/>
          </a:ln>
        </p:spPr>
        <p:txBody>
          <a:bodyPr>
            <a:spAutoFit/>
          </a:bodyPr>
          <a:lstStyle/>
          <a:p>
            <a:r>
              <a:rPr lang="pt-PT" sz="3200" smtClean="0">
                <a:solidFill>
                  <a:schemeClr val="bg1"/>
                </a:solidFill>
                <a:latin typeface="Lucida Console" pitchFamily="49" charset="0"/>
                <a:cs typeface="Lucida Sans Unicode" pitchFamily="34" charset="0"/>
              </a:rPr>
              <a:t>The altricial-precocial spectrum</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400" y="1224000"/>
            <a:ext cx="3361599" cy="2520000"/>
          </a:xfrm>
          <a:prstGeom prst="rect">
            <a:avLst/>
          </a:prstGeom>
          <a:ln>
            <a:solidFill>
              <a:schemeClr val="tx1"/>
            </a:solid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8000" y="1224000"/>
            <a:ext cx="3361599" cy="2520000"/>
          </a:xfrm>
          <a:prstGeom prst="rect">
            <a:avLst/>
          </a:prstGeom>
          <a:ln>
            <a:solidFill>
              <a:schemeClr val="tx1"/>
            </a:solidFill>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400" y="3888000"/>
            <a:ext cx="3071515" cy="2520000"/>
          </a:xfrm>
          <a:prstGeom prst="rect">
            <a:avLst/>
          </a:prstGeom>
        </p:spPr>
      </p:pic>
      <p:sp>
        <p:nvSpPr>
          <p:cNvPr id="11" name="TextBox 10"/>
          <p:cNvSpPr txBox="1"/>
          <p:nvPr/>
        </p:nvSpPr>
        <p:spPr bwMode="auto">
          <a:xfrm>
            <a:off x="176400" y="6552000"/>
            <a:ext cx="1178528" cy="261610"/>
          </a:xfrm>
          <a:prstGeom prst="rect">
            <a:avLst/>
          </a:prstGeom>
          <a:noFill/>
          <a:ln w="9525">
            <a:noFill/>
            <a:miter lim="800000"/>
            <a:headEnd/>
            <a:tailEnd/>
          </a:ln>
        </p:spPr>
        <p:txBody>
          <a:bodyPr wrap="none" rtlCol="0">
            <a:spAutoFit/>
          </a:bodyPr>
          <a:lstStyle/>
          <a:p>
            <a:pPr marL="514350" indent="-514350"/>
            <a:r>
              <a:rPr lang="pt-PT" sz="1100" smtClean="0"/>
              <a:t>Lika et al., 2014</a:t>
            </a:r>
            <a:endParaRPr lang="pt-PT" sz="1100"/>
          </a:p>
        </p:txBody>
      </p:sp>
      <p:sp>
        <p:nvSpPr>
          <p:cNvPr id="12" name="TextBox 11"/>
          <p:cNvSpPr txBox="1">
            <a:spLocks noChangeArrowheads="1"/>
          </p:cNvSpPr>
          <p:nvPr/>
        </p:nvSpPr>
        <p:spPr bwMode="auto">
          <a:xfrm>
            <a:off x="3888000" y="3888000"/>
            <a:ext cx="4951200" cy="2893100"/>
          </a:xfrm>
          <a:prstGeom prst="rect">
            <a:avLst/>
          </a:prstGeom>
          <a:noFill/>
          <a:ln w="9525">
            <a:noFill/>
            <a:miter lim="800000"/>
            <a:headEnd/>
            <a:tailEnd/>
          </a:ln>
        </p:spPr>
        <p:txBody>
          <a:bodyPr wrap="square">
            <a:spAutoFit/>
          </a:bodyPr>
          <a:lstStyle/>
          <a:p>
            <a:r>
              <a:rPr lang="pt-PT" sz="1400" smtClean="0">
                <a:solidFill>
                  <a:srgbClr val="002060"/>
                </a:solidFill>
                <a:latin typeface="Lucida Console" panose="020B0609040504020204" pitchFamily="49" charset="0"/>
              </a:rPr>
              <a:t>- birds are generally closer to the demand end of the spectrum (food intake controlled by metabolic needs)</a:t>
            </a:r>
          </a:p>
          <a:p>
            <a:endParaRPr lang="pt-PT" sz="1400">
              <a:solidFill>
                <a:srgbClr val="002060"/>
              </a:solidFill>
              <a:latin typeface="Lucida Console" panose="020B0609040504020204" pitchFamily="49" charset="0"/>
            </a:endParaRPr>
          </a:p>
          <a:p>
            <a:r>
              <a:rPr lang="pt-PT" sz="1400" smtClean="0">
                <a:solidFill>
                  <a:srgbClr val="002060"/>
                </a:solidFill>
                <a:latin typeface="Lucida Console" panose="020B0609040504020204" pitchFamily="49" charset="0"/>
              </a:rPr>
              <a:t>- but most altricial species are further away from that demand end (lower supply stress)</a:t>
            </a:r>
          </a:p>
          <a:p>
            <a:endParaRPr lang="pt-PT" sz="1400" smtClean="0">
              <a:solidFill>
                <a:srgbClr val="002060"/>
              </a:solidFill>
              <a:latin typeface="Lucida Console" panose="020B0609040504020204" pitchFamily="49" charset="0"/>
            </a:endParaRPr>
          </a:p>
          <a:p>
            <a:r>
              <a:rPr lang="pt-PT" sz="1400" smtClean="0">
                <a:solidFill>
                  <a:srgbClr val="002060"/>
                </a:solidFill>
                <a:latin typeface="Lucida Console" panose="020B0609040504020204" pitchFamily="49" charset="0"/>
              </a:rPr>
              <a:t>- if evolution in the Neognathae proceeded from early precociality towards altriciality with precociality then reemerging in many orders, advantages regarding parental care or flight abilities must be key</a:t>
            </a:r>
            <a:endParaRPr lang="pt-PT" sz="1400" smtClean="0">
              <a:solidFill>
                <a:srgbClr val="002060"/>
              </a:solidFill>
              <a:latin typeface="Lucida Console" panose="020B0609040504020204" pitchFamily="49" charset="0"/>
            </a:endParaRPr>
          </a:p>
        </p:txBody>
      </p:sp>
      <p:sp>
        <p:nvSpPr>
          <p:cNvPr id="13" name="TextBox 12"/>
          <p:cNvSpPr txBox="1"/>
          <p:nvPr/>
        </p:nvSpPr>
        <p:spPr bwMode="auto">
          <a:xfrm>
            <a:off x="8382000" y="6457890"/>
            <a:ext cx="762000" cy="307777"/>
          </a:xfrm>
          <a:prstGeom prst="rect">
            <a:avLst/>
          </a:prstGeom>
          <a:noFill/>
          <a:ln w="9525">
            <a:noFill/>
            <a:miter lim="800000"/>
            <a:headEnd/>
            <a:tailEnd/>
          </a:ln>
        </p:spPr>
        <p:txBody>
          <a:bodyPr wrap="square" rtlCol="0">
            <a:spAutoFit/>
          </a:bodyPr>
          <a:lstStyle/>
          <a:p>
            <a:pPr marL="514350" indent="-514350"/>
            <a:r>
              <a:rPr lang="pt-PT" sz="1400" smtClean="0">
                <a:solidFill>
                  <a:srgbClr val="10253F"/>
                </a:solidFill>
                <a:latin typeface="Lucida Console" pitchFamily="49" charset="0"/>
              </a:rPr>
              <a:t>17/19</a:t>
            </a:r>
            <a:endParaRPr lang="pt-PT" sz="1400" smtClean="0">
              <a:solidFill>
                <a:srgbClr val="10253F"/>
              </a:solidFill>
              <a:latin typeface="Lucida Console" pitchFamily="49" charset="0"/>
            </a:endParaRPr>
          </a:p>
        </p:txBody>
      </p:sp>
    </p:spTree>
    <p:extLst>
      <p:ext uri="{BB962C8B-B14F-4D97-AF65-F5344CB8AC3E}">
        <p14:creationId xmlns:p14="http://schemas.microsoft.com/office/powerpoint/2010/main" val="14776718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14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solidFill>
                <a:srgbClr val="FFFFFF"/>
              </a:solidFill>
              <a:cs typeface="Arial" charset="0"/>
            </a:endParaRPr>
          </a:p>
        </p:txBody>
      </p:sp>
      <p:sp>
        <p:nvSpPr>
          <p:cNvPr id="5" name="TextBox 7"/>
          <p:cNvSpPr txBox="1">
            <a:spLocks noChangeArrowheads="1"/>
          </p:cNvSpPr>
          <p:nvPr/>
        </p:nvSpPr>
        <p:spPr bwMode="auto">
          <a:xfrm>
            <a:off x="0" y="0"/>
            <a:ext cx="9144000" cy="708025"/>
          </a:xfrm>
          <a:prstGeom prst="rect">
            <a:avLst/>
          </a:prstGeom>
          <a:noFill/>
          <a:ln w="9525">
            <a:noFill/>
            <a:miter lim="800000"/>
            <a:headEnd/>
            <a:tailEnd/>
          </a:ln>
        </p:spPr>
        <p:txBody>
          <a:bodyPr>
            <a:spAutoFit/>
          </a:bodyPr>
          <a:lstStyle/>
          <a:p>
            <a:r>
              <a:rPr lang="pt-PT" sz="4000" smtClean="0">
                <a:solidFill>
                  <a:schemeClr val="bg1"/>
                </a:solidFill>
                <a:latin typeface="Calibri" pitchFamily="34" charset="0"/>
              </a:rPr>
              <a:t>Conclusions</a:t>
            </a:r>
            <a:endParaRPr lang="en-US" sz="4000">
              <a:solidFill>
                <a:schemeClr val="bg1"/>
              </a:solidFill>
              <a:latin typeface="Calibri" pitchFamily="34" charset="0"/>
            </a:endParaRPr>
          </a:p>
        </p:txBody>
      </p:sp>
      <p:sp>
        <p:nvSpPr>
          <p:cNvPr id="6" name="TextBox 6"/>
          <p:cNvSpPr txBox="1">
            <a:spLocks noChangeArrowheads="1"/>
          </p:cNvSpPr>
          <p:nvPr/>
        </p:nvSpPr>
        <p:spPr bwMode="auto">
          <a:xfrm>
            <a:off x="180000" y="914400"/>
            <a:ext cx="8964000" cy="4832092"/>
          </a:xfrm>
          <a:prstGeom prst="rect">
            <a:avLst/>
          </a:prstGeom>
          <a:noFill/>
          <a:ln w="9525">
            <a:noFill/>
            <a:miter lim="800000"/>
            <a:headEnd/>
            <a:tailEnd/>
          </a:ln>
        </p:spPr>
        <p:txBody>
          <a:bodyPr wrap="square">
            <a:spAutoFit/>
          </a:bodyPr>
          <a:lstStyle/>
          <a:p>
            <a:pPr marL="514350" indent="-514350">
              <a:buFontTx/>
              <a:buChar char="-"/>
            </a:pPr>
            <a:endParaRPr lang="pt-PT" sz="1600" smtClean="0">
              <a:solidFill>
                <a:srgbClr val="002060"/>
              </a:solidFill>
              <a:latin typeface="Lucida Console" panose="020B0609040504020204" pitchFamily="49" charset="0"/>
            </a:endParaRPr>
          </a:p>
          <a:p>
            <a:pPr marL="514350" indent="-514350">
              <a:buFontTx/>
              <a:buChar char="-"/>
            </a:pPr>
            <a:endParaRPr lang="pt-PT" sz="1600">
              <a:solidFill>
                <a:srgbClr val="002060"/>
              </a:solidFill>
              <a:latin typeface="Lucida Console" panose="020B0609040504020204" pitchFamily="49" charset="0"/>
            </a:endParaRPr>
          </a:p>
          <a:p>
            <a:pPr marL="514350" indent="-514350">
              <a:buFontTx/>
              <a:buChar char="-"/>
            </a:pPr>
            <a:r>
              <a:rPr lang="pt-PT" sz="1600" smtClean="0">
                <a:solidFill>
                  <a:srgbClr val="002060"/>
                </a:solidFill>
                <a:latin typeface="Lucida Console" panose="020B0609040504020204" pitchFamily="49" charset="0"/>
              </a:rPr>
              <a:t>DEB theory provides quantitative estimations that allocate the species to the altricial-precocial spectrum in a </a:t>
            </a:r>
            <a:r>
              <a:rPr lang="pt-PT" sz="1600" b="1" smtClean="0">
                <a:solidFill>
                  <a:srgbClr val="002060"/>
                </a:solidFill>
                <a:effectLst>
                  <a:outerShdw blurRad="38100" dist="38100" dir="2700000" algn="tl">
                    <a:srgbClr val="000000">
                      <a:alpha val="43137"/>
                    </a:srgbClr>
                  </a:outerShdw>
                </a:effectLst>
                <a:latin typeface="Lucida Console" panose="020B0609040504020204" pitchFamily="49" charset="0"/>
              </a:rPr>
              <a:t>continuous</a:t>
            </a:r>
            <a:r>
              <a:rPr lang="pt-PT" sz="1600" smtClean="0">
                <a:solidFill>
                  <a:srgbClr val="002060"/>
                </a:solidFill>
                <a:latin typeface="Lucida Console" panose="020B0609040504020204" pitchFamily="49" charset="0"/>
              </a:rPr>
              <a:t> fashion;</a:t>
            </a:r>
          </a:p>
          <a:p>
            <a:pPr marL="514350" indent="-514350">
              <a:buFontTx/>
              <a:buChar char="-"/>
            </a:pPr>
            <a:endParaRPr lang="pt-PT" sz="1600">
              <a:solidFill>
                <a:srgbClr val="002060"/>
              </a:solidFill>
              <a:latin typeface="Lucida Console" panose="020B0609040504020204" pitchFamily="49" charset="0"/>
            </a:endParaRPr>
          </a:p>
          <a:p>
            <a:pPr marL="514350" indent="-514350">
              <a:buFontTx/>
              <a:buChar char="-"/>
            </a:pPr>
            <a:r>
              <a:rPr lang="pt-PT" sz="1600" smtClean="0">
                <a:solidFill>
                  <a:srgbClr val="002060"/>
                </a:solidFill>
                <a:latin typeface="Lucida Console" panose="020B0609040504020204" pitchFamily="49" charset="0"/>
              </a:rPr>
              <a:t>DEB theory offers a </a:t>
            </a:r>
            <a:r>
              <a:rPr lang="pt-PT" sz="1600" b="1" smtClean="0">
                <a:solidFill>
                  <a:srgbClr val="002060"/>
                </a:solidFill>
                <a:effectLst>
                  <a:outerShdw blurRad="38100" dist="38100" dir="2700000" algn="tl">
                    <a:srgbClr val="000000">
                      <a:alpha val="43137"/>
                    </a:srgbClr>
                  </a:outerShdw>
                </a:effectLst>
                <a:latin typeface="Lucida Console" panose="020B0609040504020204" pitchFamily="49" charset="0"/>
              </a:rPr>
              <a:t>perspective on internal, metabolic constraints </a:t>
            </a:r>
            <a:r>
              <a:rPr lang="pt-PT" sz="1600" smtClean="0">
                <a:solidFill>
                  <a:srgbClr val="002060"/>
                </a:solidFill>
                <a:latin typeface="Lucida Console" panose="020B0609040504020204" pitchFamily="49" charset="0"/>
              </a:rPr>
              <a:t>that shape the altricial-precocial spectrum in birds, particularly through the balance between maturation and structural growth, with the </a:t>
            </a:r>
            <a:r>
              <a:rPr lang="en-GB" b="1" i="1">
                <a:effectLst>
                  <a:outerShdw blurRad="38100" dist="38100" dir="2700000" algn="tl">
                    <a:srgbClr val="000000">
                      <a:alpha val="43137"/>
                    </a:srgbClr>
                  </a:outerShdw>
                </a:effectLst>
              </a:rPr>
              <a:t>κ</a:t>
            </a:r>
            <a:r>
              <a:rPr lang="pt-PT" sz="1600" b="1" smtClean="0">
                <a:solidFill>
                  <a:srgbClr val="002060"/>
                </a:solidFill>
                <a:effectLst>
                  <a:outerShdw blurRad="38100" dist="38100" dir="2700000" algn="tl">
                    <a:srgbClr val="000000">
                      <a:alpha val="43137"/>
                    </a:srgbClr>
                  </a:outerShdw>
                </a:effectLst>
                <a:latin typeface="Lucida Console" panose="020B0609040504020204" pitchFamily="49" charset="0"/>
              </a:rPr>
              <a:t> rule </a:t>
            </a:r>
            <a:r>
              <a:rPr lang="pt-PT" sz="1600" smtClean="0">
                <a:solidFill>
                  <a:srgbClr val="002060"/>
                </a:solidFill>
                <a:latin typeface="Lucida Console" panose="020B0609040504020204" pitchFamily="49" charset="0"/>
              </a:rPr>
              <a:t>taking central stage;</a:t>
            </a:r>
          </a:p>
          <a:p>
            <a:pPr marL="514350" indent="-514350">
              <a:buFontTx/>
              <a:buChar char="-"/>
            </a:pPr>
            <a:endParaRPr lang="pt-PT" sz="1600">
              <a:solidFill>
                <a:srgbClr val="002060"/>
              </a:solidFill>
              <a:latin typeface="Lucida Console" panose="020B0609040504020204" pitchFamily="49" charset="0"/>
            </a:endParaRPr>
          </a:p>
          <a:p>
            <a:pPr marL="514350" indent="-514350">
              <a:buFontTx/>
              <a:buChar char="-"/>
            </a:pPr>
            <a:r>
              <a:rPr lang="pt-PT" sz="1600" smtClean="0">
                <a:solidFill>
                  <a:srgbClr val="002060"/>
                </a:solidFill>
                <a:latin typeface="Lucida Console" panose="020B0609040504020204" pitchFamily="49" charset="0"/>
              </a:rPr>
              <a:t>Partial support to Ricklef’s and others’ views on the influence of </a:t>
            </a:r>
            <a:r>
              <a:rPr lang="pt-PT" sz="1600" b="1" smtClean="0">
                <a:solidFill>
                  <a:srgbClr val="002060"/>
                </a:solidFill>
                <a:effectLst>
                  <a:outerShdw blurRad="38100" dist="38100" dir="2700000" algn="tl">
                    <a:srgbClr val="000000">
                      <a:alpha val="43137"/>
                    </a:srgbClr>
                  </a:outerShdw>
                </a:effectLst>
                <a:latin typeface="Lucida Console" panose="020B0609040504020204" pitchFamily="49" charset="0"/>
              </a:rPr>
              <a:t>internal, physiological and metabolic constraints</a:t>
            </a:r>
            <a:r>
              <a:rPr lang="pt-PT" sz="1600" smtClean="0">
                <a:solidFill>
                  <a:srgbClr val="002060"/>
                </a:solidFill>
                <a:latin typeface="Lucida Console" panose="020B0609040504020204" pitchFamily="49" charset="0"/>
              </a:rPr>
              <a:t>, on development and growth rates (but many environmental selective pressures may have acted and still be acting upon avian metabolic constraints);</a:t>
            </a:r>
          </a:p>
          <a:p>
            <a:pPr marL="514350" indent="-514350">
              <a:buFontTx/>
              <a:buChar char="-"/>
            </a:pPr>
            <a:endParaRPr lang="pt-PT" sz="1600">
              <a:solidFill>
                <a:srgbClr val="002060"/>
              </a:solidFill>
              <a:latin typeface="Lucida Console" panose="020B0609040504020204" pitchFamily="49" charset="0"/>
            </a:endParaRPr>
          </a:p>
          <a:p>
            <a:pPr marL="514350" indent="-514350">
              <a:buFontTx/>
              <a:buChar char="-"/>
            </a:pPr>
            <a:r>
              <a:rPr lang="pt-PT" sz="1600" smtClean="0">
                <a:solidFill>
                  <a:srgbClr val="002060"/>
                </a:solidFill>
                <a:latin typeface="Lucida Console" panose="020B0609040504020204" pitchFamily="49" charset="0"/>
              </a:rPr>
              <a:t>Support for </a:t>
            </a:r>
            <a:r>
              <a:rPr lang="pt-PT" sz="1600" b="1" smtClean="0">
                <a:solidFill>
                  <a:srgbClr val="002060"/>
                </a:solidFill>
                <a:effectLst>
                  <a:outerShdw blurRad="38100" dist="38100" dir="2700000" algn="tl">
                    <a:srgbClr val="000000">
                      <a:alpha val="43137"/>
                    </a:srgbClr>
                  </a:outerShdw>
                </a:effectLst>
                <a:latin typeface="Lucida Console" panose="020B0609040504020204" pitchFamily="49" charset="0"/>
              </a:rPr>
              <a:t>evolution towards precociality</a:t>
            </a:r>
            <a:r>
              <a:rPr lang="pt-PT" sz="1600" smtClean="0">
                <a:solidFill>
                  <a:srgbClr val="002060"/>
                </a:solidFill>
                <a:latin typeface="Lucida Console" panose="020B0609040504020204" pitchFamily="49" charset="0"/>
              </a:rPr>
              <a:t> but future research on the advantages of avian altriciality in a rapidly-changing world</a:t>
            </a:r>
            <a:endParaRPr lang="pt-PT" sz="1600" smtClean="0">
              <a:solidFill>
                <a:srgbClr val="002060"/>
              </a:solidFill>
              <a:latin typeface="Lucida Console" panose="020B0609040504020204" pitchFamily="49" charset="0"/>
            </a:endParaRPr>
          </a:p>
          <a:p>
            <a:pPr marL="514350" indent="-514350">
              <a:buFontTx/>
              <a:buChar char="-"/>
            </a:pPr>
            <a:endParaRPr lang="pt-PT" smtClean="0">
              <a:solidFill>
                <a:srgbClr val="002060"/>
              </a:solidFill>
              <a:latin typeface="Calibri" pitchFamily="34" charset="0"/>
            </a:endParaRPr>
          </a:p>
        </p:txBody>
      </p:sp>
      <p:sp>
        <p:nvSpPr>
          <p:cNvPr id="7" name="TextBox 6"/>
          <p:cNvSpPr txBox="1"/>
          <p:nvPr/>
        </p:nvSpPr>
        <p:spPr bwMode="auto">
          <a:xfrm>
            <a:off x="8382000" y="6457890"/>
            <a:ext cx="762000" cy="307777"/>
          </a:xfrm>
          <a:prstGeom prst="rect">
            <a:avLst/>
          </a:prstGeom>
          <a:noFill/>
          <a:ln w="9525">
            <a:noFill/>
            <a:miter lim="800000"/>
            <a:headEnd/>
            <a:tailEnd/>
          </a:ln>
        </p:spPr>
        <p:txBody>
          <a:bodyPr wrap="square" rtlCol="0">
            <a:spAutoFit/>
          </a:bodyPr>
          <a:lstStyle/>
          <a:p>
            <a:pPr marL="514350" indent="-514350"/>
            <a:r>
              <a:rPr lang="pt-PT" sz="1400" smtClean="0">
                <a:solidFill>
                  <a:srgbClr val="10253F"/>
                </a:solidFill>
                <a:latin typeface="Lucida Console" pitchFamily="49" charset="0"/>
              </a:rPr>
              <a:t>18/19</a:t>
            </a:r>
            <a:endParaRPr lang="pt-PT" sz="1400" smtClean="0">
              <a:solidFill>
                <a:srgbClr val="10253F"/>
              </a:solidFill>
              <a:latin typeface="Lucida Console" pitchFamily="49"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 b="-7000"/>
          </a:stretch>
        </a:blipFill>
        <a:effectLst/>
      </p:bgPr>
    </p:bg>
    <p:spTree>
      <p:nvGrpSpPr>
        <p:cNvPr id="1" name=""/>
        <p:cNvGrpSpPr/>
        <p:nvPr/>
      </p:nvGrpSpPr>
      <p:grpSpPr>
        <a:xfrm>
          <a:off x="0" y="0"/>
          <a:ext cx="0" cy="0"/>
          <a:chOff x="0" y="0"/>
          <a:chExt cx="0" cy="0"/>
        </a:xfrm>
      </p:grpSpPr>
      <p:sp>
        <p:nvSpPr>
          <p:cNvPr id="26626" name="TextBox 7"/>
          <p:cNvSpPr txBox="1">
            <a:spLocks noChangeArrowheads="1"/>
          </p:cNvSpPr>
          <p:nvPr/>
        </p:nvSpPr>
        <p:spPr bwMode="auto">
          <a:xfrm>
            <a:off x="0" y="685800"/>
            <a:ext cx="9144000" cy="2708434"/>
          </a:xfrm>
          <a:prstGeom prst="rect">
            <a:avLst/>
          </a:prstGeom>
          <a:noFill/>
          <a:ln w="9525">
            <a:noFill/>
            <a:miter lim="800000"/>
            <a:headEnd/>
            <a:tailEnd/>
          </a:ln>
        </p:spPr>
        <p:txBody>
          <a:bodyPr>
            <a:spAutoFit/>
          </a:bodyPr>
          <a:lstStyle/>
          <a:p>
            <a:endParaRPr lang="pt-PT" sz="1400">
              <a:solidFill>
                <a:srgbClr val="10253F"/>
              </a:solidFill>
            </a:endParaRPr>
          </a:p>
          <a:p>
            <a:pPr algn="ctr"/>
            <a:r>
              <a:rPr lang="pt-PT" sz="4800">
                <a:solidFill>
                  <a:schemeClr val="tx2">
                    <a:lumMod val="50000"/>
                  </a:schemeClr>
                </a:solidFill>
                <a:latin typeface="Calibri" pitchFamily="34" charset="0"/>
              </a:rPr>
              <a:t>Thank you!</a:t>
            </a:r>
          </a:p>
          <a:p>
            <a:pPr algn="ctr"/>
            <a:endParaRPr lang="pt-PT" sz="3600">
              <a:solidFill>
                <a:schemeClr val="tx2">
                  <a:lumMod val="50000"/>
                </a:schemeClr>
              </a:solidFill>
              <a:latin typeface="Calibri" pitchFamily="34" charset="0"/>
            </a:endParaRPr>
          </a:p>
          <a:p>
            <a:pPr algn="ctr"/>
            <a:endParaRPr lang="pt-PT" sz="3600">
              <a:solidFill>
                <a:schemeClr val="tx2">
                  <a:lumMod val="50000"/>
                </a:schemeClr>
              </a:solidFill>
              <a:latin typeface="Calibri" pitchFamily="34" charset="0"/>
            </a:endParaRPr>
          </a:p>
          <a:p>
            <a:pPr algn="ctr"/>
            <a:r>
              <a:rPr lang="pt-PT" sz="3600" smtClean="0">
                <a:solidFill>
                  <a:schemeClr val="tx2">
                    <a:lumMod val="50000"/>
                  </a:schemeClr>
                </a:solidFill>
                <a:latin typeface="Calibri" pitchFamily="34" charset="0"/>
              </a:rPr>
              <a:t>carlos.teixeira@tecnico.ulisboa.pt</a:t>
            </a:r>
            <a:endParaRPr lang="pt-PT" sz="3600">
              <a:solidFill>
                <a:schemeClr val="tx2">
                  <a:lumMod val="50000"/>
                </a:schemeClr>
              </a:solidFill>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8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solidFill>
                <a:srgbClr val="FFFFFF"/>
              </a:solidFill>
              <a:cs typeface="Arial" charset="0"/>
            </a:endParaRPr>
          </a:p>
        </p:txBody>
      </p:sp>
      <p:sp>
        <p:nvSpPr>
          <p:cNvPr id="5" name="TextBox 7"/>
          <p:cNvSpPr txBox="1">
            <a:spLocks noChangeArrowheads="1"/>
          </p:cNvSpPr>
          <p:nvPr/>
        </p:nvSpPr>
        <p:spPr bwMode="auto">
          <a:xfrm>
            <a:off x="0" y="0"/>
            <a:ext cx="9144000" cy="584775"/>
          </a:xfrm>
          <a:prstGeom prst="rect">
            <a:avLst/>
          </a:prstGeom>
          <a:noFill/>
          <a:ln w="9525">
            <a:noFill/>
            <a:miter lim="800000"/>
            <a:headEnd/>
            <a:tailEnd/>
          </a:ln>
        </p:spPr>
        <p:txBody>
          <a:bodyPr>
            <a:spAutoFit/>
          </a:bodyPr>
          <a:lstStyle/>
          <a:p>
            <a:r>
              <a:rPr lang="pt-PT" sz="3200" smtClean="0">
                <a:solidFill>
                  <a:schemeClr val="bg1"/>
                </a:solidFill>
                <a:latin typeface="Lucida Console" pitchFamily="49" charset="0"/>
                <a:cs typeface="Lucida Sans Unicode" pitchFamily="34" charset="0"/>
              </a:rPr>
              <a:t>The altricial-precocial spectrum</a:t>
            </a:r>
          </a:p>
        </p:txBody>
      </p:sp>
      <p:sp>
        <p:nvSpPr>
          <p:cNvPr id="10" name="TextBox 9"/>
          <p:cNvSpPr txBox="1"/>
          <p:nvPr/>
        </p:nvSpPr>
        <p:spPr bwMode="auto">
          <a:xfrm>
            <a:off x="8429620" y="6457890"/>
            <a:ext cx="714380" cy="307777"/>
          </a:xfrm>
          <a:prstGeom prst="rect">
            <a:avLst/>
          </a:prstGeom>
          <a:noFill/>
          <a:ln w="9525">
            <a:noFill/>
            <a:miter lim="800000"/>
            <a:headEnd/>
            <a:tailEnd/>
          </a:ln>
        </p:spPr>
        <p:txBody>
          <a:bodyPr wrap="square" rtlCol="0">
            <a:spAutoFit/>
          </a:bodyPr>
          <a:lstStyle/>
          <a:p>
            <a:pPr marL="514350" indent="-514350"/>
            <a:r>
              <a:rPr lang="pt-PT" sz="1400" smtClean="0">
                <a:solidFill>
                  <a:srgbClr val="10253F"/>
                </a:solidFill>
                <a:latin typeface="Lucida Console" pitchFamily="49" charset="0"/>
              </a:rPr>
              <a:t>2</a:t>
            </a:r>
            <a:r>
              <a:rPr lang="pt-PT" sz="1400" smtClean="0">
                <a:solidFill>
                  <a:srgbClr val="10253F"/>
                </a:solidFill>
                <a:latin typeface="Lucida Console" pitchFamily="49" charset="0"/>
              </a:rPr>
              <a:t>/19</a:t>
            </a:r>
            <a:endParaRPr lang="pt-PT" sz="1400" smtClean="0">
              <a:solidFill>
                <a:srgbClr val="10253F"/>
              </a:solidFill>
              <a:latin typeface="Lucida Console" pitchFamily="49" charset="0"/>
            </a:endParaRPr>
          </a:p>
        </p:txBody>
      </p:sp>
      <p:sp>
        <p:nvSpPr>
          <p:cNvPr id="7" name="TextBox 6"/>
          <p:cNvSpPr txBox="1">
            <a:spLocks noChangeArrowheads="1"/>
          </p:cNvSpPr>
          <p:nvPr/>
        </p:nvSpPr>
        <p:spPr bwMode="auto">
          <a:xfrm>
            <a:off x="180000" y="1260000"/>
            <a:ext cx="8686800" cy="1077218"/>
          </a:xfrm>
          <a:prstGeom prst="rect">
            <a:avLst/>
          </a:prstGeom>
          <a:noFill/>
          <a:ln w="9525">
            <a:noFill/>
            <a:miter lim="800000"/>
            <a:headEnd/>
            <a:tailEnd/>
          </a:ln>
        </p:spPr>
        <p:txBody>
          <a:bodyPr>
            <a:spAutoFit/>
          </a:bodyPr>
          <a:lstStyle/>
          <a:p>
            <a:pPr marL="514350" indent="-514350"/>
            <a:r>
              <a:rPr lang="en-US" sz="1600" smtClean="0">
                <a:solidFill>
                  <a:schemeClr val="tx2">
                    <a:lumMod val="50000"/>
                  </a:schemeClr>
                </a:solidFill>
                <a:latin typeface="Lucida Console" pitchFamily="49" charset="0"/>
                <a:cs typeface="Lucida Sans Unicode" pitchFamily="34" charset="0"/>
              </a:rPr>
              <a:t>“...represents a continuum o functional capabilities of neonates, ranging from the complete independence and </a:t>
            </a:r>
            <a:r>
              <a:rPr lang="en-US" sz="1600" err="1" smtClean="0">
                <a:solidFill>
                  <a:schemeClr val="tx2">
                    <a:lumMod val="50000"/>
                  </a:schemeClr>
                </a:solidFill>
                <a:latin typeface="Lucida Console" pitchFamily="49" charset="0"/>
                <a:cs typeface="Lucida Sans Unicode" pitchFamily="34" charset="0"/>
              </a:rPr>
              <a:t>adultlike</a:t>
            </a:r>
            <a:r>
              <a:rPr lang="en-US" sz="1600" smtClean="0">
                <a:solidFill>
                  <a:schemeClr val="tx2">
                    <a:lumMod val="50000"/>
                  </a:schemeClr>
                </a:solidFill>
                <a:latin typeface="Lucida Console" pitchFamily="49" charset="0"/>
                <a:cs typeface="Lucida Sans Unicode" pitchFamily="34" charset="0"/>
              </a:rPr>
              <a:t> capabilities of </a:t>
            </a:r>
            <a:r>
              <a:rPr lang="en-US" sz="1600" err="1" smtClean="0">
                <a:solidFill>
                  <a:schemeClr val="tx2">
                    <a:lumMod val="50000"/>
                  </a:schemeClr>
                </a:solidFill>
                <a:latin typeface="Lucida Console" pitchFamily="49" charset="0"/>
                <a:cs typeface="Lucida Sans Unicode" pitchFamily="34" charset="0"/>
              </a:rPr>
              <a:t>megapode</a:t>
            </a:r>
            <a:r>
              <a:rPr lang="en-US" sz="1600" smtClean="0">
                <a:solidFill>
                  <a:schemeClr val="tx2">
                    <a:lumMod val="50000"/>
                  </a:schemeClr>
                </a:solidFill>
                <a:latin typeface="Lucida Console" pitchFamily="49" charset="0"/>
                <a:cs typeface="Lucida Sans Unicode" pitchFamily="34" charset="0"/>
              </a:rPr>
              <a:t> chicks to the total dependence of passerines, </a:t>
            </a:r>
            <a:r>
              <a:rPr lang="en-US" sz="1600" err="1" smtClean="0">
                <a:solidFill>
                  <a:schemeClr val="tx2">
                    <a:lumMod val="50000"/>
                  </a:schemeClr>
                </a:solidFill>
                <a:latin typeface="Lucida Console" pitchFamily="49" charset="0"/>
                <a:cs typeface="Lucida Sans Unicode" pitchFamily="34" charset="0"/>
              </a:rPr>
              <a:t>psittaciforms</a:t>
            </a:r>
            <a:r>
              <a:rPr lang="en-US" sz="1600" smtClean="0">
                <a:solidFill>
                  <a:schemeClr val="tx2">
                    <a:lumMod val="50000"/>
                  </a:schemeClr>
                </a:solidFill>
                <a:latin typeface="Lucida Console" pitchFamily="49" charset="0"/>
                <a:cs typeface="Lucida Sans Unicode" pitchFamily="34" charset="0"/>
              </a:rPr>
              <a:t>, and other fully </a:t>
            </a:r>
            <a:r>
              <a:rPr lang="en-US" sz="1600" err="1" smtClean="0">
                <a:solidFill>
                  <a:schemeClr val="tx2">
                    <a:lumMod val="50000"/>
                  </a:schemeClr>
                </a:solidFill>
                <a:latin typeface="Lucida Console" pitchFamily="49" charset="0"/>
                <a:cs typeface="Lucida Sans Unicode" pitchFamily="34" charset="0"/>
              </a:rPr>
              <a:t>altricial</a:t>
            </a:r>
            <a:r>
              <a:rPr lang="en-US" sz="1600" smtClean="0">
                <a:solidFill>
                  <a:schemeClr val="tx2">
                    <a:lumMod val="50000"/>
                  </a:schemeClr>
                </a:solidFill>
                <a:latin typeface="Lucida Console" pitchFamily="49" charset="0"/>
                <a:cs typeface="Lucida Sans Unicode" pitchFamily="34" charset="0"/>
              </a:rPr>
              <a:t> taxa...”</a:t>
            </a:r>
            <a:endParaRPr lang="en-US" sz="1600">
              <a:solidFill>
                <a:schemeClr val="tx2">
                  <a:lumMod val="50000"/>
                </a:schemeClr>
              </a:solidFill>
              <a:latin typeface="Lucida Console" pitchFamily="49" charset="0"/>
              <a:cs typeface="Lucida Sans Unicode" pitchFamily="34" charset="0"/>
            </a:endParaRPr>
          </a:p>
        </p:txBody>
      </p:sp>
      <p:pic>
        <p:nvPicPr>
          <p:cNvPr id="11" name="Picture 10" descr="Altricial_chicks.jpg"/>
          <p:cNvPicPr>
            <a:picLocks noChangeAspect="1"/>
          </p:cNvPicPr>
          <p:nvPr/>
        </p:nvPicPr>
        <p:blipFill>
          <a:blip r:embed="rId2" cstate="print"/>
          <a:stretch>
            <a:fillRect/>
          </a:stretch>
        </p:blipFill>
        <p:spPr>
          <a:xfrm>
            <a:off x="180000" y="2880000"/>
            <a:ext cx="4330573" cy="2880000"/>
          </a:xfrm>
          <a:prstGeom prst="rect">
            <a:avLst/>
          </a:prstGeom>
        </p:spPr>
      </p:pic>
      <p:pic>
        <p:nvPicPr>
          <p:cNvPr id="12" name="Picture 11" descr="MALL_w_ducklings_rsz_wiki.jpg"/>
          <p:cNvPicPr>
            <a:picLocks noChangeAspect="1"/>
          </p:cNvPicPr>
          <p:nvPr/>
        </p:nvPicPr>
        <p:blipFill>
          <a:blip r:embed="rId3" cstate="print"/>
          <a:stretch>
            <a:fillRect/>
          </a:stretch>
        </p:blipFill>
        <p:spPr>
          <a:xfrm>
            <a:off x="4935600" y="2880000"/>
            <a:ext cx="4027972" cy="2880000"/>
          </a:xfrm>
          <a:prstGeom prst="rect">
            <a:avLst/>
          </a:prstGeom>
        </p:spPr>
      </p:pic>
      <p:sp>
        <p:nvSpPr>
          <p:cNvPr id="13" name="TextBox 12"/>
          <p:cNvSpPr txBox="1">
            <a:spLocks noChangeArrowheads="1"/>
          </p:cNvSpPr>
          <p:nvPr/>
        </p:nvSpPr>
        <p:spPr bwMode="auto">
          <a:xfrm>
            <a:off x="180000" y="5760000"/>
            <a:ext cx="8686800" cy="338554"/>
          </a:xfrm>
          <a:prstGeom prst="rect">
            <a:avLst/>
          </a:prstGeom>
          <a:noFill/>
          <a:ln w="9525">
            <a:noFill/>
            <a:miter lim="800000"/>
            <a:headEnd/>
            <a:tailEnd/>
          </a:ln>
        </p:spPr>
        <p:txBody>
          <a:bodyPr>
            <a:spAutoFit/>
          </a:bodyPr>
          <a:lstStyle/>
          <a:p>
            <a:pPr marL="514350" indent="-514350"/>
            <a:r>
              <a:rPr lang="en-US" sz="1600" smtClean="0">
                <a:solidFill>
                  <a:schemeClr val="tx2">
                    <a:lumMod val="50000"/>
                  </a:schemeClr>
                </a:solidFill>
                <a:latin typeface="Lucida Console" pitchFamily="49" charset="0"/>
                <a:cs typeface="Lucida Sans Unicode" pitchFamily="34" charset="0"/>
              </a:rPr>
              <a:t>altricial				 precocial</a:t>
            </a:r>
            <a:endParaRPr lang="en-US" sz="1600">
              <a:solidFill>
                <a:schemeClr val="tx2">
                  <a:lumMod val="50000"/>
                </a:schemeClr>
              </a:solidFill>
              <a:latin typeface="Lucida Console" pitchFamily="49" charset="0"/>
              <a:cs typeface="Lucida Sans Unicode" pitchFamily="34" charset="0"/>
            </a:endParaRPr>
          </a:p>
        </p:txBody>
      </p:sp>
    </p:spTree>
    <p:extLst>
      <p:ext uri="{BB962C8B-B14F-4D97-AF65-F5344CB8AC3E}">
        <p14:creationId xmlns:p14="http://schemas.microsoft.com/office/powerpoint/2010/main" val="2435638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8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solidFill>
                <a:srgbClr val="FFFFFF"/>
              </a:solidFill>
              <a:cs typeface="Arial" charset="0"/>
            </a:endParaRPr>
          </a:p>
        </p:txBody>
      </p:sp>
      <p:sp>
        <p:nvSpPr>
          <p:cNvPr id="5" name="TextBox 7"/>
          <p:cNvSpPr txBox="1">
            <a:spLocks noChangeArrowheads="1"/>
          </p:cNvSpPr>
          <p:nvPr/>
        </p:nvSpPr>
        <p:spPr bwMode="auto">
          <a:xfrm>
            <a:off x="0" y="0"/>
            <a:ext cx="9144000" cy="584775"/>
          </a:xfrm>
          <a:prstGeom prst="rect">
            <a:avLst/>
          </a:prstGeom>
          <a:noFill/>
          <a:ln w="9525">
            <a:noFill/>
            <a:miter lim="800000"/>
            <a:headEnd/>
            <a:tailEnd/>
          </a:ln>
        </p:spPr>
        <p:txBody>
          <a:bodyPr>
            <a:spAutoFit/>
          </a:bodyPr>
          <a:lstStyle/>
          <a:p>
            <a:r>
              <a:rPr lang="pt-PT" sz="3200" smtClean="0">
                <a:solidFill>
                  <a:schemeClr val="bg1"/>
                </a:solidFill>
                <a:latin typeface="Lucida Console" pitchFamily="49" charset="0"/>
                <a:cs typeface="Lucida Sans Unicode" pitchFamily="34" charset="0"/>
              </a:rPr>
              <a:t>The altricial-precocial spectrum</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000" y="1440000"/>
            <a:ext cx="2851145" cy="3600000"/>
          </a:xfrm>
          <a:prstGeom prst="rect">
            <a:avLst/>
          </a:prstGeom>
          <a:ln>
            <a:solidFill>
              <a:schemeClr val="tx1"/>
            </a:solidFill>
          </a:ln>
        </p:spPr>
      </p:pic>
      <p:sp>
        <p:nvSpPr>
          <p:cNvPr id="10" name="TextBox 9"/>
          <p:cNvSpPr txBox="1">
            <a:spLocks noChangeArrowheads="1"/>
          </p:cNvSpPr>
          <p:nvPr/>
        </p:nvSpPr>
        <p:spPr bwMode="auto">
          <a:xfrm>
            <a:off x="3200400" y="1437382"/>
            <a:ext cx="5666400" cy="5139869"/>
          </a:xfrm>
          <a:prstGeom prst="rect">
            <a:avLst/>
          </a:prstGeom>
          <a:noFill/>
          <a:ln w="9525">
            <a:noFill/>
            <a:miter lim="800000"/>
            <a:headEnd/>
            <a:tailEnd/>
          </a:ln>
        </p:spPr>
        <p:txBody>
          <a:bodyPr wrap="square">
            <a:spAutoFit/>
          </a:bodyPr>
          <a:lstStyle/>
          <a:p>
            <a:pPr marL="514350" indent="-514350"/>
            <a:r>
              <a:rPr lang="en-US" sz="2400" smtClean="0">
                <a:solidFill>
                  <a:schemeClr val="tx2">
                    <a:lumMod val="50000"/>
                  </a:schemeClr>
                </a:solidFill>
                <a:latin typeface="Lucida Console" pitchFamily="49" charset="0"/>
                <a:cs typeface="Lucida Sans Unicode" pitchFamily="34" charset="0"/>
              </a:rPr>
              <a:t>Lorenz Oken (1837)</a:t>
            </a:r>
          </a:p>
          <a:p>
            <a:pPr marL="514350" indent="-514350"/>
            <a:endParaRPr lang="en-US" sz="1600">
              <a:solidFill>
                <a:schemeClr val="tx2">
                  <a:lumMod val="50000"/>
                </a:schemeClr>
              </a:solidFill>
              <a:latin typeface="Lucida Console" pitchFamily="49" charset="0"/>
              <a:cs typeface="Lucida Sans Unicode" pitchFamily="34" charset="0"/>
            </a:endParaRPr>
          </a:p>
          <a:p>
            <a:pPr marL="514350" indent="-514350"/>
            <a:r>
              <a:rPr lang="en-US" sz="1600" smtClean="0">
                <a:solidFill>
                  <a:schemeClr val="tx2">
                    <a:lumMod val="50000"/>
                  </a:schemeClr>
                </a:solidFill>
                <a:latin typeface="Lucida Console" pitchFamily="49" charset="0"/>
                <a:cs typeface="Lucida Sans Unicode" pitchFamily="34" charset="0"/>
              </a:rPr>
              <a:t>“nidifugous” (from the </a:t>
            </a:r>
            <a:r>
              <a:rPr lang="en-GB" sz="1600" smtClean="0">
                <a:solidFill>
                  <a:schemeClr val="tx2">
                    <a:lumMod val="50000"/>
                  </a:schemeClr>
                </a:solidFill>
                <a:latin typeface="Lucida Console" pitchFamily="49" charset="0"/>
                <a:cs typeface="Lucida Sans Unicode" pitchFamily="34" charset="0"/>
              </a:rPr>
              <a:t>Latin </a:t>
            </a:r>
            <a:r>
              <a:rPr lang="en-GB" sz="1600" i="1">
                <a:solidFill>
                  <a:schemeClr val="tx2">
                    <a:lumMod val="50000"/>
                  </a:schemeClr>
                </a:solidFill>
                <a:latin typeface="Lucida Console" pitchFamily="49" charset="0"/>
                <a:cs typeface="Lucida Sans Unicode" pitchFamily="34" charset="0"/>
              </a:rPr>
              <a:t>nidus</a:t>
            </a:r>
            <a:r>
              <a:rPr lang="en-GB" sz="1600">
                <a:solidFill>
                  <a:schemeClr val="tx2">
                    <a:lumMod val="50000"/>
                  </a:schemeClr>
                </a:solidFill>
                <a:latin typeface="Lucida Console" pitchFamily="49" charset="0"/>
                <a:cs typeface="Lucida Sans Unicode" pitchFamily="34" charset="0"/>
              </a:rPr>
              <a:t> for "nest" and </a:t>
            </a:r>
            <a:r>
              <a:rPr lang="en-GB" sz="1600" i="1">
                <a:solidFill>
                  <a:schemeClr val="tx2">
                    <a:lumMod val="50000"/>
                  </a:schemeClr>
                </a:solidFill>
                <a:latin typeface="Lucida Console" pitchFamily="49" charset="0"/>
                <a:cs typeface="Lucida Sans Unicode" pitchFamily="34" charset="0"/>
              </a:rPr>
              <a:t>fugere</a:t>
            </a:r>
            <a:r>
              <a:rPr lang="en-GB" sz="1600">
                <a:solidFill>
                  <a:schemeClr val="tx2">
                    <a:lumMod val="50000"/>
                  </a:schemeClr>
                </a:solidFill>
                <a:latin typeface="Lucida Console" pitchFamily="49" charset="0"/>
                <a:cs typeface="Lucida Sans Unicode" pitchFamily="34" charset="0"/>
              </a:rPr>
              <a:t> meaning "</a:t>
            </a:r>
            <a:r>
              <a:rPr lang="en-GB" sz="1600">
                <a:solidFill>
                  <a:schemeClr val="tx2">
                    <a:lumMod val="50000"/>
                  </a:schemeClr>
                </a:solidFill>
                <a:latin typeface="Lucida Console" pitchFamily="49" charset="0"/>
                <a:cs typeface="Lucida Sans Unicode" pitchFamily="34" charset="0"/>
              </a:rPr>
              <a:t>to </a:t>
            </a:r>
            <a:r>
              <a:rPr lang="en-GB" sz="1600" smtClean="0">
                <a:solidFill>
                  <a:schemeClr val="tx2">
                    <a:lumMod val="50000"/>
                  </a:schemeClr>
                </a:solidFill>
                <a:latin typeface="Lucida Console" pitchFamily="49" charset="0"/>
                <a:cs typeface="Lucida Sans Unicode" pitchFamily="34" charset="0"/>
              </a:rPr>
              <a:t>flee“</a:t>
            </a:r>
          </a:p>
          <a:p>
            <a:pPr marL="514350" indent="-514350"/>
            <a:endParaRPr lang="en-GB" sz="1600">
              <a:solidFill>
                <a:schemeClr val="tx2">
                  <a:lumMod val="50000"/>
                </a:schemeClr>
              </a:solidFill>
              <a:latin typeface="Lucida Console" pitchFamily="49" charset="0"/>
              <a:cs typeface="Lucida Sans Unicode" pitchFamily="34" charset="0"/>
            </a:endParaRPr>
          </a:p>
          <a:p>
            <a:pPr marL="514350" indent="-514350"/>
            <a:r>
              <a:rPr lang="en-GB" sz="1600" smtClean="0">
                <a:solidFill>
                  <a:schemeClr val="tx2">
                    <a:lumMod val="50000"/>
                  </a:schemeClr>
                </a:solidFill>
                <a:latin typeface="Lucida Console" pitchFamily="49" charset="0"/>
                <a:cs typeface="Lucida Sans Unicode" pitchFamily="34" charset="0"/>
              </a:rPr>
              <a:t>and</a:t>
            </a:r>
          </a:p>
          <a:p>
            <a:pPr marL="514350" indent="-514350"/>
            <a:endParaRPr lang="en-US" sz="1600" smtClean="0">
              <a:solidFill>
                <a:schemeClr val="tx2">
                  <a:lumMod val="50000"/>
                </a:schemeClr>
              </a:solidFill>
              <a:latin typeface="Lucida Console" pitchFamily="49" charset="0"/>
              <a:cs typeface="Lucida Sans Unicode" pitchFamily="34" charset="0"/>
            </a:endParaRPr>
          </a:p>
          <a:p>
            <a:pPr marL="514350" indent="-514350"/>
            <a:r>
              <a:rPr lang="en-US" sz="1600" smtClean="0">
                <a:solidFill>
                  <a:schemeClr val="tx2">
                    <a:lumMod val="50000"/>
                  </a:schemeClr>
                </a:solidFill>
                <a:latin typeface="Lucida Console" pitchFamily="49" charset="0"/>
                <a:cs typeface="Lucida Sans Unicode" pitchFamily="34" charset="0"/>
              </a:rPr>
              <a:t>“nidicululous” (stays at the nest after hacting from the egg)</a:t>
            </a:r>
          </a:p>
          <a:p>
            <a:pPr marL="514350" indent="-514350"/>
            <a:endParaRPr lang="en-US" sz="1600">
              <a:solidFill>
                <a:schemeClr val="tx2">
                  <a:lumMod val="50000"/>
                </a:schemeClr>
              </a:solidFill>
              <a:latin typeface="Lucida Console" pitchFamily="49" charset="0"/>
              <a:cs typeface="Lucida Sans Unicode" pitchFamily="34" charset="0"/>
            </a:endParaRPr>
          </a:p>
          <a:p>
            <a:pPr marL="514350" indent="-514350"/>
            <a:endParaRPr lang="en-US" sz="1600">
              <a:solidFill>
                <a:schemeClr val="tx2">
                  <a:lumMod val="50000"/>
                </a:schemeClr>
              </a:solidFill>
              <a:latin typeface="Lucida Console" pitchFamily="49" charset="0"/>
              <a:cs typeface="Lucida Sans Unicode" pitchFamily="34" charset="0"/>
            </a:endParaRPr>
          </a:p>
          <a:p>
            <a:pPr marL="514350" indent="-514350"/>
            <a:endParaRPr lang="en-US" sz="1600" smtClean="0">
              <a:solidFill>
                <a:schemeClr val="tx2">
                  <a:lumMod val="50000"/>
                </a:schemeClr>
              </a:solidFill>
              <a:latin typeface="Lucida Console" pitchFamily="49" charset="0"/>
              <a:cs typeface="Lucida Sans Unicode" pitchFamily="34" charset="0"/>
            </a:endParaRPr>
          </a:p>
          <a:p>
            <a:pPr marL="514350" indent="-514350"/>
            <a:endParaRPr lang="en-US" sz="1600">
              <a:solidFill>
                <a:schemeClr val="tx2">
                  <a:lumMod val="50000"/>
                </a:schemeClr>
              </a:solidFill>
              <a:latin typeface="Lucida Console" pitchFamily="49" charset="0"/>
              <a:cs typeface="Lucida Sans Unicode" pitchFamily="34" charset="0"/>
            </a:endParaRPr>
          </a:p>
          <a:p>
            <a:pPr marL="514350" indent="-514350"/>
            <a:r>
              <a:rPr lang="en-US" sz="2400" smtClean="0">
                <a:solidFill>
                  <a:schemeClr val="tx2">
                    <a:lumMod val="50000"/>
                  </a:schemeClr>
                </a:solidFill>
                <a:latin typeface="Lucida Console" pitchFamily="49" charset="0"/>
                <a:cs typeface="Lucida Sans Unicode" pitchFamily="34" charset="0"/>
              </a:rPr>
              <a:t>C. J. Sundeval (1872)</a:t>
            </a:r>
          </a:p>
          <a:p>
            <a:pPr marL="514350" indent="-514350"/>
            <a:endParaRPr lang="en-US" sz="2400">
              <a:solidFill>
                <a:schemeClr val="tx2">
                  <a:lumMod val="50000"/>
                </a:schemeClr>
              </a:solidFill>
              <a:latin typeface="Lucida Console" pitchFamily="49" charset="0"/>
              <a:cs typeface="Lucida Sans Unicode" pitchFamily="34" charset="0"/>
            </a:endParaRPr>
          </a:p>
          <a:p>
            <a:pPr marL="514350" indent="-514350"/>
            <a:r>
              <a:rPr lang="en-US" sz="1600" smtClean="0">
                <a:solidFill>
                  <a:schemeClr val="tx2">
                    <a:lumMod val="50000"/>
                  </a:schemeClr>
                </a:solidFill>
                <a:latin typeface="Lucida Console" pitchFamily="49" charset="0"/>
                <a:cs typeface="Lucida Sans Unicode" pitchFamily="34" charset="0"/>
              </a:rPr>
              <a:t>“</a:t>
            </a:r>
            <a:r>
              <a:rPr lang="en-US" sz="1600" i="1" smtClean="0">
                <a:solidFill>
                  <a:schemeClr val="tx2">
                    <a:lumMod val="50000"/>
                  </a:schemeClr>
                </a:solidFill>
                <a:latin typeface="Lucida Console" pitchFamily="49" charset="0"/>
                <a:cs typeface="Lucida Sans Unicode" pitchFamily="34" charset="0"/>
              </a:rPr>
              <a:t>altrices</a:t>
            </a:r>
            <a:r>
              <a:rPr lang="en-US" sz="1600" smtClean="0">
                <a:solidFill>
                  <a:schemeClr val="tx2">
                    <a:lumMod val="50000"/>
                  </a:schemeClr>
                </a:solidFill>
                <a:latin typeface="Lucida Console" pitchFamily="49" charset="0"/>
                <a:cs typeface="Lucida Sans Unicode" pitchFamily="34" charset="0"/>
              </a:rPr>
              <a:t>” and “</a:t>
            </a:r>
            <a:r>
              <a:rPr lang="en-US" sz="1600" i="1" smtClean="0">
                <a:solidFill>
                  <a:schemeClr val="tx2">
                    <a:lumMod val="50000"/>
                  </a:schemeClr>
                </a:solidFill>
                <a:latin typeface="Lucida Console" pitchFamily="49" charset="0"/>
                <a:cs typeface="Lucida Sans Unicode" pitchFamily="34" charset="0"/>
              </a:rPr>
              <a:t>precoces</a:t>
            </a:r>
            <a:r>
              <a:rPr lang="en-US" sz="1600" smtClean="0">
                <a:solidFill>
                  <a:schemeClr val="tx2">
                    <a:lumMod val="50000"/>
                  </a:schemeClr>
                </a:solidFill>
                <a:latin typeface="Lucida Console" pitchFamily="49" charset="0"/>
                <a:cs typeface="Lucida Sans Unicode" pitchFamily="34" charset="0"/>
              </a:rPr>
              <a:t>”</a:t>
            </a:r>
          </a:p>
          <a:p>
            <a:pPr marL="514350" indent="-514350"/>
            <a:endParaRPr lang="en-US" sz="1600">
              <a:solidFill>
                <a:schemeClr val="tx2">
                  <a:lumMod val="50000"/>
                </a:schemeClr>
              </a:solidFill>
              <a:latin typeface="Lucida Console" pitchFamily="49" charset="0"/>
              <a:cs typeface="Lucida Sans Unicode" pitchFamily="34" charset="0"/>
            </a:endParaRPr>
          </a:p>
          <a:p>
            <a:pPr marL="514350" indent="-514350"/>
            <a:endParaRPr lang="en-US" sz="1600" smtClean="0">
              <a:solidFill>
                <a:schemeClr val="tx2">
                  <a:lumMod val="50000"/>
                </a:schemeClr>
              </a:solidFill>
              <a:latin typeface="Lucida Console" pitchFamily="49" charset="0"/>
              <a:cs typeface="Lucida Sans Unicode" pitchFamily="34" charset="0"/>
            </a:endParaRPr>
          </a:p>
          <a:p>
            <a:pPr marL="514350" indent="-514350"/>
            <a:endParaRPr lang="en-US" sz="1600">
              <a:solidFill>
                <a:schemeClr val="tx2">
                  <a:lumMod val="50000"/>
                </a:schemeClr>
              </a:solidFill>
              <a:latin typeface="Lucida Console" pitchFamily="49" charset="0"/>
              <a:cs typeface="Lucida Sans Unicode" pitchFamily="34" charset="0"/>
            </a:endParaRPr>
          </a:p>
        </p:txBody>
      </p:sp>
      <p:sp>
        <p:nvSpPr>
          <p:cNvPr id="11" name="TextBox 10"/>
          <p:cNvSpPr txBox="1"/>
          <p:nvPr/>
        </p:nvSpPr>
        <p:spPr bwMode="auto">
          <a:xfrm>
            <a:off x="8429620" y="6457890"/>
            <a:ext cx="714380" cy="307777"/>
          </a:xfrm>
          <a:prstGeom prst="rect">
            <a:avLst/>
          </a:prstGeom>
          <a:noFill/>
          <a:ln w="9525">
            <a:noFill/>
            <a:miter lim="800000"/>
            <a:headEnd/>
            <a:tailEnd/>
          </a:ln>
        </p:spPr>
        <p:txBody>
          <a:bodyPr wrap="square" rtlCol="0">
            <a:spAutoFit/>
          </a:bodyPr>
          <a:lstStyle/>
          <a:p>
            <a:pPr marL="514350" indent="-514350"/>
            <a:r>
              <a:rPr lang="pt-PT" sz="1400" smtClean="0">
                <a:solidFill>
                  <a:srgbClr val="10253F"/>
                </a:solidFill>
                <a:latin typeface="Lucida Console" pitchFamily="49" charset="0"/>
              </a:rPr>
              <a:t>3/19</a:t>
            </a:r>
            <a:endParaRPr lang="pt-PT" sz="1400" smtClean="0">
              <a:solidFill>
                <a:srgbClr val="10253F"/>
              </a:solidFill>
              <a:latin typeface="Lucida Console" pitchFamily="49" charset="0"/>
            </a:endParaRPr>
          </a:p>
        </p:txBody>
      </p:sp>
    </p:spTree>
    <p:extLst>
      <p:ext uri="{BB962C8B-B14F-4D97-AF65-F5344CB8AC3E}">
        <p14:creationId xmlns:p14="http://schemas.microsoft.com/office/powerpoint/2010/main" val="2146105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8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solidFill>
                <a:srgbClr val="FFFFFF"/>
              </a:solidFill>
              <a:cs typeface="Arial" charset="0"/>
            </a:endParaRPr>
          </a:p>
        </p:txBody>
      </p:sp>
      <p:sp>
        <p:nvSpPr>
          <p:cNvPr id="5" name="TextBox 7"/>
          <p:cNvSpPr txBox="1">
            <a:spLocks noChangeArrowheads="1"/>
          </p:cNvSpPr>
          <p:nvPr/>
        </p:nvSpPr>
        <p:spPr bwMode="auto">
          <a:xfrm>
            <a:off x="0" y="0"/>
            <a:ext cx="9144000" cy="584775"/>
          </a:xfrm>
          <a:prstGeom prst="rect">
            <a:avLst/>
          </a:prstGeom>
          <a:noFill/>
          <a:ln w="9525">
            <a:noFill/>
            <a:miter lim="800000"/>
            <a:headEnd/>
            <a:tailEnd/>
          </a:ln>
        </p:spPr>
        <p:txBody>
          <a:bodyPr>
            <a:spAutoFit/>
          </a:bodyPr>
          <a:lstStyle/>
          <a:p>
            <a:r>
              <a:rPr lang="pt-PT" sz="3200" smtClean="0">
                <a:solidFill>
                  <a:schemeClr val="bg1"/>
                </a:solidFill>
                <a:latin typeface="Lucida Console" pitchFamily="49" charset="0"/>
                <a:cs typeface="Lucida Sans Unicode" pitchFamily="34" charset="0"/>
              </a:rPr>
              <a:t>The altricial-precocial spectrum</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175" y="1911350"/>
            <a:ext cx="8883650" cy="3194050"/>
          </a:xfrm>
          <a:prstGeom prst="rect">
            <a:avLst/>
          </a:prstGeom>
          <a:ln>
            <a:solidFill>
              <a:schemeClr val="tx1"/>
            </a:solidFill>
          </a:ln>
        </p:spPr>
      </p:pic>
      <p:sp>
        <p:nvSpPr>
          <p:cNvPr id="17" name="TextBox 16"/>
          <p:cNvSpPr txBox="1">
            <a:spLocks noChangeArrowheads="1"/>
          </p:cNvSpPr>
          <p:nvPr/>
        </p:nvSpPr>
        <p:spPr bwMode="auto">
          <a:xfrm>
            <a:off x="180000" y="1260000"/>
            <a:ext cx="8686800" cy="584775"/>
          </a:xfrm>
          <a:prstGeom prst="rect">
            <a:avLst/>
          </a:prstGeom>
          <a:noFill/>
          <a:ln w="9525">
            <a:noFill/>
            <a:miter lim="800000"/>
            <a:headEnd/>
            <a:tailEnd/>
          </a:ln>
        </p:spPr>
        <p:txBody>
          <a:bodyPr>
            <a:spAutoFit/>
          </a:bodyPr>
          <a:lstStyle/>
          <a:p>
            <a:pPr marL="514350" indent="-514350"/>
            <a:r>
              <a:rPr lang="en-US" sz="1600" smtClean="0">
                <a:solidFill>
                  <a:schemeClr val="tx2">
                    <a:lumMod val="50000"/>
                  </a:schemeClr>
                </a:solidFill>
                <a:latin typeface="Lucida Console" pitchFamily="49" charset="0"/>
                <a:cs typeface="Lucida Sans Unicode" pitchFamily="34" charset="0"/>
              </a:rPr>
              <a:t>- Slightly different criteria through the years (e.g., Nice (1962) and Skutch (1976)) but this is quite clear:</a:t>
            </a:r>
            <a:endParaRPr lang="en-US" sz="1600">
              <a:solidFill>
                <a:schemeClr val="tx2">
                  <a:lumMod val="50000"/>
                </a:schemeClr>
              </a:solidFill>
              <a:latin typeface="Lucida Console" pitchFamily="49" charset="0"/>
              <a:cs typeface="Lucida Sans Unicode" pitchFamily="34" charset="0"/>
            </a:endParaRPr>
          </a:p>
        </p:txBody>
      </p:sp>
      <p:sp>
        <p:nvSpPr>
          <p:cNvPr id="22" name="TextBox 21"/>
          <p:cNvSpPr txBox="1">
            <a:spLocks noChangeArrowheads="1"/>
          </p:cNvSpPr>
          <p:nvPr/>
        </p:nvSpPr>
        <p:spPr bwMode="auto">
          <a:xfrm>
            <a:off x="180000" y="5220000"/>
            <a:ext cx="8686800" cy="830997"/>
          </a:xfrm>
          <a:prstGeom prst="rect">
            <a:avLst/>
          </a:prstGeom>
          <a:noFill/>
          <a:ln w="9525">
            <a:noFill/>
            <a:miter lim="800000"/>
            <a:headEnd/>
            <a:tailEnd/>
          </a:ln>
        </p:spPr>
        <p:txBody>
          <a:bodyPr>
            <a:spAutoFit/>
          </a:bodyPr>
          <a:lstStyle/>
          <a:p>
            <a:pPr marL="514350" indent="-514350"/>
            <a:r>
              <a:rPr lang="en-US" sz="1600" smtClean="0">
                <a:solidFill>
                  <a:schemeClr val="tx2">
                    <a:lumMod val="50000"/>
                  </a:schemeClr>
                </a:solidFill>
                <a:latin typeface="Lucida Console" pitchFamily="49" charset="0"/>
                <a:cs typeface="Lucida Sans Unicode" pitchFamily="34" charset="0"/>
              </a:rPr>
              <a:t>- Heterogeneous set of characteristics including criteria such as behavior (nest attendance; feeding), parent-chick interaction and anatomy (eyes opened or closer; presence of down);</a:t>
            </a:r>
            <a:endParaRPr lang="en-US" sz="1600">
              <a:solidFill>
                <a:schemeClr val="tx2">
                  <a:lumMod val="50000"/>
                </a:schemeClr>
              </a:solidFill>
              <a:latin typeface="Lucida Console" pitchFamily="49" charset="0"/>
              <a:cs typeface="Lucida Sans Unicode" pitchFamily="34" charset="0"/>
            </a:endParaRPr>
          </a:p>
        </p:txBody>
      </p:sp>
      <p:sp>
        <p:nvSpPr>
          <p:cNvPr id="23" name="TextBox 22"/>
          <p:cNvSpPr txBox="1"/>
          <p:nvPr/>
        </p:nvSpPr>
        <p:spPr bwMode="auto">
          <a:xfrm>
            <a:off x="8429620" y="6457890"/>
            <a:ext cx="714380" cy="307777"/>
          </a:xfrm>
          <a:prstGeom prst="rect">
            <a:avLst/>
          </a:prstGeom>
          <a:noFill/>
          <a:ln w="9525">
            <a:noFill/>
            <a:miter lim="800000"/>
            <a:headEnd/>
            <a:tailEnd/>
          </a:ln>
        </p:spPr>
        <p:txBody>
          <a:bodyPr wrap="square" rtlCol="0">
            <a:spAutoFit/>
          </a:bodyPr>
          <a:lstStyle/>
          <a:p>
            <a:pPr marL="514350" indent="-514350"/>
            <a:r>
              <a:rPr lang="pt-PT" sz="1400" smtClean="0">
                <a:solidFill>
                  <a:srgbClr val="10253F"/>
                </a:solidFill>
                <a:latin typeface="Lucida Console" pitchFamily="49" charset="0"/>
              </a:rPr>
              <a:t>4</a:t>
            </a:r>
            <a:r>
              <a:rPr lang="pt-PT" sz="1400" smtClean="0">
                <a:solidFill>
                  <a:srgbClr val="10253F"/>
                </a:solidFill>
                <a:latin typeface="Lucida Console" pitchFamily="49" charset="0"/>
              </a:rPr>
              <a:t>/19</a:t>
            </a:r>
            <a:endParaRPr lang="pt-PT" sz="1400" smtClean="0">
              <a:solidFill>
                <a:srgbClr val="10253F"/>
              </a:solidFill>
              <a:latin typeface="Lucida Console" pitchFamily="49" charset="0"/>
            </a:endParaRPr>
          </a:p>
        </p:txBody>
      </p:sp>
    </p:spTree>
    <p:extLst>
      <p:ext uri="{BB962C8B-B14F-4D97-AF65-F5344CB8AC3E}">
        <p14:creationId xmlns:p14="http://schemas.microsoft.com/office/powerpoint/2010/main" val="3837428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8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solidFill>
                <a:srgbClr val="FFFFFF"/>
              </a:solidFill>
              <a:cs typeface="Arial" charset="0"/>
            </a:endParaRPr>
          </a:p>
        </p:txBody>
      </p:sp>
      <p:sp>
        <p:nvSpPr>
          <p:cNvPr id="5" name="TextBox 7"/>
          <p:cNvSpPr txBox="1">
            <a:spLocks noChangeArrowheads="1"/>
          </p:cNvSpPr>
          <p:nvPr/>
        </p:nvSpPr>
        <p:spPr bwMode="auto">
          <a:xfrm>
            <a:off x="0" y="0"/>
            <a:ext cx="9144000" cy="584775"/>
          </a:xfrm>
          <a:prstGeom prst="rect">
            <a:avLst/>
          </a:prstGeom>
          <a:noFill/>
          <a:ln w="9525">
            <a:noFill/>
            <a:miter lim="800000"/>
            <a:headEnd/>
            <a:tailEnd/>
          </a:ln>
        </p:spPr>
        <p:txBody>
          <a:bodyPr>
            <a:spAutoFit/>
          </a:bodyPr>
          <a:lstStyle/>
          <a:p>
            <a:r>
              <a:rPr lang="pt-PT" sz="3200" smtClean="0">
                <a:solidFill>
                  <a:schemeClr val="bg1"/>
                </a:solidFill>
                <a:latin typeface="Lucida Console" pitchFamily="49" charset="0"/>
                <a:cs typeface="Lucida Sans Unicode" pitchFamily="34" charset="0"/>
              </a:rPr>
              <a:t>The altricial-precocial spectrum</a:t>
            </a:r>
          </a:p>
        </p:txBody>
      </p:sp>
      <p:sp>
        <p:nvSpPr>
          <p:cNvPr id="13" name="TextBox 12"/>
          <p:cNvSpPr txBox="1">
            <a:spLocks noChangeArrowheads="1"/>
          </p:cNvSpPr>
          <p:nvPr/>
        </p:nvSpPr>
        <p:spPr bwMode="auto">
          <a:xfrm>
            <a:off x="180000" y="5760000"/>
            <a:ext cx="8686800" cy="338554"/>
          </a:xfrm>
          <a:prstGeom prst="rect">
            <a:avLst/>
          </a:prstGeom>
          <a:noFill/>
          <a:ln w="9525">
            <a:noFill/>
            <a:miter lim="800000"/>
            <a:headEnd/>
            <a:tailEnd/>
          </a:ln>
        </p:spPr>
        <p:txBody>
          <a:bodyPr>
            <a:spAutoFit/>
          </a:bodyPr>
          <a:lstStyle/>
          <a:p>
            <a:pPr marL="514350" indent="-514350"/>
            <a:r>
              <a:rPr lang="en-US" sz="1600">
                <a:solidFill>
                  <a:schemeClr val="tx2">
                    <a:lumMod val="50000"/>
                  </a:schemeClr>
                </a:solidFill>
                <a:latin typeface="Lucida Console" pitchFamily="49" charset="0"/>
                <a:cs typeface="Lucida Sans Unicode" pitchFamily="34" charset="0"/>
              </a:rPr>
              <a:t> </a:t>
            </a:r>
            <a:r>
              <a:rPr lang="en-US" sz="1600" smtClean="0">
                <a:solidFill>
                  <a:schemeClr val="tx2">
                    <a:lumMod val="50000"/>
                  </a:schemeClr>
                </a:solidFill>
                <a:latin typeface="Lucida Console" pitchFamily="49" charset="0"/>
                <a:cs typeface="Lucida Sans Unicode" pitchFamily="34" charset="0"/>
              </a:rPr>
              <a:t>  </a:t>
            </a:r>
            <a:r>
              <a:rPr lang="en-US" sz="1600" b="1" smtClean="0">
                <a:solidFill>
                  <a:schemeClr val="tx2">
                    <a:lumMod val="50000"/>
                  </a:schemeClr>
                </a:solidFill>
                <a:effectLst>
                  <a:outerShdw blurRad="38100" dist="38100" dir="2700000" algn="tl">
                    <a:srgbClr val="000000">
                      <a:alpha val="43137"/>
                    </a:srgbClr>
                  </a:outerShdw>
                </a:effectLst>
                <a:latin typeface="Lucida Console" pitchFamily="49" charset="0"/>
                <a:cs typeface="Lucida Sans Unicode" pitchFamily="34" charset="0"/>
              </a:rPr>
              <a:t>a       sa2     sa1      sp</a:t>
            </a:r>
            <a:r>
              <a:rPr lang="en-US" sz="1600" b="1" smtClean="0">
                <a:solidFill>
                  <a:schemeClr val="tx2">
                    <a:lumMod val="50000"/>
                  </a:schemeClr>
                </a:solidFill>
                <a:effectLst>
                  <a:outerShdw blurRad="38100" dist="38100" dir="2700000" algn="tl">
                    <a:srgbClr val="000000">
                      <a:alpha val="43137"/>
                    </a:srgbClr>
                  </a:outerShdw>
                </a:effectLst>
                <a:latin typeface="Lucida Console" pitchFamily="49" charset="0"/>
                <a:cs typeface="Lucida Sans Unicode" pitchFamily="34" charset="0"/>
              </a:rPr>
              <a:t>	 </a:t>
            </a:r>
            <a:r>
              <a:rPr lang="en-US" sz="1600" b="1" smtClean="0">
                <a:solidFill>
                  <a:schemeClr val="tx2">
                    <a:lumMod val="50000"/>
                  </a:schemeClr>
                </a:solidFill>
                <a:effectLst>
                  <a:outerShdw blurRad="38100" dist="38100" dir="2700000" algn="tl">
                    <a:srgbClr val="000000">
                      <a:alpha val="43137"/>
                    </a:srgbClr>
                  </a:outerShdw>
                </a:effectLst>
                <a:latin typeface="Lucida Console" pitchFamily="49" charset="0"/>
                <a:cs typeface="Lucida Sans Unicode" pitchFamily="34" charset="0"/>
              </a:rPr>
              <a:t>p4      p3       p2       p1</a:t>
            </a:r>
            <a:endParaRPr lang="en-US" sz="1600" b="1">
              <a:solidFill>
                <a:schemeClr val="tx2">
                  <a:lumMod val="50000"/>
                </a:schemeClr>
              </a:solidFill>
              <a:effectLst>
                <a:outerShdw blurRad="38100" dist="38100" dir="2700000" algn="tl">
                  <a:srgbClr val="000000">
                    <a:alpha val="43137"/>
                  </a:srgbClr>
                </a:outerShdw>
              </a:effectLst>
              <a:latin typeface="Lucida Console" pitchFamily="49" charset="0"/>
              <a:cs typeface="Lucida Sans Unicode" pitchFamily="34"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587270123"/>
              </p:ext>
            </p:extLst>
          </p:nvPr>
        </p:nvGraphicFramePr>
        <p:xfrm>
          <a:off x="210480" y="1448425"/>
          <a:ext cx="1276350" cy="3816350"/>
        </p:xfrm>
        <a:graphic>
          <a:graphicData uri="http://schemas.openxmlformats.org/presentationml/2006/ole">
            <mc:AlternateContent xmlns:mc="http://schemas.openxmlformats.org/markup-compatibility/2006">
              <mc:Choice xmlns:v="urn:schemas-microsoft-com:vml" Requires="v">
                <p:oleObj spid="_x0000_s1253" name="PHOTO-PAINT" r:id="rId3" imgW="2539800" imgH="7619760" progId="CorelPHOTOPAINT.Image.18">
                  <p:embed/>
                </p:oleObj>
              </mc:Choice>
              <mc:Fallback>
                <p:oleObj name="PHOTO-PAINT" r:id="rId3" imgW="2539800" imgH="7619760" progId="CorelPHOTOPAINT.Image.18">
                  <p:embed/>
                  <p:pic>
                    <p:nvPicPr>
                      <p:cNvPr id="0" name=""/>
                      <p:cNvPicPr/>
                      <p:nvPr/>
                    </p:nvPicPr>
                    <p:blipFill>
                      <a:blip r:embed="rId4"/>
                      <a:stretch>
                        <a:fillRect/>
                      </a:stretch>
                    </p:blipFill>
                    <p:spPr>
                      <a:xfrm>
                        <a:off x="210480" y="1448425"/>
                        <a:ext cx="1276350" cy="381635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730634009"/>
              </p:ext>
            </p:extLst>
          </p:nvPr>
        </p:nvGraphicFramePr>
        <p:xfrm>
          <a:off x="1342120" y="1448075"/>
          <a:ext cx="1276350" cy="3816350"/>
        </p:xfrm>
        <a:graphic>
          <a:graphicData uri="http://schemas.openxmlformats.org/presentationml/2006/ole">
            <mc:AlternateContent xmlns:mc="http://schemas.openxmlformats.org/markup-compatibility/2006">
              <mc:Choice xmlns:v="urn:schemas-microsoft-com:vml" Requires="v">
                <p:oleObj spid="_x0000_s1254" name="PHOTO-PAINT" r:id="rId5" imgW="2539800" imgH="7619760" progId="CorelPHOTOPAINT.Image.18">
                  <p:embed/>
                </p:oleObj>
              </mc:Choice>
              <mc:Fallback>
                <p:oleObj name="PHOTO-PAINT" r:id="rId5" imgW="2539800" imgH="7619760" progId="CorelPHOTOPAINT.Image.18">
                  <p:embed/>
                  <p:pic>
                    <p:nvPicPr>
                      <p:cNvPr id="0" name=""/>
                      <p:cNvPicPr/>
                      <p:nvPr/>
                    </p:nvPicPr>
                    <p:blipFill>
                      <a:blip r:embed="rId6"/>
                      <a:stretch>
                        <a:fillRect/>
                      </a:stretch>
                    </p:blipFill>
                    <p:spPr>
                      <a:xfrm>
                        <a:off x="1342120" y="1448075"/>
                        <a:ext cx="1276350" cy="381635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631160990"/>
              </p:ext>
            </p:extLst>
          </p:nvPr>
        </p:nvGraphicFramePr>
        <p:xfrm>
          <a:off x="2321060" y="1448425"/>
          <a:ext cx="1272000" cy="3816000"/>
        </p:xfrm>
        <a:graphic>
          <a:graphicData uri="http://schemas.openxmlformats.org/presentationml/2006/ole">
            <mc:AlternateContent xmlns:mc="http://schemas.openxmlformats.org/markup-compatibility/2006">
              <mc:Choice xmlns:v="urn:schemas-microsoft-com:vml" Requires="v">
                <p:oleObj spid="_x0000_s1255" name="PHOTO-PAINT" r:id="rId7" imgW="1904760" imgH="5714640" progId="CorelPHOTOPAINT.Image.18">
                  <p:embed/>
                </p:oleObj>
              </mc:Choice>
              <mc:Fallback>
                <p:oleObj name="PHOTO-PAINT" r:id="rId7" imgW="1904760" imgH="5714640" progId="CorelPHOTOPAINT.Image.18">
                  <p:embed/>
                  <p:pic>
                    <p:nvPicPr>
                      <p:cNvPr id="0" name=""/>
                      <p:cNvPicPr/>
                      <p:nvPr/>
                    </p:nvPicPr>
                    <p:blipFill>
                      <a:blip r:embed="rId8"/>
                      <a:stretch>
                        <a:fillRect/>
                      </a:stretch>
                    </p:blipFill>
                    <p:spPr>
                      <a:xfrm>
                        <a:off x="2321060" y="1448425"/>
                        <a:ext cx="1272000" cy="381600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642230591"/>
              </p:ext>
            </p:extLst>
          </p:nvPr>
        </p:nvGraphicFramePr>
        <p:xfrm>
          <a:off x="3295650" y="1448075"/>
          <a:ext cx="1276350" cy="3816350"/>
        </p:xfrm>
        <a:graphic>
          <a:graphicData uri="http://schemas.openxmlformats.org/presentationml/2006/ole">
            <mc:AlternateContent xmlns:mc="http://schemas.openxmlformats.org/markup-compatibility/2006">
              <mc:Choice xmlns:v="urn:schemas-microsoft-com:vml" Requires="v">
                <p:oleObj spid="_x0000_s1256" name="PHOTO-PAINT" r:id="rId9" imgW="2539800" imgH="7619760" progId="CorelPHOTOPAINT.Image.18">
                  <p:embed/>
                </p:oleObj>
              </mc:Choice>
              <mc:Fallback>
                <p:oleObj name="PHOTO-PAINT" r:id="rId9" imgW="2539800" imgH="7619760" progId="CorelPHOTOPAINT.Image.18">
                  <p:embed/>
                  <p:pic>
                    <p:nvPicPr>
                      <p:cNvPr id="0" name=""/>
                      <p:cNvPicPr/>
                      <p:nvPr/>
                    </p:nvPicPr>
                    <p:blipFill>
                      <a:blip r:embed="rId10"/>
                      <a:stretch>
                        <a:fillRect/>
                      </a:stretch>
                    </p:blipFill>
                    <p:spPr>
                      <a:xfrm>
                        <a:off x="3295650" y="1448075"/>
                        <a:ext cx="1276350" cy="3816350"/>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713101221"/>
              </p:ext>
            </p:extLst>
          </p:nvPr>
        </p:nvGraphicFramePr>
        <p:xfrm>
          <a:off x="4406075" y="1448075"/>
          <a:ext cx="1272000" cy="3816000"/>
        </p:xfrm>
        <a:graphic>
          <a:graphicData uri="http://schemas.openxmlformats.org/presentationml/2006/ole">
            <mc:AlternateContent xmlns:mc="http://schemas.openxmlformats.org/markup-compatibility/2006">
              <mc:Choice xmlns:v="urn:schemas-microsoft-com:vml" Requires="v">
                <p:oleObj spid="_x0000_s1257" name="PHOTO-PAINT" r:id="rId11" imgW="609480" imgH="1828440" progId="CorelPHOTOPAINT.Image.18">
                  <p:embed/>
                </p:oleObj>
              </mc:Choice>
              <mc:Fallback>
                <p:oleObj name="PHOTO-PAINT" r:id="rId11" imgW="609480" imgH="1828440" progId="CorelPHOTOPAINT.Image.18">
                  <p:embed/>
                  <p:pic>
                    <p:nvPicPr>
                      <p:cNvPr id="0" name=""/>
                      <p:cNvPicPr/>
                      <p:nvPr/>
                    </p:nvPicPr>
                    <p:blipFill>
                      <a:blip r:embed="rId12"/>
                      <a:stretch>
                        <a:fillRect/>
                      </a:stretch>
                    </p:blipFill>
                    <p:spPr>
                      <a:xfrm>
                        <a:off x="4406075" y="1448075"/>
                        <a:ext cx="1272000" cy="3816000"/>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915378102"/>
              </p:ext>
            </p:extLst>
          </p:nvPr>
        </p:nvGraphicFramePr>
        <p:xfrm>
          <a:off x="5535518" y="1448075"/>
          <a:ext cx="1272000" cy="3816000"/>
        </p:xfrm>
        <a:graphic>
          <a:graphicData uri="http://schemas.openxmlformats.org/presentationml/2006/ole">
            <mc:AlternateContent xmlns:mc="http://schemas.openxmlformats.org/markup-compatibility/2006">
              <mc:Choice xmlns:v="urn:schemas-microsoft-com:vml" Requires="v">
                <p:oleObj spid="_x0000_s1258" name="PHOTO-PAINT" r:id="rId13" imgW="609480" imgH="1828440" progId="CorelPHOTOPAINT.Image.18">
                  <p:embed/>
                </p:oleObj>
              </mc:Choice>
              <mc:Fallback>
                <p:oleObj name="PHOTO-PAINT" r:id="rId13" imgW="609480" imgH="1828440" progId="CorelPHOTOPAINT.Image.18">
                  <p:embed/>
                  <p:pic>
                    <p:nvPicPr>
                      <p:cNvPr id="0" name=""/>
                      <p:cNvPicPr/>
                      <p:nvPr/>
                    </p:nvPicPr>
                    <p:blipFill>
                      <a:blip r:embed="rId14"/>
                      <a:stretch>
                        <a:fillRect/>
                      </a:stretch>
                    </p:blipFill>
                    <p:spPr>
                      <a:xfrm>
                        <a:off x="5535518" y="1448075"/>
                        <a:ext cx="1272000" cy="3816000"/>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177878709"/>
              </p:ext>
            </p:extLst>
          </p:nvPr>
        </p:nvGraphicFramePr>
        <p:xfrm>
          <a:off x="6506330" y="1448075"/>
          <a:ext cx="1276350" cy="3816350"/>
        </p:xfrm>
        <a:graphic>
          <a:graphicData uri="http://schemas.openxmlformats.org/presentationml/2006/ole">
            <mc:AlternateContent xmlns:mc="http://schemas.openxmlformats.org/markup-compatibility/2006">
              <mc:Choice xmlns:v="urn:schemas-microsoft-com:vml" Requires="v">
                <p:oleObj spid="_x0000_s1259" name="PHOTO-PAINT" r:id="rId15" imgW="2539800" imgH="7619760" progId="CorelPHOTOPAINT.Image.18">
                  <p:embed/>
                </p:oleObj>
              </mc:Choice>
              <mc:Fallback>
                <p:oleObj name="PHOTO-PAINT" r:id="rId15" imgW="2539800" imgH="7619760" progId="CorelPHOTOPAINT.Image.18">
                  <p:embed/>
                  <p:pic>
                    <p:nvPicPr>
                      <p:cNvPr id="0" name=""/>
                      <p:cNvPicPr/>
                      <p:nvPr/>
                    </p:nvPicPr>
                    <p:blipFill>
                      <a:blip r:embed="rId16"/>
                      <a:stretch>
                        <a:fillRect/>
                      </a:stretch>
                    </p:blipFill>
                    <p:spPr>
                      <a:xfrm>
                        <a:off x="6506330" y="1448075"/>
                        <a:ext cx="1276350" cy="381635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130333140"/>
              </p:ext>
            </p:extLst>
          </p:nvPr>
        </p:nvGraphicFramePr>
        <p:xfrm>
          <a:off x="7706995" y="1450320"/>
          <a:ext cx="1272000" cy="3816000"/>
        </p:xfrm>
        <a:graphic>
          <a:graphicData uri="http://schemas.openxmlformats.org/presentationml/2006/ole">
            <mc:AlternateContent xmlns:mc="http://schemas.openxmlformats.org/markup-compatibility/2006">
              <mc:Choice xmlns:v="urn:schemas-microsoft-com:vml" Requires="v">
                <p:oleObj spid="_x0000_s1260" name="PHOTO-PAINT" r:id="rId17" imgW="609480" imgH="1828440" progId="CorelPHOTOPAINT.Image.18">
                  <p:embed/>
                </p:oleObj>
              </mc:Choice>
              <mc:Fallback>
                <p:oleObj name="PHOTO-PAINT" r:id="rId17" imgW="609480" imgH="1828440" progId="CorelPHOTOPAINT.Image.18">
                  <p:embed/>
                  <p:pic>
                    <p:nvPicPr>
                      <p:cNvPr id="0" name=""/>
                      <p:cNvPicPr/>
                      <p:nvPr/>
                    </p:nvPicPr>
                    <p:blipFill>
                      <a:blip r:embed="rId18"/>
                      <a:stretch>
                        <a:fillRect/>
                      </a:stretch>
                    </p:blipFill>
                    <p:spPr>
                      <a:xfrm>
                        <a:off x="7706995" y="1450320"/>
                        <a:ext cx="1272000" cy="3816000"/>
                      </a:xfrm>
                      <a:prstGeom prst="rect">
                        <a:avLst/>
                      </a:prstGeom>
                    </p:spPr>
                  </p:pic>
                </p:oleObj>
              </mc:Fallback>
            </mc:AlternateContent>
          </a:graphicData>
        </a:graphic>
      </p:graphicFrame>
      <p:sp>
        <p:nvSpPr>
          <p:cNvPr id="22" name="TextBox 21"/>
          <p:cNvSpPr txBox="1"/>
          <p:nvPr/>
        </p:nvSpPr>
        <p:spPr bwMode="auto">
          <a:xfrm>
            <a:off x="8429620" y="6457890"/>
            <a:ext cx="714380" cy="307777"/>
          </a:xfrm>
          <a:prstGeom prst="rect">
            <a:avLst/>
          </a:prstGeom>
          <a:noFill/>
          <a:ln w="9525">
            <a:noFill/>
            <a:miter lim="800000"/>
            <a:headEnd/>
            <a:tailEnd/>
          </a:ln>
        </p:spPr>
        <p:txBody>
          <a:bodyPr wrap="square" rtlCol="0">
            <a:spAutoFit/>
          </a:bodyPr>
          <a:lstStyle/>
          <a:p>
            <a:pPr marL="514350" indent="-514350"/>
            <a:r>
              <a:rPr lang="pt-PT" sz="1400" smtClean="0">
                <a:solidFill>
                  <a:srgbClr val="10253F"/>
                </a:solidFill>
                <a:latin typeface="Lucida Console" pitchFamily="49" charset="0"/>
              </a:rPr>
              <a:t>5</a:t>
            </a:r>
            <a:r>
              <a:rPr lang="pt-PT" sz="1400" smtClean="0">
                <a:solidFill>
                  <a:srgbClr val="10253F"/>
                </a:solidFill>
                <a:latin typeface="Lucida Console" pitchFamily="49" charset="0"/>
              </a:rPr>
              <a:t>/19</a:t>
            </a:r>
            <a:endParaRPr lang="pt-PT" sz="1400" smtClean="0">
              <a:solidFill>
                <a:srgbClr val="10253F"/>
              </a:solidFill>
              <a:latin typeface="Lucida Console" pitchFamily="49" charset="0"/>
            </a:endParaRPr>
          </a:p>
        </p:txBody>
      </p:sp>
    </p:spTree>
    <p:extLst>
      <p:ext uri="{BB962C8B-B14F-4D97-AF65-F5344CB8AC3E}">
        <p14:creationId xmlns:p14="http://schemas.microsoft.com/office/powerpoint/2010/main" val="3998501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p:cNvPicPr>
            <a:picLocks noChangeAspect="1" noChangeArrowheads="1"/>
          </p:cNvPicPr>
          <p:nvPr/>
        </p:nvPicPr>
        <p:blipFill>
          <a:blip r:embed="rId2" cstate="print"/>
          <a:srcRect/>
          <a:stretch>
            <a:fillRect/>
          </a:stretch>
        </p:blipFill>
        <p:spPr bwMode="auto">
          <a:xfrm>
            <a:off x="5345546" y="6342530"/>
            <a:ext cx="3740727" cy="459441"/>
          </a:xfrm>
          <a:prstGeom prst="rect">
            <a:avLst/>
          </a:prstGeom>
          <a:noFill/>
        </p:spPr>
      </p:pic>
      <p:sp>
        <p:nvSpPr>
          <p:cNvPr id="4" name="Rectangle 3"/>
          <p:cNvSpPr/>
          <p:nvPr/>
        </p:nvSpPr>
        <p:spPr>
          <a:xfrm>
            <a:off x="0" y="0"/>
            <a:ext cx="9144000" cy="108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solidFill>
                <a:srgbClr val="FFFFFF"/>
              </a:solidFill>
              <a:cs typeface="Arial" charset="0"/>
            </a:endParaRPr>
          </a:p>
        </p:txBody>
      </p:sp>
      <p:sp>
        <p:nvSpPr>
          <p:cNvPr id="5" name="TextBox 7"/>
          <p:cNvSpPr txBox="1">
            <a:spLocks noChangeArrowheads="1"/>
          </p:cNvSpPr>
          <p:nvPr/>
        </p:nvSpPr>
        <p:spPr bwMode="auto">
          <a:xfrm>
            <a:off x="0" y="0"/>
            <a:ext cx="9144000" cy="584775"/>
          </a:xfrm>
          <a:prstGeom prst="rect">
            <a:avLst/>
          </a:prstGeom>
          <a:noFill/>
          <a:ln w="9525">
            <a:noFill/>
            <a:miter lim="800000"/>
            <a:headEnd/>
            <a:tailEnd/>
          </a:ln>
        </p:spPr>
        <p:txBody>
          <a:bodyPr>
            <a:spAutoFit/>
          </a:bodyPr>
          <a:lstStyle/>
          <a:p>
            <a:r>
              <a:rPr lang="pt-PT" sz="3200" smtClean="0">
                <a:solidFill>
                  <a:schemeClr val="bg1"/>
                </a:solidFill>
                <a:latin typeface="Lucida Console" pitchFamily="49" charset="0"/>
                <a:cs typeface="Lucida Sans Unicode" pitchFamily="34" charset="0"/>
              </a:rPr>
              <a:t>The altricial-precocial spectrum</a:t>
            </a:r>
          </a:p>
        </p:txBody>
      </p:sp>
      <p:sp>
        <p:nvSpPr>
          <p:cNvPr id="15" name="TextBox 14"/>
          <p:cNvSpPr txBox="1">
            <a:spLocks noChangeArrowheads="1"/>
          </p:cNvSpPr>
          <p:nvPr/>
        </p:nvSpPr>
        <p:spPr bwMode="auto">
          <a:xfrm>
            <a:off x="180000" y="1260000"/>
            <a:ext cx="8686800" cy="584775"/>
          </a:xfrm>
          <a:prstGeom prst="rect">
            <a:avLst/>
          </a:prstGeom>
          <a:noFill/>
          <a:ln w="9525">
            <a:noFill/>
            <a:miter lim="800000"/>
            <a:headEnd/>
            <a:tailEnd/>
          </a:ln>
        </p:spPr>
        <p:txBody>
          <a:bodyPr>
            <a:spAutoFit/>
          </a:bodyPr>
          <a:lstStyle/>
          <a:p>
            <a:r>
              <a:rPr lang="en-GB" sz="1600" smtClean="0">
                <a:solidFill>
                  <a:schemeClr val="tx2">
                    <a:lumMod val="50000"/>
                  </a:schemeClr>
                </a:solidFill>
                <a:latin typeface="Lucida Console" pitchFamily="49" charset="0"/>
                <a:cs typeface="Lucida Sans Unicode" pitchFamily="34" charset="0"/>
              </a:rPr>
              <a:t>Dinosaur phylogeny showing nodes with exceptional rates of body size evolution.</a:t>
            </a:r>
            <a:endParaRPr lang="en-US" sz="1600">
              <a:solidFill>
                <a:schemeClr val="tx2">
                  <a:lumMod val="50000"/>
                </a:schemeClr>
              </a:solidFill>
              <a:latin typeface="Lucida Console" pitchFamily="49" charset="0"/>
              <a:cs typeface="Lucida Sans Unicode" pitchFamily="34" charset="0"/>
            </a:endParaRPr>
          </a:p>
        </p:txBody>
      </p:sp>
      <p:sp>
        <p:nvSpPr>
          <p:cNvPr id="16" name="Text Box 4"/>
          <p:cNvSpPr txBox="1">
            <a:spLocks noChangeArrowheads="1"/>
          </p:cNvSpPr>
          <p:nvPr/>
        </p:nvSpPr>
        <p:spPr bwMode="auto">
          <a:xfrm>
            <a:off x="404091" y="5748618"/>
            <a:ext cx="8347364" cy="636857"/>
          </a:xfrm>
          <a:prstGeom prst="rect">
            <a:avLst/>
          </a:prstGeom>
          <a:noFill/>
          <a:ln w="9525">
            <a:noFill/>
            <a:miter lim="800000"/>
            <a:headEnd/>
            <a:tailEnd/>
          </a:ln>
          <a:effectLst/>
        </p:spPr>
        <p:txBody>
          <a:bodyPr lIns="82058" tIns="41029" rIns="82058" bIns="41029">
            <a:spAutoFit/>
          </a:bodyPr>
          <a:lstStyle/>
          <a:p>
            <a:pPr eaLnBrk="1" hangingPunct="1"/>
            <a:r>
              <a:rPr lang="en-US" sz="900">
                <a:latin typeface="Lucida Console" pitchFamily="49" charset="0"/>
              </a:rPr>
              <a:t>Benson RBJ, Campione NE, Carrano MT, Mannion PD, Sullivan C, et al. (2014) Rates of Dinosaur Body Mass Evolution Indicate 170 Million Years of Sustained Ecological Innovation on the Avian Stem Lineage. PLOS Biology 12(5): e1001853. https://doi.org/10.1371/journal.pbio.1001853</a:t>
            </a:r>
          </a:p>
          <a:p>
            <a:pPr eaLnBrk="1" hangingPunct="1"/>
            <a:r>
              <a:rPr lang="en-US" sz="900">
                <a:latin typeface="Lucida Console" pitchFamily="49" charset="0"/>
                <a:hlinkClick r:id="rId3"/>
              </a:rPr>
              <a:t>http://journals.plos.org/plosbiology/article?id=10.1371/journal.pbio.1001853</a:t>
            </a:r>
            <a:endParaRPr lang="en-US" sz="900">
              <a:latin typeface="Lucida Console" pitchFamily="49" charset="0"/>
            </a:endParaRPr>
          </a:p>
        </p:txBody>
      </p:sp>
      <p:pic>
        <p:nvPicPr>
          <p:cNvPr id="18" name="Picture 17" descr="journal.pbio.1001853.g003.png"/>
          <p:cNvPicPr>
            <a:picLocks noChangeAspect="1"/>
          </p:cNvPicPr>
          <p:nvPr/>
        </p:nvPicPr>
        <p:blipFill>
          <a:blip r:embed="rId4" cstate="print"/>
          <a:stretch>
            <a:fillRect/>
          </a:stretch>
        </p:blipFill>
        <p:spPr>
          <a:xfrm>
            <a:off x="228601" y="2160001"/>
            <a:ext cx="4800600" cy="2587732"/>
          </a:xfrm>
          <a:prstGeom prst="rect">
            <a:avLst/>
          </a:prstGeom>
          <a:ln>
            <a:solidFill>
              <a:schemeClr val="tx1"/>
            </a:solid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1270" y="3023725"/>
            <a:ext cx="3695700" cy="2520950"/>
          </a:xfrm>
          <a:prstGeom prst="rect">
            <a:avLst/>
          </a:prstGeom>
          <a:ln w="28575">
            <a:solidFill>
              <a:srgbClr val="FF0000"/>
            </a:solidFill>
          </a:ln>
        </p:spPr>
      </p:pic>
      <p:sp>
        <p:nvSpPr>
          <p:cNvPr id="3" name="Rectangle 2"/>
          <p:cNvSpPr/>
          <p:nvPr/>
        </p:nvSpPr>
        <p:spPr>
          <a:xfrm>
            <a:off x="2590800" y="2286001"/>
            <a:ext cx="1752600" cy="304799"/>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PT"/>
          </a:p>
        </p:txBody>
      </p:sp>
      <p:cxnSp>
        <p:nvCxnSpPr>
          <p:cNvPr id="7" name="Straight Connector 6"/>
          <p:cNvCxnSpPr/>
          <p:nvPr/>
        </p:nvCxnSpPr>
        <p:spPr>
          <a:xfrm>
            <a:off x="4343400" y="2286001"/>
            <a:ext cx="4453570" cy="737724"/>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2590800" y="2590800"/>
            <a:ext cx="2510470" cy="29538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590800" y="2286001"/>
            <a:ext cx="2510470" cy="7377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228601" y="4883255"/>
            <a:ext cx="4038599" cy="830997"/>
          </a:xfrm>
          <a:prstGeom prst="rect">
            <a:avLst/>
          </a:prstGeom>
          <a:noFill/>
          <a:ln w="9525">
            <a:noFill/>
            <a:miter lim="800000"/>
            <a:headEnd/>
            <a:tailEnd/>
          </a:ln>
        </p:spPr>
        <p:txBody>
          <a:bodyPr wrap="square">
            <a:spAutoFit/>
          </a:bodyPr>
          <a:lstStyle/>
          <a:p>
            <a:pPr marL="514350" indent="-514350"/>
            <a:r>
              <a:rPr lang="en-US" sz="1600" smtClean="0">
                <a:solidFill>
                  <a:schemeClr val="tx2">
                    <a:lumMod val="50000"/>
                  </a:schemeClr>
                </a:solidFill>
                <a:latin typeface="Lucida Console" pitchFamily="49" charset="0"/>
                <a:cs typeface="Lucida Sans Unicode" pitchFamily="34" charset="0"/>
              </a:rPr>
              <a:t>- At leat two big evolutionary</a:t>
            </a:r>
          </a:p>
          <a:p>
            <a:pPr marL="514350" indent="-514350"/>
            <a:r>
              <a:rPr lang="en-US" sz="1600" smtClean="0">
                <a:solidFill>
                  <a:schemeClr val="tx2">
                    <a:lumMod val="50000"/>
                  </a:schemeClr>
                </a:solidFill>
                <a:latin typeface="Lucida Console" pitchFamily="49" charset="0"/>
                <a:cs typeface="Lucida Sans Unicode" pitchFamily="34" charset="0"/>
              </a:rPr>
              <a:t>radiations: before and after</a:t>
            </a:r>
          </a:p>
          <a:p>
            <a:pPr marL="514350" indent="-514350"/>
            <a:r>
              <a:rPr lang="en-US" sz="1600" smtClean="0">
                <a:solidFill>
                  <a:schemeClr val="tx2">
                    <a:lumMod val="50000"/>
                  </a:schemeClr>
                </a:solidFill>
                <a:latin typeface="Lucida Console" pitchFamily="49" charset="0"/>
                <a:cs typeface="Lucida Sans Unicode" pitchFamily="34" charset="0"/>
              </a:rPr>
              <a:t>The K-T event;</a:t>
            </a:r>
            <a:endParaRPr lang="en-US" sz="1600">
              <a:solidFill>
                <a:schemeClr val="tx2">
                  <a:lumMod val="50000"/>
                </a:schemeClr>
              </a:solidFill>
              <a:latin typeface="Lucida Console" pitchFamily="49" charset="0"/>
              <a:cs typeface="Lucida Sans Unicode" pitchFamily="34" charset="0"/>
            </a:endParaRPr>
          </a:p>
        </p:txBody>
      </p:sp>
      <p:sp>
        <p:nvSpPr>
          <p:cNvPr id="20" name="TextBox 19"/>
          <p:cNvSpPr txBox="1"/>
          <p:nvPr/>
        </p:nvSpPr>
        <p:spPr bwMode="auto">
          <a:xfrm>
            <a:off x="8429620" y="6457890"/>
            <a:ext cx="714380" cy="307777"/>
          </a:xfrm>
          <a:prstGeom prst="rect">
            <a:avLst/>
          </a:prstGeom>
          <a:noFill/>
          <a:ln w="9525">
            <a:noFill/>
            <a:miter lim="800000"/>
            <a:headEnd/>
            <a:tailEnd/>
          </a:ln>
        </p:spPr>
        <p:txBody>
          <a:bodyPr wrap="square" rtlCol="0">
            <a:spAutoFit/>
          </a:bodyPr>
          <a:lstStyle/>
          <a:p>
            <a:pPr marL="514350" indent="-514350"/>
            <a:r>
              <a:rPr lang="pt-PT" sz="1400" smtClean="0">
                <a:solidFill>
                  <a:srgbClr val="10253F"/>
                </a:solidFill>
                <a:latin typeface="Lucida Console" pitchFamily="49" charset="0"/>
              </a:rPr>
              <a:t>6</a:t>
            </a:r>
            <a:r>
              <a:rPr lang="pt-PT" sz="1400" smtClean="0">
                <a:solidFill>
                  <a:srgbClr val="10253F"/>
                </a:solidFill>
                <a:latin typeface="Lucida Console" pitchFamily="49" charset="0"/>
              </a:rPr>
              <a:t>/19</a:t>
            </a:r>
            <a:endParaRPr lang="pt-PT" sz="1400" smtClean="0">
              <a:solidFill>
                <a:srgbClr val="10253F"/>
              </a:solidFill>
              <a:latin typeface="Lucida Console" pitchFamily="49" charset="0"/>
            </a:endParaRPr>
          </a:p>
        </p:txBody>
      </p:sp>
    </p:spTree>
    <p:extLst>
      <p:ext uri="{BB962C8B-B14F-4D97-AF65-F5344CB8AC3E}">
        <p14:creationId xmlns:p14="http://schemas.microsoft.com/office/powerpoint/2010/main" val="2435638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8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solidFill>
                <a:srgbClr val="FFFFFF"/>
              </a:solidFill>
              <a:cs typeface="Arial" charset="0"/>
            </a:endParaRPr>
          </a:p>
        </p:txBody>
      </p:sp>
      <p:sp>
        <p:nvSpPr>
          <p:cNvPr id="5" name="TextBox 7"/>
          <p:cNvSpPr txBox="1">
            <a:spLocks noChangeArrowheads="1"/>
          </p:cNvSpPr>
          <p:nvPr/>
        </p:nvSpPr>
        <p:spPr bwMode="auto">
          <a:xfrm>
            <a:off x="0" y="0"/>
            <a:ext cx="9144000" cy="584775"/>
          </a:xfrm>
          <a:prstGeom prst="rect">
            <a:avLst/>
          </a:prstGeom>
          <a:noFill/>
          <a:ln w="9525">
            <a:noFill/>
            <a:miter lim="800000"/>
            <a:headEnd/>
            <a:tailEnd/>
          </a:ln>
        </p:spPr>
        <p:txBody>
          <a:bodyPr>
            <a:spAutoFit/>
          </a:bodyPr>
          <a:lstStyle/>
          <a:p>
            <a:r>
              <a:rPr lang="pt-PT" sz="3200" smtClean="0">
                <a:solidFill>
                  <a:schemeClr val="bg1"/>
                </a:solidFill>
                <a:latin typeface="Lucida Console" pitchFamily="49" charset="0"/>
                <a:cs typeface="Lucida Sans Unicode" pitchFamily="34" charset="0"/>
              </a:rPr>
              <a:t>The altricial-precocial spectrum</a:t>
            </a:r>
          </a:p>
        </p:txBody>
      </p:sp>
      <p:sp>
        <p:nvSpPr>
          <p:cNvPr id="9" name="TextBox 8"/>
          <p:cNvSpPr txBox="1"/>
          <p:nvPr/>
        </p:nvSpPr>
        <p:spPr bwMode="auto">
          <a:xfrm>
            <a:off x="8429620" y="6457890"/>
            <a:ext cx="714380" cy="307777"/>
          </a:xfrm>
          <a:prstGeom prst="rect">
            <a:avLst/>
          </a:prstGeom>
          <a:noFill/>
          <a:ln w="9525">
            <a:noFill/>
            <a:miter lim="800000"/>
            <a:headEnd/>
            <a:tailEnd/>
          </a:ln>
        </p:spPr>
        <p:txBody>
          <a:bodyPr wrap="square" rtlCol="0">
            <a:spAutoFit/>
          </a:bodyPr>
          <a:lstStyle/>
          <a:p>
            <a:pPr marL="514350" indent="-514350"/>
            <a:r>
              <a:rPr lang="pt-PT" sz="1400">
                <a:solidFill>
                  <a:srgbClr val="10253F"/>
                </a:solidFill>
                <a:latin typeface="Lucida Console" pitchFamily="49" charset="0"/>
              </a:rPr>
              <a:t>7</a:t>
            </a:r>
            <a:r>
              <a:rPr lang="pt-PT" sz="1400" smtClean="0">
                <a:solidFill>
                  <a:srgbClr val="10253F"/>
                </a:solidFill>
                <a:latin typeface="Lucida Console" pitchFamily="49" charset="0"/>
              </a:rPr>
              <a:t>/19</a:t>
            </a:r>
            <a:endParaRPr lang="pt-PT" sz="1400" smtClean="0">
              <a:solidFill>
                <a:srgbClr val="10253F"/>
              </a:solidFill>
              <a:latin typeface="Lucida Console" pitchFamily="49" charset="0"/>
            </a:endParaRPr>
          </a:p>
        </p:txBody>
      </p:sp>
      <p:sp>
        <p:nvSpPr>
          <p:cNvPr id="7" name="TextBox 6"/>
          <p:cNvSpPr txBox="1">
            <a:spLocks noChangeArrowheads="1"/>
          </p:cNvSpPr>
          <p:nvPr/>
        </p:nvSpPr>
        <p:spPr bwMode="auto">
          <a:xfrm>
            <a:off x="180000" y="1260000"/>
            <a:ext cx="8686800" cy="5016758"/>
          </a:xfrm>
          <a:prstGeom prst="rect">
            <a:avLst/>
          </a:prstGeom>
          <a:noFill/>
          <a:ln w="9525">
            <a:noFill/>
            <a:miter lim="800000"/>
            <a:headEnd/>
            <a:tailEnd/>
          </a:ln>
        </p:spPr>
        <p:txBody>
          <a:bodyPr>
            <a:spAutoFit/>
          </a:bodyPr>
          <a:lstStyle/>
          <a:p>
            <a:pPr marL="285750" indent="-285750">
              <a:buFontTx/>
              <a:buChar char="-"/>
            </a:pPr>
            <a:r>
              <a:rPr lang="en-US" sz="1600" smtClean="0">
                <a:solidFill>
                  <a:schemeClr val="tx2">
                    <a:lumMod val="50000"/>
                  </a:schemeClr>
                </a:solidFill>
                <a:latin typeface="Lucida Console" pitchFamily="49" charset="0"/>
                <a:cs typeface="Lucida Sans Unicode" pitchFamily="34" charset="0"/>
              </a:rPr>
              <a:t>A phylogeny of doubts:</a:t>
            </a:r>
          </a:p>
          <a:p>
            <a:pPr marL="285750" indent="-285750">
              <a:buFontTx/>
              <a:buChar char="-"/>
            </a:pPr>
            <a:endParaRPr lang="en-US" sz="1600">
              <a:solidFill>
                <a:schemeClr val="tx2">
                  <a:lumMod val="50000"/>
                </a:schemeClr>
              </a:solidFill>
              <a:latin typeface="Lucida Console" pitchFamily="49" charset="0"/>
              <a:cs typeface="Lucida Sans Unicode" pitchFamily="34" charset="0"/>
            </a:endParaRPr>
          </a:p>
          <a:p>
            <a:pPr marL="285750" indent="-285750">
              <a:buFontTx/>
              <a:buChar char="-"/>
            </a:pPr>
            <a:r>
              <a:rPr lang="en-US" sz="1600" smtClean="0">
                <a:solidFill>
                  <a:schemeClr val="tx2">
                    <a:lumMod val="50000"/>
                  </a:schemeClr>
                </a:solidFill>
                <a:latin typeface="Lucida Console" pitchFamily="49" charset="0"/>
                <a:cs typeface="Lucida Sans Unicode" pitchFamily="34" charset="0"/>
              </a:rPr>
              <a:t>Cracraft (1888) (based on skeletal characters):</a:t>
            </a:r>
          </a:p>
          <a:p>
            <a:r>
              <a:rPr lang="en-US" sz="1600">
                <a:solidFill>
                  <a:schemeClr val="tx2">
                    <a:lumMod val="50000"/>
                  </a:schemeClr>
                </a:solidFill>
                <a:latin typeface="Lucida Console" pitchFamily="49" charset="0"/>
                <a:cs typeface="Lucida Sans Unicode" pitchFamily="34" charset="0"/>
              </a:rPr>
              <a:t> </a:t>
            </a:r>
            <a:r>
              <a:rPr lang="en-US" sz="1600" smtClean="0">
                <a:solidFill>
                  <a:schemeClr val="tx2">
                    <a:lumMod val="50000"/>
                  </a:schemeClr>
                </a:solidFill>
                <a:latin typeface="Lucida Console" pitchFamily="49" charset="0"/>
                <a:cs typeface="Lucida Sans Unicode" pitchFamily="34" charset="0"/>
              </a:rPr>
              <a:t> </a:t>
            </a:r>
          </a:p>
          <a:p>
            <a:r>
              <a:rPr lang="en-US" sz="1600" smtClean="0">
                <a:solidFill>
                  <a:schemeClr val="tx2">
                    <a:lumMod val="50000"/>
                  </a:schemeClr>
                </a:solidFill>
                <a:latin typeface="Lucida Console" pitchFamily="49" charset="0"/>
                <a:cs typeface="Lucida Sans Unicode" pitchFamily="34" charset="0"/>
              </a:rPr>
              <a:t>Precocial development at the base of all birds and several, independent origins of altriciality OR vice-versa;</a:t>
            </a:r>
          </a:p>
          <a:p>
            <a:endParaRPr lang="en-US" sz="1600" smtClean="0">
              <a:solidFill>
                <a:schemeClr val="tx2">
                  <a:lumMod val="50000"/>
                </a:schemeClr>
              </a:solidFill>
              <a:latin typeface="Lucida Console" pitchFamily="49" charset="0"/>
              <a:cs typeface="Lucida Sans Unicode" pitchFamily="34" charset="0"/>
            </a:endParaRPr>
          </a:p>
          <a:p>
            <a:endParaRPr lang="en-US" sz="1600">
              <a:solidFill>
                <a:schemeClr val="tx2">
                  <a:lumMod val="50000"/>
                </a:schemeClr>
              </a:solidFill>
              <a:latin typeface="Lucida Console" pitchFamily="49" charset="0"/>
              <a:cs typeface="Lucida Sans Unicode" pitchFamily="34" charset="0"/>
            </a:endParaRPr>
          </a:p>
          <a:p>
            <a:pPr marL="285750" indent="-285750">
              <a:buFontTx/>
              <a:buChar char="-"/>
            </a:pPr>
            <a:r>
              <a:rPr lang="en-US" sz="1600" smtClean="0">
                <a:solidFill>
                  <a:schemeClr val="tx2">
                    <a:lumMod val="50000"/>
                  </a:schemeClr>
                </a:solidFill>
                <a:latin typeface="Lucida Console" pitchFamily="49" charset="0"/>
                <a:cs typeface="Lucida Sans Unicode" pitchFamily="34" charset="0"/>
              </a:rPr>
              <a:t>Sibley &amp; Ahlquist (1990) (based on DNA-DNA hybridization):</a:t>
            </a:r>
          </a:p>
          <a:p>
            <a:endParaRPr lang="en-US" sz="1600">
              <a:solidFill>
                <a:schemeClr val="tx2">
                  <a:lumMod val="50000"/>
                </a:schemeClr>
              </a:solidFill>
              <a:latin typeface="Lucida Console" pitchFamily="49" charset="0"/>
              <a:cs typeface="Lucida Sans Unicode" pitchFamily="34" charset="0"/>
            </a:endParaRPr>
          </a:p>
          <a:p>
            <a:r>
              <a:rPr lang="en-US" sz="1600" smtClean="0">
                <a:solidFill>
                  <a:schemeClr val="tx2">
                    <a:lumMod val="50000"/>
                  </a:schemeClr>
                </a:solidFill>
                <a:latin typeface="Lucida Console" pitchFamily="49" charset="0"/>
                <a:cs typeface="Lucida Sans Unicode" pitchFamily="34" charset="0"/>
              </a:rPr>
              <a:t>Altriciality is a derived character of the Neoaves and Precocity arosed secondarily and independently in several taxa;</a:t>
            </a:r>
          </a:p>
          <a:p>
            <a:endParaRPr lang="en-US" sz="1600">
              <a:solidFill>
                <a:schemeClr val="tx2">
                  <a:lumMod val="50000"/>
                </a:schemeClr>
              </a:solidFill>
              <a:latin typeface="Lucida Console" pitchFamily="49" charset="0"/>
              <a:cs typeface="Lucida Sans Unicode" pitchFamily="34" charset="0"/>
            </a:endParaRPr>
          </a:p>
          <a:p>
            <a:pPr marL="285750" indent="-285750">
              <a:buFontTx/>
              <a:buChar char="-"/>
            </a:pPr>
            <a:r>
              <a:rPr lang="en-US" sz="1600" smtClean="0">
                <a:solidFill>
                  <a:schemeClr val="tx2">
                    <a:lumMod val="50000"/>
                  </a:schemeClr>
                </a:solidFill>
                <a:latin typeface="Lucida Console" pitchFamily="49" charset="0"/>
                <a:cs typeface="Lucida Sans Unicode" pitchFamily="34" charset="0"/>
              </a:rPr>
              <a:t>Recent, molecular, but no specific insight on development patterns:</a:t>
            </a:r>
          </a:p>
          <a:p>
            <a:pPr marL="285750" indent="-285750">
              <a:buFontTx/>
              <a:buChar char="-"/>
            </a:pPr>
            <a:endParaRPr lang="en-US" sz="1600" smtClean="0">
              <a:solidFill>
                <a:schemeClr val="tx2">
                  <a:lumMod val="50000"/>
                </a:schemeClr>
              </a:solidFill>
              <a:latin typeface="Lucida Console" pitchFamily="49" charset="0"/>
              <a:cs typeface="Lucida Sans Unicode" pitchFamily="34" charset="0"/>
            </a:endParaRPr>
          </a:p>
          <a:p>
            <a:pPr marL="285750" indent="-285750">
              <a:buFontTx/>
              <a:buChar char="-"/>
            </a:pPr>
            <a:r>
              <a:rPr lang="en-US" sz="1600" smtClean="0">
                <a:solidFill>
                  <a:schemeClr val="tx2">
                    <a:lumMod val="50000"/>
                  </a:schemeClr>
                </a:solidFill>
                <a:latin typeface="Lucida Console" pitchFamily="49" charset="0"/>
                <a:cs typeface="Lucida Sans Unicode" pitchFamily="34" charset="0"/>
              </a:rPr>
              <a:t>Hackett et al. (2008)</a:t>
            </a:r>
          </a:p>
          <a:p>
            <a:pPr marL="285750" indent="-285750">
              <a:buFontTx/>
              <a:buChar char="-"/>
            </a:pPr>
            <a:r>
              <a:rPr lang="en-US" sz="1600" smtClean="0">
                <a:solidFill>
                  <a:schemeClr val="tx2">
                    <a:lumMod val="50000"/>
                  </a:schemeClr>
                </a:solidFill>
                <a:latin typeface="Lucida Console" pitchFamily="49" charset="0"/>
                <a:cs typeface="Lucida Sans Unicode" pitchFamily="34" charset="0"/>
              </a:rPr>
              <a:t>Jarvis et al. (2014)</a:t>
            </a:r>
            <a:endParaRPr lang="en-US" sz="1600" smtClean="0">
              <a:solidFill>
                <a:schemeClr val="tx2">
                  <a:lumMod val="50000"/>
                </a:schemeClr>
              </a:solidFill>
              <a:latin typeface="Lucida Console" pitchFamily="49" charset="0"/>
              <a:cs typeface="Lucida Sans Unicode" pitchFamily="34" charset="0"/>
            </a:endParaRPr>
          </a:p>
          <a:p>
            <a:endParaRPr lang="en-US" sz="1600" smtClean="0">
              <a:solidFill>
                <a:schemeClr val="tx2">
                  <a:lumMod val="50000"/>
                </a:schemeClr>
              </a:solidFill>
              <a:latin typeface="Lucida Console" pitchFamily="49" charset="0"/>
              <a:cs typeface="Lucida Sans Unicode" pitchFamily="34" charset="0"/>
            </a:endParaRPr>
          </a:p>
          <a:p>
            <a:endParaRPr lang="en-US" sz="1600">
              <a:solidFill>
                <a:schemeClr val="tx2">
                  <a:lumMod val="50000"/>
                </a:schemeClr>
              </a:solidFill>
              <a:latin typeface="Lucida Console" pitchFamily="49" charset="0"/>
              <a:cs typeface="Lucida Sans Unicode" pitchFamily="34" charset="0"/>
            </a:endParaRPr>
          </a:p>
          <a:p>
            <a:pPr marL="514350" indent="-514350">
              <a:buFontTx/>
              <a:buChar char="-"/>
            </a:pPr>
            <a:endParaRPr lang="en-US" sz="1600">
              <a:solidFill>
                <a:schemeClr val="tx2">
                  <a:lumMod val="50000"/>
                </a:schemeClr>
              </a:solidFill>
              <a:latin typeface="Lucida Console" pitchFamily="49" charset="0"/>
              <a:cs typeface="Lucida Sans Unicode" pitchFamily="34" charset="0"/>
            </a:endParaRPr>
          </a:p>
        </p:txBody>
      </p:sp>
    </p:spTree>
    <p:extLst>
      <p:ext uri="{BB962C8B-B14F-4D97-AF65-F5344CB8AC3E}">
        <p14:creationId xmlns:p14="http://schemas.microsoft.com/office/powerpoint/2010/main" val="28390421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8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solidFill>
                <a:srgbClr val="FFFFFF"/>
              </a:solidFill>
              <a:cs typeface="Arial" charset="0"/>
            </a:endParaRPr>
          </a:p>
        </p:txBody>
      </p:sp>
      <p:sp>
        <p:nvSpPr>
          <p:cNvPr id="5" name="TextBox 7"/>
          <p:cNvSpPr txBox="1">
            <a:spLocks noChangeArrowheads="1"/>
          </p:cNvSpPr>
          <p:nvPr/>
        </p:nvSpPr>
        <p:spPr bwMode="auto">
          <a:xfrm>
            <a:off x="0" y="0"/>
            <a:ext cx="9144000" cy="584775"/>
          </a:xfrm>
          <a:prstGeom prst="rect">
            <a:avLst/>
          </a:prstGeom>
          <a:noFill/>
          <a:ln w="9525">
            <a:noFill/>
            <a:miter lim="800000"/>
            <a:headEnd/>
            <a:tailEnd/>
          </a:ln>
        </p:spPr>
        <p:txBody>
          <a:bodyPr>
            <a:spAutoFit/>
          </a:bodyPr>
          <a:lstStyle/>
          <a:p>
            <a:r>
              <a:rPr lang="pt-PT" sz="3200" smtClean="0">
                <a:solidFill>
                  <a:schemeClr val="bg1"/>
                </a:solidFill>
                <a:latin typeface="Lucida Console" pitchFamily="49" charset="0"/>
                <a:cs typeface="Lucida Sans Unicode" pitchFamily="34" charset="0"/>
              </a:rPr>
              <a:t>The altricial-precocial spectrum</a:t>
            </a:r>
          </a:p>
        </p:txBody>
      </p:sp>
      <p:sp>
        <p:nvSpPr>
          <p:cNvPr id="9" name="TextBox 8"/>
          <p:cNvSpPr txBox="1"/>
          <p:nvPr/>
        </p:nvSpPr>
        <p:spPr bwMode="auto">
          <a:xfrm>
            <a:off x="8429620" y="6457890"/>
            <a:ext cx="714380" cy="307777"/>
          </a:xfrm>
          <a:prstGeom prst="rect">
            <a:avLst/>
          </a:prstGeom>
          <a:noFill/>
          <a:ln w="9525">
            <a:noFill/>
            <a:miter lim="800000"/>
            <a:headEnd/>
            <a:tailEnd/>
          </a:ln>
        </p:spPr>
        <p:txBody>
          <a:bodyPr wrap="square" rtlCol="0">
            <a:spAutoFit/>
          </a:bodyPr>
          <a:lstStyle/>
          <a:p>
            <a:pPr marL="514350" indent="-514350"/>
            <a:r>
              <a:rPr lang="pt-PT" sz="1400" smtClean="0">
                <a:solidFill>
                  <a:srgbClr val="10253F"/>
                </a:solidFill>
                <a:latin typeface="Lucida Console" pitchFamily="49" charset="0"/>
              </a:rPr>
              <a:t>8/19</a:t>
            </a:r>
            <a:endParaRPr lang="pt-PT" sz="1400" smtClean="0">
              <a:solidFill>
                <a:srgbClr val="10253F"/>
              </a:solidFill>
              <a:latin typeface="Lucida Console" pitchFamily="49" charset="0"/>
            </a:endParaRPr>
          </a:p>
        </p:txBody>
      </p:sp>
      <p:sp>
        <p:nvSpPr>
          <p:cNvPr id="7" name="TextBox 6"/>
          <p:cNvSpPr txBox="1">
            <a:spLocks noChangeArrowheads="1"/>
          </p:cNvSpPr>
          <p:nvPr/>
        </p:nvSpPr>
        <p:spPr bwMode="auto">
          <a:xfrm>
            <a:off x="180000" y="1143000"/>
            <a:ext cx="8686800" cy="6247864"/>
          </a:xfrm>
          <a:prstGeom prst="rect">
            <a:avLst/>
          </a:prstGeom>
          <a:noFill/>
          <a:ln w="9525">
            <a:noFill/>
            <a:miter lim="800000"/>
            <a:headEnd/>
            <a:tailEnd/>
          </a:ln>
        </p:spPr>
        <p:txBody>
          <a:bodyPr>
            <a:spAutoFit/>
          </a:bodyPr>
          <a:lstStyle/>
          <a:p>
            <a:r>
              <a:rPr lang="en-US" sz="1600" b="1" smtClean="0">
                <a:solidFill>
                  <a:schemeClr val="tx2">
                    <a:lumMod val="50000"/>
                  </a:schemeClr>
                </a:solidFill>
                <a:effectLst>
                  <a:outerShdw blurRad="38100" dist="38100" dir="2700000" algn="tl">
                    <a:srgbClr val="000000">
                      <a:alpha val="43137"/>
                    </a:srgbClr>
                  </a:outerShdw>
                </a:effectLst>
                <a:latin typeface="Lucida Console" pitchFamily="49" charset="0"/>
                <a:cs typeface="Lucida Sans Unicode" pitchFamily="34" charset="0"/>
              </a:rPr>
              <a:t>Development pattern and post natal growth rates:</a:t>
            </a:r>
          </a:p>
          <a:p>
            <a:endParaRPr lang="en-US" sz="1600" b="1">
              <a:solidFill>
                <a:schemeClr val="tx2">
                  <a:lumMod val="50000"/>
                </a:schemeClr>
              </a:solidFill>
              <a:effectLst>
                <a:outerShdw blurRad="38100" dist="38100" dir="2700000" algn="tl">
                  <a:srgbClr val="000000">
                    <a:alpha val="43137"/>
                  </a:srgbClr>
                </a:outerShdw>
              </a:effectLst>
              <a:latin typeface="Lucida Console" pitchFamily="49" charset="0"/>
              <a:cs typeface="Lucida Sans Unicode" pitchFamily="34" charset="0"/>
            </a:endParaRPr>
          </a:p>
          <a:p>
            <a:r>
              <a:rPr lang="en-US" sz="1600" b="1" smtClean="0">
                <a:solidFill>
                  <a:schemeClr val="tx2">
                    <a:lumMod val="50000"/>
                  </a:schemeClr>
                </a:solidFill>
                <a:effectLst>
                  <a:outerShdw blurRad="38100" dist="38100" dir="2700000" algn="tl">
                    <a:srgbClr val="000000">
                      <a:alpha val="43137"/>
                    </a:srgbClr>
                  </a:outerShdw>
                </a:effectLst>
                <a:latin typeface="Lucida Console" pitchFamily="49" charset="0"/>
                <a:cs typeface="Lucida Sans Unicode" pitchFamily="34" charset="0"/>
              </a:rPr>
              <a:t>Environmental (external) selective pressures:</a:t>
            </a:r>
          </a:p>
          <a:p>
            <a:endParaRPr lang="en-US" sz="1600">
              <a:solidFill>
                <a:schemeClr val="tx2">
                  <a:lumMod val="50000"/>
                </a:schemeClr>
              </a:solidFill>
              <a:latin typeface="Lucida Console" pitchFamily="49" charset="0"/>
              <a:cs typeface="Lucida Sans Unicode" pitchFamily="34" charset="0"/>
            </a:endParaRPr>
          </a:p>
          <a:p>
            <a:r>
              <a:rPr lang="en-US" sz="1600" smtClean="0">
                <a:solidFill>
                  <a:schemeClr val="tx2">
                    <a:lumMod val="50000"/>
                  </a:schemeClr>
                </a:solidFill>
                <a:latin typeface="Lucida Console" pitchFamily="49" charset="0"/>
                <a:cs typeface="Lucida Sans Unicode" pitchFamily="34" charset="0"/>
              </a:rPr>
              <a:t>- Predation upon hatchlings (David Lack, 1968; Remes &amp; Martin, 2002)</a:t>
            </a:r>
          </a:p>
          <a:p>
            <a:r>
              <a:rPr lang="en-US" sz="1600" smtClean="0">
                <a:solidFill>
                  <a:schemeClr val="tx2">
                    <a:lumMod val="50000"/>
                  </a:schemeClr>
                </a:solidFill>
                <a:latin typeface="Lucida Console" pitchFamily="49" charset="0"/>
                <a:cs typeface="Lucida Sans Unicode" pitchFamily="34" charset="0"/>
              </a:rPr>
              <a:t>- Food availability (Case, 1978)</a:t>
            </a:r>
          </a:p>
          <a:p>
            <a:r>
              <a:rPr lang="en-US" sz="1600" smtClean="0">
                <a:solidFill>
                  <a:schemeClr val="tx2">
                    <a:lumMod val="50000"/>
                  </a:schemeClr>
                </a:solidFill>
                <a:latin typeface="Lucida Console" pitchFamily="49" charset="0"/>
                <a:cs typeface="Lucida Sans Unicode" pitchFamily="34" charset="0"/>
              </a:rPr>
              <a:t>- Ecological factors in general (Lindstrom, 1999)</a:t>
            </a:r>
          </a:p>
          <a:p>
            <a:pPr marL="285750" indent="-285750">
              <a:buFontTx/>
              <a:buChar char="-"/>
            </a:pPr>
            <a:r>
              <a:rPr lang="en-US" sz="1600" smtClean="0">
                <a:solidFill>
                  <a:schemeClr val="tx2">
                    <a:lumMod val="50000"/>
                  </a:schemeClr>
                </a:solidFill>
                <a:latin typeface="Lucida Console" pitchFamily="49" charset="0"/>
                <a:cs typeface="Lucida Sans Unicode" pitchFamily="34" charset="0"/>
              </a:rPr>
              <a:t>Latitude (Ricklefs, 1976)</a:t>
            </a:r>
          </a:p>
          <a:p>
            <a:pPr marL="285750" indent="-285750">
              <a:buFontTx/>
              <a:buChar char="-"/>
            </a:pPr>
            <a:r>
              <a:rPr lang="en-US" sz="1600" smtClean="0">
                <a:solidFill>
                  <a:schemeClr val="tx2">
                    <a:lumMod val="50000"/>
                  </a:schemeClr>
                </a:solidFill>
                <a:latin typeface="Lucida Console" pitchFamily="49" charset="0"/>
                <a:cs typeface="Lucida Sans Unicode" pitchFamily="34" charset="0"/>
              </a:rPr>
              <a:t>Sibling competition (Royle et al, 1999)</a:t>
            </a:r>
          </a:p>
          <a:p>
            <a:endParaRPr lang="en-US" sz="1600" smtClean="0">
              <a:solidFill>
                <a:schemeClr val="tx2">
                  <a:lumMod val="50000"/>
                </a:schemeClr>
              </a:solidFill>
              <a:latin typeface="Lucida Console" pitchFamily="49" charset="0"/>
              <a:cs typeface="Lucida Sans Unicode" pitchFamily="34" charset="0"/>
            </a:endParaRPr>
          </a:p>
          <a:p>
            <a:r>
              <a:rPr lang="en-US" sz="1600" b="1" smtClean="0">
                <a:solidFill>
                  <a:schemeClr val="tx2">
                    <a:lumMod val="50000"/>
                  </a:schemeClr>
                </a:solidFill>
                <a:effectLst>
                  <a:outerShdw blurRad="38100" dist="38100" dir="2700000" algn="tl">
                    <a:srgbClr val="000000">
                      <a:alpha val="43137"/>
                    </a:srgbClr>
                  </a:outerShdw>
                </a:effectLst>
                <a:latin typeface="Lucida Console" pitchFamily="49" charset="0"/>
                <a:cs typeface="Lucida Sans Unicode" pitchFamily="34" charset="0"/>
              </a:rPr>
              <a:t>Physiological (internal) selective pressures:</a:t>
            </a:r>
          </a:p>
          <a:p>
            <a:endParaRPr lang="en-US" sz="1600">
              <a:solidFill>
                <a:schemeClr val="tx2">
                  <a:lumMod val="50000"/>
                </a:schemeClr>
              </a:solidFill>
              <a:latin typeface="Lucida Console" pitchFamily="49" charset="0"/>
              <a:cs typeface="Lucida Sans Unicode" pitchFamily="34" charset="0"/>
            </a:endParaRPr>
          </a:p>
          <a:p>
            <a:pPr marL="285750" indent="-285750">
              <a:buFontTx/>
              <a:buChar char="-"/>
            </a:pPr>
            <a:r>
              <a:rPr lang="en-US" sz="1600" smtClean="0">
                <a:solidFill>
                  <a:schemeClr val="tx2">
                    <a:lumMod val="50000"/>
                  </a:schemeClr>
                </a:solidFill>
                <a:latin typeface="Lucida Console" pitchFamily="49" charset="0"/>
                <a:cs typeface="Lucida Sans Unicode" pitchFamily="34" charset="0"/>
              </a:rPr>
              <a:t>Adult body size and precocity </a:t>
            </a:r>
            <a:r>
              <a:rPr lang="en-GB" sz="1600">
                <a:solidFill>
                  <a:schemeClr val="tx2">
                    <a:lumMod val="50000"/>
                  </a:schemeClr>
                </a:solidFill>
                <a:latin typeface="Lucida Console" pitchFamily="49" charset="0"/>
                <a:cs typeface="Lucida Sans Unicode" pitchFamily="34" charset="0"/>
              </a:rPr>
              <a:t>(the rate at which mature functions develop)</a:t>
            </a:r>
            <a:r>
              <a:rPr lang="en-US" sz="1600" smtClean="0">
                <a:solidFill>
                  <a:schemeClr val="tx2">
                    <a:lumMod val="50000"/>
                  </a:schemeClr>
                </a:solidFill>
                <a:latin typeface="Lucida Console" pitchFamily="49" charset="0"/>
                <a:cs typeface="Lucida Sans Unicode" pitchFamily="34" charset="0"/>
              </a:rPr>
              <a:t> (Ricklefs, 1973)</a:t>
            </a:r>
          </a:p>
          <a:p>
            <a:pPr marL="285750" indent="-285750">
              <a:buFontTx/>
              <a:buChar char="-"/>
            </a:pPr>
            <a:endParaRPr lang="en-US" sz="1600" smtClean="0">
              <a:solidFill>
                <a:schemeClr val="tx2">
                  <a:lumMod val="50000"/>
                </a:schemeClr>
              </a:solidFill>
              <a:latin typeface="Lucida Console" pitchFamily="49" charset="0"/>
              <a:cs typeface="Lucida Sans Unicode" pitchFamily="34" charset="0"/>
            </a:endParaRPr>
          </a:p>
          <a:p>
            <a:pPr marL="285750" indent="-285750">
              <a:buFontTx/>
              <a:buChar char="-"/>
            </a:pPr>
            <a:r>
              <a:rPr lang="en-GB" sz="1600">
                <a:solidFill>
                  <a:srgbClr val="002060"/>
                </a:solidFill>
                <a:latin typeface="Lucida Console" pitchFamily="49" charset="0"/>
                <a:cs typeface="Lucida Sans Unicode" pitchFamily="34" charset="0"/>
              </a:rPr>
              <a:t>early embryonic development and heterochrony </a:t>
            </a:r>
            <a:r>
              <a:rPr lang="sv-SE" sz="1600">
                <a:solidFill>
                  <a:srgbClr val="002060"/>
                </a:solidFill>
                <a:latin typeface="Lucida Console" pitchFamily="49" charset="0"/>
                <a:cs typeface="Lucida Sans Unicode" pitchFamily="34" charset="0"/>
              </a:rPr>
              <a:t>(Blom &amp; Lilja,  2005; Karlsson &amp; Lilja,  2008)</a:t>
            </a:r>
          </a:p>
          <a:p>
            <a:pPr marL="285750" indent="-285750">
              <a:buFontTx/>
              <a:buChar char="-"/>
            </a:pPr>
            <a:r>
              <a:rPr lang="sv-SE" sz="1600">
                <a:solidFill>
                  <a:srgbClr val="002060"/>
                </a:solidFill>
                <a:latin typeface="Lucida Console" pitchFamily="49" charset="0"/>
                <a:cs typeface="Lucida Sans Unicode" pitchFamily="34" charset="0"/>
              </a:rPr>
              <a:t>Size of alimentary tract ((Konarzewski, Kozłowski, &amp; Ziółko,  1989)</a:t>
            </a:r>
          </a:p>
          <a:p>
            <a:pPr marL="285750" indent="-285750">
              <a:buFontTx/>
              <a:buChar char="-"/>
            </a:pPr>
            <a:r>
              <a:rPr lang="en-US" sz="1600">
                <a:solidFill>
                  <a:srgbClr val="002060"/>
                </a:solidFill>
                <a:latin typeface="Lucida Console" pitchFamily="49" charset="0"/>
                <a:cs typeface="Lucida Sans Unicode" pitchFamily="34" charset="0"/>
              </a:rPr>
              <a:t>relative maturation of bones (Chinsamy &amp; Elzanowski,  2001; Karlsson &amp; Lilja,  </a:t>
            </a:r>
            <a:r>
              <a:rPr lang="en-US" sz="1600">
                <a:solidFill>
                  <a:srgbClr val="002060"/>
                </a:solidFill>
                <a:latin typeface="Lucida Console" pitchFamily="49" charset="0"/>
                <a:cs typeface="Lucida Sans Unicode" pitchFamily="34" charset="0"/>
              </a:rPr>
              <a:t>2008</a:t>
            </a:r>
            <a:r>
              <a:rPr lang="en-US" sz="1600" smtClean="0">
                <a:solidFill>
                  <a:srgbClr val="002060"/>
                </a:solidFill>
                <a:latin typeface="Lucida Console" pitchFamily="49" charset="0"/>
                <a:cs typeface="Lucida Sans Unicode" pitchFamily="34" charset="0"/>
              </a:rPr>
              <a:t>)</a:t>
            </a:r>
          </a:p>
          <a:p>
            <a:pPr marL="285750" indent="-285750">
              <a:buFontTx/>
              <a:buChar char="-"/>
            </a:pPr>
            <a:endParaRPr lang="en-US" sz="1600" smtClean="0">
              <a:solidFill>
                <a:schemeClr val="tx2">
                  <a:lumMod val="50000"/>
                </a:schemeClr>
              </a:solidFill>
              <a:latin typeface="Lucida Console" pitchFamily="49" charset="0"/>
              <a:cs typeface="Lucida Sans Unicode" pitchFamily="34" charset="0"/>
            </a:endParaRPr>
          </a:p>
          <a:p>
            <a:r>
              <a:rPr lang="en-GB" sz="1600" b="1" smtClean="0">
                <a:solidFill>
                  <a:schemeClr val="tx2">
                    <a:lumMod val="50000"/>
                  </a:schemeClr>
                </a:solidFill>
                <a:effectLst>
                  <a:outerShdw blurRad="38100" dist="38100" dir="2700000" algn="tl">
                    <a:srgbClr val="000000">
                      <a:alpha val="43137"/>
                    </a:srgbClr>
                  </a:outerShdw>
                </a:effectLst>
                <a:latin typeface="Lucida Console" pitchFamily="49" charset="0"/>
                <a:cs typeface="Lucida Sans Unicode" pitchFamily="34" charset="0"/>
              </a:rPr>
              <a:t>Balance </a:t>
            </a:r>
            <a:r>
              <a:rPr lang="en-GB" sz="1600" b="1">
                <a:solidFill>
                  <a:schemeClr val="tx2">
                    <a:lumMod val="50000"/>
                  </a:schemeClr>
                </a:solidFill>
                <a:effectLst>
                  <a:outerShdw blurRad="38100" dist="38100" dir="2700000" algn="tl">
                    <a:srgbClr val="000000">
                      <a:alpha val="43137"/>
                    </a:srgbClr>
                  </a:outerShdw>
                </a:effectLst>
                <a:latin typeface="Lucida Console" pitchFamily="49" charset="0"/>
                <a:cs typeface="Lucida Sans Unicode" pitchFamily="34" charset="0"/>
              </a:rPr>
              <a:t>between </a:t>
            </a:r>
            <a:r>
              <a:rPr lang="en-GB" sz="1600" b="1">
                <a:solidFill>
                  <a:srgbClr val="C00000"/>
                </a:solidFill>
                <a:effectLst>
                  <a:outerShdw blurRad="38100" dist="38100" dir="2700000" algn="tl">
                    <a:srgbClr val="000000">
                      <a:alpha val="43137"/>
                    </a:srgbClr>
                  </a:outerShdw>
                </a:effectLst>
                <a:latin typeface="Lucida Console" pitchFamily="49" charset="0"/>
                <a:cs typeface="Lucida Sans Unicode" pitchFamily="34" charset="0"/>
              </a:rPr>
              <a:t>somatic growth</a:t>
            </a:r>
            <a:r>
              <a:rPr lang="en-GB" sz="1600" b="1">
                <a:solidFill>
                  <a:schemeClr val="tx2">
                    <a:lumMod val="50000"/>
                  </a:schemeClr>
                </a:solidFill>
                <a:effectLst>
                  <a:outerShdw blurRad="38100" dist="38100" dir="2700000" algn="tl">
                    <a:srgbClr val="000000">
                      <a:alpha val="43137"/>
                    </a:srgbClr>
                  </a:outerShdw>
                </a:effectLst>
                <a:latin typeface="Lucida Console" pitchFamily="49" charset="0"/>
                <a:cs typeface="Lucida Sans Unicode" pitchFamily="34" charset="0"/>
              </a:rPr>
              <a:t> (rate of cell proliferation) and the </a:t>
            </a:r>
            <a:r>
              <a:rPr lang="en-GB" sz="1600" b="1">
                <a:solidFill>
                  <a:srgbClr val="C00000"/>
                </a:solidFill>
                <a:effectLst>
                  <a:outerShdw blurRad="38100" dist="38100" dir="2700000" algn="tl">
                    <a:srgbClr val="000000">
                      <a:alpha val="43137"/>
                    </a:srgbClr>
                  </a:outerShdw>
                </a:effectLst>
                <a:latin typeface="Lucida Console" pitchFamily="49" charset="0"/>
                <a:cs typeface="Lucida Sans Unicode" pitchFamily="34" charset="0"/>
              </a:rPr>
              <a:t>acquisition of </a:t>
            </a:r>
            <a:r>
              <a:rPr lang="en-GB" sz="1600" b="1">
                <a:solidFill>
                  <a:srgbClr val="C00000"/>
                </a:solidFill>
                <a:effectLst>
                  <a:outerShdw blurRad="38100" dist="38100" dir="2700000" algn="tl">
                    <a:srgbClr val="000000">
                      <a:alpha val="43137"/>
                    </a:srgbClr>
                  </a:outerShdw>
                </a:effectLst>
                <a:latin typeface="Lucida Console" pitchFamily="49" charset="0"/>
                <a:cs typeface="Lucida Sans Unicode" pitchFamily="34" charset="0"/>
              </a:rPr>
              <a:t>functional </a:t>
            </a:r>
            <a:r>
              <a:rPr lang="en-GB" sz="1600" b="1" smtClean="0">
                <a:solidFill>
                  <a:srgbClr val="C00000"/>
                </a:solidFill>
                <a:effectLst>
                  <a:outerShdw blurRad="38100" dist="38100" dir="2700000" algn="tl">
                    <a:srgbClr val="000000">
                      <a:alpha val="43137"/>
                    </a:srgbClr>
                  </a:outerShdw>
                </a:effectLst>
                <a:latin typeface="Lucida Console" pitchFamily="49" charset="0"/>
                <a:cs typeface="Lucida Sans Unicode" pitchFamily="34" charset="0"/>
              </a:rPr>
              <a:t>maturity</a:t>
            </a:r>
            <a:r>
              <a:rPr lang="en-GB" sz="1600" b="1" smtClean="0">
                <a:solidFill>
                  <a:srgbClr val="002060"/>
                </a:solidFill>
                <a:effectLst>
                  <a:outerShdw blurRad="38100" dist="38100" dir="2700000" algn="tl">
                    <a:srgbClr val="000000">
                      <a:alpha val="43137"/>
                    </a:srgbClr>
                  </a:outerShdw>
                </a:effectLst>
                <a:latin typeface="Lucida Console" pitchFamily="49" charset="0"/>
                <a:cs typeface="Lucida Sans Unicode" pitchFamily="34" charset="0"/>
              </a:rPr>
              <a:t>!</a:t>
            </a:r>
          </a:p>
          <a:p>
            <a:pPr marL="285750" indent="-285750">
              <a:buFontTx/>
              <a:buChar char="-"/>
            </a:pPr>
            <a:endParaRPr lang="en-GB" sz="1600" b="1">
              <a:solidFill>
                <a:srgbClr val="C00000"/>
              </a:solidFill>
              <a:effectLst>
                <a:outerShdw blurRad="38100" dist="38100" dir="2700000" algn="tl">
                  <a:srgbClr val="000000">
                    <a:alpha val="43137"/>
                  </a:srgbClr>
                </a:outerShdw>
              </a:effectLst>
              <a:latin typeface="Lucida Console" pitchFamily="49" charset="0"/>
              <a:cs typeface="Lucida Sans Unicode" pitchFamily="34" charset="0"/>
            </a:endParaRPr>
          </a:p>
          <a:p>
            <a:pPr marL="514350" indent="-514350">
              <a:buFontTx/>
              <a:buChar char="-"/>
            </a:pPr>
            <a:endParaRPr lang="en-US" sz="1600">
              <a:solidFill>
                <a:schemeClr val="tx2">
                  <a:lumMod val="50000"/>
                </a:schemeClr>
              </a:solidFill>
              <a:latin typeface="Lucida Console" pitchFamily="49" charset="0"/>
              <a:cs typeface="Lucida Sans Unicode" pitchFamily="34" charset="0"/>
            </a:endParaRPr>
          </a:p>
        </p:txBody>
      </p:sp>
    </p:spTree>
    <p:extLst>
      <p:ext uri="{BB962C8B-B14F-4D97-AF65-F5344CB8AC3E}">
        <p14:creationId xmlns:p14="http://schemas.microsoft.com/office/powerpoint/2010/main" val="3839706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8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solidFill>
                <a:srgbClr val="FFFFFF"/>
              </a:solidFill>
              <a:cs typeface="Arial" charset="0"/>
            </a:endParaRPr>
          </a:p>
        </p:txBody>
      </p:sp>
      <p:sp>
        <p:nvSpPr>
          <p:cNvPr id="5" name="TextBox 7"/>
          <p:cNvSpPr txBox="1">
            <a:spLocks noChangeArrowheads="1"/>
          </p:cNvSpPr>
          <p:nvPr/>
        </p:nvSpPr>
        <p:spPr bwMode="auto">
          <a:xfrm>
            <a:off x="0" y="0"/>
            <a:ext cx="9144000" cy="584775"/>
          </a:xfrm>
          <a:prstGeom prst="rect">
            <a:avLst/>
          </a:prstGeom>
          <a:noFill/>
          <a:ln w="9525">
            <a:noFill/>
            <a:miter lim="800000"/>
            <a:headEnd/>
            <a:tailEnd/>
          </a:ln>
        </p:spPr>
        <p:txBody>
          <a:bodyPr>
            <a:spAutoFit/>
          </a:bodyPr>
          <a:lstStyle/>
          <a:p>
            <a:r>
              <a:rPr lang="pt-PT" sz="3200" smtClean="0">
                <a:solidFill>
                  <a:schemeClr val="bg1"/>
                </a:solidFill>
                <a:latin typeface="Lucida Console" pitchFamily="49" charset="0"/>
                <a:cs typeface="Lucida Sans Unicode" pitchFamily="34" charset="0"/>
              </a:rPr>
              <a:t>The altricial-precocial spectrum</a:t>
            </a:r>
          </a:p>
        </p:txBody>
      </p:sp>
      <p:sp>
        <p:nvSpPr>
          <p:cNvPr id="9" name="TextBox 8"/>
          <p:cNvSpPr txBox="1"/>
          <p:nvPr/>
        </p:nvSpPr>
        <p:spPr bwMode="auto">
          <a:xfrm>
            <a:off x="8429620" y="6457890"/>
            <a:ext cx="714380" cy="307777"/>
          </a:xfrm>
          <a:prstGeom prst="rect">
            <a:avLst/>
          </a:prstGeom>
          <a:noFill/>
          <a:ln w="9525">
            <a:noFill/>
            <a:miter lim="800000"/>
            <a:headEnd/>
            <a:tailEnd/>
          </a:ln>
        </p:spPr>
        <p:txBody>
          <a:bodyPr wrap="square" rtlCol="0">
            <a:spAutoFit/>
          </a:bodyPr>
          <a:lstStyle/>
          <a:p>
            <a:pPr marL="514350" indent="-514350"/>
            <a:r>
              <a:rPr lang="pt-PT" sz="1400" smtClean="0">
                <a:solidFill>
                  <a:srgbClr val="10253F"/>
                </a:solidFill>
                <a:latin typeface="Lucida Console" pitchFamily="49" charset="0"/>
              </a:rPr>
              <a:t>9/19</a:t>
            </a:r>
            <a:endParaRPr lang="pt-PT" sz="1400" smtClean="0">
              <a:solidFill>
                <a:srgbClr val="10253F"/>
              </a:solidFill>
              <a:latin typeface="Lucida Console" pitchFamily="49" charset="0"/>
            </a:endParaRPr>
          </a:p>
        </p:txBody>
      </p:sp>
      <p:sp>
        <p:nvSpPr>
          <p:cNvPr id="7" name="TextBox 6"/>
          <p:cNvSpPr txBox="1">
            <a:spLocks noChangeArrowheads="1"/>
          </p:cNvSpPr>
          <p:nvPr/>
        </p:nvSpPr>
        <p:spPr bwMode="auto">
          <a:xfrm>
            <a:off x="180000" y="1260000"/>
            <a:ext cx="8686800" cy="5755422"/>
          </a:xfrm>
          <a:prstGeom prst="rect">
            <a:avLst/>
          </a:prstGeom>
          <a:noFill/>
          <a:ln w="9525">
            <a:noFill/>
            <a:miter lim="800000"/>
            <a:headEnd/>
            <a:tailEnd/>
          </a:ln>
        </p:spPr>
        <p:txBody>
          <a:bodyPr>
            <a:spAutoFit/>
          </a:bodyPr>
          <a:lstStyle/>
          <a:p>
            <a:r>
              <a:rPr lang="en-US" sz="1600" b="1" smtClean="0">
                <a:solidFill>
                  <a:schemeClr val="tx2">
                    <a:lumMod val="50000"/>
                  </a:schemeClr>
                </a:solidFill>
                <a:effectLst>
                  <a:outerShdw blurRad="38100" dist="38100" dir="2700000" algn="tl">
                    <a:srgbClr val="000000">
                      <a:alpha val="43137"/>
                    </a:srgbClr>
                  </a:outerShdw>
                </a:effectLst>
                <a:latin typeface="Lucida Console" pitchFamily="49" charset="0"/>
                <a:cs typeface="Lucida Sans Unicode" pitchFamily="34" charset="0"/>
              </a:rPr>
              <a:t>Could </a:t>
            </a:r>
            <a:r>
              <a:rPr lang="en-US" sz="1600" b="1">
                <a:solidFill>
                  <a:schemeClr val="tx2">
                    <a:lumMod val="50000"/>
                  </a:schemeClr>
                </a:solidFill>
                <a:effectLst>
                  <a:outerShdw blurRad="38100" dist="38100" dir="2700000" algn="tl">
                    <a:srgbClr val="000000">
                      <a:alpha val="43137"/>
                    </a:srgbClr>
                  </a:outerShdw>
                </a:effectLst>
                <a:latin typeface="Lucida Console" pitchFamily="49" charset="0"/>
                <a:cs typeface="Lucida Sans Unicode" pitchFamily="34" charset="0"/>
              </a:rPr>
              <a:t>the development spectrum be distributed along one or two, </a:t>
            </a:r>
            <a:r>
              <a:rPr lang="en-US" sz="1600" b="1">
                <a:solidFill>
                  <a:schemeClr val="tx2">
                    <a:lumMod val="50000"/>
                  </a:schemeClr>
                </a:solidFill>
                <a:effectLst>
                  <a:outerShdw blurRad="38100" dist="38100" dir="2700000" algn="tl">
                    <a:srgbClr val="000000">
                      <a:alpha val="43137"/>
                    </a:srgbClr>
                  </a:outerShdw>
                </a:effectLst>
                <a:latin typeface="Lucida Console" pitchFamily="49" charset="0"/>
                <a:cs typeface="Lucida Sans Unicode" pitchFamily="34" charset="0"/>
              </a:rPr>
              <a:t>clear </a:t>
            </a:r>
            <a:r>
              <a:rPr lang="en-US" sz="1600" b="1" smtClean="0">
                <a:solidFill>
                  <a:schemeClr val="tx2">
                    <a:lumMod val="50000"/>
                  </a:schemeClr>
                </a:solidFill>
                <a:effectLst>
                  <a:outerShdw blurRad="38100" dist="38100" dir="2700000" algn="tl">
                    <a:srgbClr val="000000">
                      <a:alpha val="43137"/>
                    </a:srgbClr>
                  </a:outerShdw>
                </a:effectLst>
                <a:latin typeface="Lucida Console" pitchFamily="49" charset="0"/>
                <a:cs typeface="Lucida Sans Unicode" pitchFamily="34" charset="0"/>
              </a:rPr>
              <a:t>and continuous dimension(s) of physiological variation?</a:t>
            </a:r>
          </a:p>
          <a:p>
            <a:endParaRPr lang="en-US" sz="1600" b="1">
              <a:solidFill>
                <a:schemeClr val="tx2">
                  <a:lumMod val="50000"/>
                </a:schemeClr>
              </a:solidFill>
              <a:effectLst>
                <a:outerShdw blurRad="38100" dist="38100" dir="2700000" algn="tl">
                  <a:srgbClr val="000000">
                    <a:alpha val="43137"/>
                  </a:srgbClr>
                </a:outerShdw>
              </a:effectLst>
              <a:latin typeface="Lucida Console" pitchFamily="49" charset="0"/>
              <a:cs typeface="Lucida Sans Unicode" pitchFamily="34" charset="0"/>
            </a:endParaRPr>
          </a:p>
          <a:p>
            <a:r>
              <a:rPr lang="en-US" sz="1600" smtClean="0">
                <a:solidFill>
                  <a:schemeClr val="tx2">
                    <a:lumMod val="50000"/>
                  </a:schemeClr>
                </a:solidFill>
                <a:latin typeface="Lucida Console" pitchFamily="49" charset="0"/>
                <a:cs typeface="Lucida Sans Unicode" pitchFamily="34" charset="0"/>
              </a:rPr>
              <a:t>- Dry-matter content of a tissue as index of functional maturity (inversely correlated with growth rates) (but this is structural!)</a:t>
            </a:r>
          </a:p>
          <a:p>
            <a:endParaRPr lang="en-US" sz="1600" smtClean="0">
              <a:solidFill>
                <a:schemeClr val="tx2">
                  <a:lumMod val="50000"/>
                </a:schemeClr>
              </a:solidFill>
              <a:latin typeface="Lucida Console" pitchFamily="49" charset="0"/>
              <a:cs typeface="Lucida Sans Unicode" pitchFamily="34" charset="0"/>
            </a:endParaRPr>
          </a:p>
          <a:p>
            <a:pPr marL="285750" indent="-285750">
              <a:buFontTx/>
              <a:buChar char="-"/>
            </a:pPr>
            <a:endParaRPr lang="en-US" sz="1600" smtClean="0">
              <a:solidFill>
                <a:schemeClr val="tx2">
                  <a:lumMod val="50000"/>
                </a:schemeClr>
              </a:solidFill>
              <a:latin typeface="Lucida Console" pitchFamily="49" charset="0"/>
              <a:cs typeface="Lucida Sans Unicode" pitchFamily="34" charset="0"/>
            </a:endParaRPr>
          </a:p>
          <a:p>
            <a:pPr marL="285750" indent="-285750">
              <a:buFontTx/>
              <a:buChar char="-"/>
            </a:pPr>
            <a:endParaRPr lang="en-US" sz="1600">
              <a:solidFill>
                <a:schemeClr val="tx2">
                  <a:lumMod val="50000"/>
                </a:schemeClr>
              </a:solidFill>
              <a:latin typeface="Lucida Console" pitchFamily="49" charset="0"/>
              <a:cs typeface="Lucida Sans Unicode" pitchFamily="34" charset="0"/>
            </a:endParaRPr>
          </a:p>
          <a:p>
            <a:pPr marL="285750" indent="-285750">
              <a:buFontTx/>
              <a:buChar char="-"/>
            </a:pPr>
            <a:endParaRPr lang="en-US" sz="1600">
              <a:solidFill>
                <a:schemeClr val="tx2">
                  <a:lumMod val="50000"/>
                </a:schemeClr>
              </a:solidFill>
              <a:latin typeface="Lucida Console" pitchFamily="49" charset="0"/>
              <a:cs typeface="Lucida Sans Unicode" pitchFamily="34" charset="0"/>
            </a:endParaRPr>
          </a:p>
          <a:p>
            <a:pPr marL="285750" indent="-285750">
              <a:buFontTx/>
              <a:buChar char="-"/>
            </a:pPr>
            <a:endParaRPr lang="en-US" sz="1600" smtClean="0">
              <a:solidFill>
                <a:schemeClr val="tx2">
                  <a:lumMod val="50000"/>
                </a:schemeClr>
              </a:solidFill>
              <a:latin typeface="Lucida Console" pitchFamily="49" charset="0"/>
              <a:cs typeface="Lucida Sans Unicode" pitchFamily="34" charset="0"/>
            </a:endParaRPr>
          </a:p>
          <a:p>
            <a:endParaRPr lang="en-US" sz="1600" smtClean="0">
              <a:solidFill>
                <a:schemeClr val="tx2">
                  <a:lumMod val="50000"/>
                </a:schemeClr>
              </a:solidFill>
              <a:latin typeface="Lucida Console" pitchFamily="49" charset="0"/>
              <a:cs typeface="Lucida Sans Unicode" pitchFamily="34" charset="0"/>
            </a:endParaRPr>
          </a:p>
          <a:p>
            <a:endParaRPr lang="en-US" sz="1600">
              <a:solidFill>
                <a:schemeClr val="tx2">
                  <a:lumMod val="50000"/>
                </a:schemeClr>
              </a:solidFill>
              <a:latin typeface="Lucida Console" pitchFamily="49" charset="0"/>
              <a:cs typeface="Lucida Sans Unicode" pitchFamily="34" charset="0"/>
            </a:endParaRPr>
          </a:p>
          <a:p>
            <a:endParaRPr lang="en-US" sz="1600" smtClean="0">
              <a:solidFill>
                <a:schemeClr val="tx2">
                  <a:lumMod val="50000"/>
                </a:schemeClr>
              </a:solidFill>
              <a:latin typeface="Lucida Console" pitchFamily="49" charset="0"/>
              <a:cs typeface="Lucida Sans Unicode" pitchFamily="34" charset="0"/>
            </a:endParaRPr>
          </a:p>
          <a:p>
            <a:r>
              <a:rPr lang="en-US" sz="1600" smtClean="0">
                <a:solidFill>
                  <a:schemeClr val="tx2">
                    <a:lumMod val="50000"/>
                  </a:schemeClr>
                </a:solidFill>
                <a:latin typeface="Lucida Console" pitchFamily="49" charset="0"/>
                <a:cs typeface="Lucida Sans Unicode" pitchFamily="34" charset="0"/>
              </a:rPr>
              <a:t>	Different degrees of myotome formation (quail vs fieldfare)</a:t>
            </a:r>
          </a:p>
          <a:p>
            <a:r>
              <a:rPr lang="en-US" sz="1600" smtClean="0">
                <a:solidFill>
                  <a:schemeClr val="tx2">
                    <a:lumMod val="50000"/>
                  </a:schemeClr>
                </a:solidFill>
                <a:latin typeface="Lucida Console" pitchFamily="49" charset="0"/>
                <a:cs typeface="Lucida Sans Unicode" pitchFamily="34" charset="0"/>
              </a:rPr>
              <a:t>“</a:t>
            </a:r>
            <a:r>
              <a:rPr lang="en-GB" sz="1600">
                <a:solidFill>
                  <a:schemeClr val="tx2">
                    <a:lumMod val="50000"/>
                  </a:schemeClr>
                </a:solidFill>
                <a:latin typeface="Lucida Console" pitchFamily="49" charset="0"/>
                <a:cs typeface="Lucida Sans Unicode" pitchFamily="34" charset="0"/>
              </a:rPr>
              <a:t>birds with high postnatal growth rates (e.g. altricial species) are characterized by </a:t>
            </a:r>
            <a:r>
              <a:rPr lang="en-GB" sz="1600">
                <a:solidFill>
                  <a:schemeClr val="tx2">
                    <a:lumMod val="50000"/>
                  </a:schemeClr>
                </a:solidFill>
                <a:latin typeface="Lucida Console" pitchFamily="49" charset="0"/>
                <a:cs typeface="Lucida Sans Unicode" pitchFamily="34" charset="0"/>
              </a:rPr>
              <a:t>a </a:t>
            </a:r>
            <a:r>
              <a:rPr lang="en-GB" sz="1600" smtClean="0">
                <a:solidFill>
                  <a:schemeClr val="tx2">
                    <a:lumMod val="50000"/>
                  </a:schemeClr>
                </a:solidFill>
                <a:latin typeface="Lucida Console" pitchFamily="49" charset="0"/>
                <a:cs typeface="Lucida Sans Unicode" pitchFamily="34" charset="0"/>
              </a:rPr>
              <a:t>rapid early </a:t>
            </a:r>
            <a:r>
              <a:rPr lang="en-GB" sz="1600">
                <a:solidFill>
                  <a:schemeClr val="tx2">
                    <a:lumMod val="50000"/>
                  </a:schemeClr>
                </a:solidFill>
                <a:latin typeface="Lucida Console" pitchFamily="49" charset="0"/>
                <a:cs typeface="Lucida Sans Unicode" pitchFamily="34" charset="0"/>
              </a:rPr>
              <a:t>development of ‘‘supply’’ organs, such as </a:t>
            </a:r>
            <a:r>
              <a:rPr lang="en-GB" sz="1600">
                <a:solidFill>
                  <a:schemeClr val="tx2">
                    <a:lumMod val="50000"/>
                  </a:schemeClr>
                </a:solidFill>
                <a:latin typeface="Lucida Console" pitchFamily="49" charset="0"/>
                <a:cs typeface="Lucida Sans Unicode" pitchFamily="34" charset="0"/>
              </a:rPr>
              <a:t>digestive </a:t>
            </a:r>
            <a:r>
              <a:rPr lang="en-GB" sz="1600" smtClean="0">
                <a:solidFill>
                  <a:schemeClr val="tx2">
                    <a:lumMod val="50000"/>
                  </a:schemeClr>
                </a:solidFill>
                <a:latin typeface="Lucida Console" pitchFamily="49" charset="0"/>
                <a:cs typeface="Lucida Sans Unicode" pitchFamily="34" charset="0"/>
              </a:rPr>
              <a:t>organs”</a:t>
            </a:r>
          </a:p>
          <a:p>
            <a:r>
              <a:rPr lang="en-GB" sz="1600" smtClean="0">
                <a:solidFill>
                  <a:schemeClr val="tx2">
                    <a:lumMod val="50000"/>
                  </a:schemeClr>
                </a:solidFill>
                <a:latin typeface="Lucida Console" pitchFamily="49" charset="0"/>
                <a:cs typeface="Lucida Sans Unicode" pitchFamily="34" charset="0"/>
              </a:rPr>
              <a:t>vs</a:t>
            </a:r>
          </a:p>
          <a:p>
            <a:r>
              <a:rPr lang="en-GB" sz="1600" smtClean="0">
                <a:solidFill>
                  <a:schemeClr val="tx2">
                    <a:lumMod val="50000"/>
                  </a:schemeClr>
                </a:solidFill>
                <a:latin typeface="Lucida Console" pitchFamily="49" charset="0"/>
                <a:cs typeface="Lucida Sans Unicode" pitchFamily="34" charset="0"/>
              </a:rPr>
              <a:t>“birds </a:t>
            </a:r>
            <a:r>
              <a:rPr lang="en-GB" sz="1600">
                <a:solidFill>
                  <a:schemeClr val="tx2">
                    <a:lumMod val="50000"/>
                  </a:schemeClr>
                </a:solidFill>
                <a:latin typeface="Lucida Console" pitchFamily="49" charset="0"/>
                <a:cs typeface="Lucida Sans Unicode" pitchFamily="34" charset="0"/>
              </a:rPr>
              <a:t>with low postnatal growth rates (e.g. precocial</a:t>
            </a:r>
          </a:p>
          <a:p>
            <a:pPr marL="285750" indent="-285750">
              <a:buFontTx/>
              <a:buChar char="-"/>
            </a:pPr>
            <a:r>
              <a:rPr lang="en-GB" sz="1600">
                <a:solidFill>
                  <a:schemeClr val="tx2">
                    <a:lumMod val="50000"/>
                  </a:schemeClr>
                </a:solidFill>
                <a:latin typeface="Lucida Console" pitchFamily="49" charset="0"/>
                <a:cs typeface="Lucida Sans Unicode" pitchFamily="34" charset="0"/>
              </a:rPr>
              <a:t>species) exhibit a slower early development of these organs and a more rapid early development of other ‘‘</a:t>
            </a:r>
            <a:r>
              <a:rPr lang="en-GB" sz="1600">
                <a:solidFill>
                  <a:schemeClr val="tx2">
                    <a:lumMod val="50000"/>
                  </a:schemeClr>
                </a:solidFill>
                <a:latin typeface="Lucida Console" pitchFamily="49" charset="0"/>
                <a:cs typeface="Lucida Sans Unicode" pitchFamily="34" charset="0"/>
              </a:rPr>
              <a:t>demand</a:t>
            </a:r>
            <a:r>
              <a:rPr lang="en-GB" sz="1600" smtClean="0">
                <a:solidFill>
                  <a:schemeClr val="tx2">
                    <a:lumMod val="50000"/>
                  </a:schemeClr>
                </a:solidFill>
                <a:latin typeface="Lucida Console" pitchFamily="49" charset="0"/>
                <a:cs typeface="Lucida Sans Unicode" pitchFamily="34" charset="0"/>
              </a:rPr>
              <a:t>’’ organs</a:t>
            </a:r>
            <a:r>
              <a:rPr lang="en-GB" sz="1600">
                <a:solidFill>
                  <a:schemeClr val="tx2">
                    <a:lumMod val="50000"/>
                  </a:schemeClr>
                </a:solidFill>
                <a:latin typeface="Lucida Console" pitchFamily="49" charset="0"/>
                <a:cs typeface="Lucida Sans Unicode" pitchFamily="34" charset="0"/>
              </a:rPr>
              <a:t>, such as brain, muscles, skeleton </a:t>
            </a:r>
            <a:r>
              <a:rPr lang="en-GB" sz="1600">
                <a:solidFill>
                  <a:schemeClr val="tx2">
                    <a:lumMod val="50000"/>
                  </a:schemeClr>
                </a:solidFill>
                <a:latin typeface="Lucida Console" pitchFamily="49" charset="0"/>
                <a:cs typeface="Lucida Sans Unicode" pitchFamily="34" charset="0"/>
              </a:rPr>
              <a:t>and </a:t>
            </a:r>
            <a:r>
              <a:rPr lang="en-GB" sz="1600" smtClean="0">
                <a:solidFill>
                  <a:schemeClr val="tx2">
                    <a:lumMod val="50000"/>
                  </a:schemeClr>
                </a:solidFill>
                <a:latin typeface="Lucida Console" pitchFamily="49" charset="0"/>
                <a:cs typeface="Lucida Sans Unicode" pitchFamily="34" charset="0"/>
              </a:rPr>
              <a:t>feathers” (Blom &amp; Lilja, 2005)</a:t>
            </a:r>
            <a:endParaRPr lang="en-US" sz="1600">
              <a:solidFill>
                <a:schemeClr val="tx2">
                  <a:lumMod val="50000"/>
                </a:schemeClr>
              </a:solidFill>
              <a:latin typeface="Lucida Console" pitchFamily="49" charset="0"/>
              <a:cs typeface="Lucida Sans Unicode" pitchFamily="34" charset="0"/>
            </a:endParaRPr>
          </a:p>
          <a:p>
            <a:pPr marL="514350" indent="-514350">
              <a:buFontTx/>
              <a:buChar char="-"/>
            </a:pPr>
            <a:endParaRPr lang="en-US" sz="1600">
              <a:solidFill>
                <a:schemeClr val="tx2">
                  <a:lumMod val="50000"/>
                </a:schemeClr>
              </a:solidFill>
              <a:latin typeface="Lucida Console" pitchFamily="49" charset="0"/>
              <a:cs typeface="Lucida Sans Unicode"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6925" y="2590800"/>
            <a:ext cx="5010150" cy="1676400"/>
          </a:xfrm>
          <a:prstGeom prst="rect">
            <a:avLst/>
          </a:prstGeom>
        </p:spPr>
      </p:pic>
    </p:spTree>
    <p:extLst>
      <p:ext uri="{BB962C8B-B14F-4D97-AF65-F5344CB8AC3E}">
        <p14:creationId xmlns:p14="http://schemas.microsoft.com/office/powerpoint/2010/main" val="470250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none" rtlCol="0">
        <a:spAutoFit/>
      </a:bodyPr>
      <a:lstStyle>
        <a:defPPr marL="514350" indent="-514350">
          <a:defRPr sz="11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4828</TotalTime>
  <Words>1056</Words>
  <Application>Microsoft Office PowerPoint</Application>
  <PresentationFormat>On-screen Show (4:3)</PresentationFormat>
  <Paragraphs>239</Paragraphs>
  <Slides>19</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5" baseType="lpstr">
      <vt:lpstr>Arial</vt:lpstr>
      <vt:lpstr>Calibri</vt:lpstr>
      <vt:lpstr>Lucida Console</vt:lpstr>
      <vt:lpstr>Lucida Sans Unicode</vt:lpstr>
      <vt:lpstr>Office Theme</vt:lpstr>
      <vt:lpstr>Corel PHOTO-PAINT X8 Image</vt:lpstr>
      <vt:lpstr>The altricial-precocial spectrum of avian development according to DEB theory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Activated User</dc:creator>
  <cp:lastModifiedBy>CarlosMGLTeixeira</cp:lastModifiedBy>
  <cp:revision>519</cp:revision>
  <dcterms:created xsi:type="dcterms:W3CDTF">2011-03-30T14:59:56Z</dcterms:created>
  <dcterms:modified xsi:type="dcterms:W3CDTF">2017-06-02T06:17:44Z</dcterms:modified>
</cp:coreProperties>
</file>