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5" r:id="rId2"/>
    <p:sldId id="493" r:id="rId3"/>
    <p:sldId id="494" r:id="rId4"/>
    <p:sldId id="495" r:id="rId5"/>
    <p:sldId id="496" r:id="rId6"/>
    <p:sldId id="498" r:id="rId7"/>
    <p:sldId id="499" r:id="rId8"/>
    <p:sldId id="501" r:id="rId9"/>
    <p:sldId id="500" r:id="rId10"/>
    <p:sldId id="502" r:id="rId11"/>
    <p:sldId id="503" r:id="rId12"/>
    <p:sldId id="504" r:id="rId13"/>
    <p:sldId id="505" r:id="rId14"/>
    <p:sldId id="50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A8"/>
    <a:srgbClr val="592478"/>
    <a:srgbClr val="FFDD08"/>
    <a:srgbClr val="7F69FF"/>
    <a:srgbClr val="A35FFF"/>
    <a:srgbClr val="4530FF"/>
    <a:srgbClr val="091524"/>
    <a:srgbClr val="1A275E"/>
    <a:srgbClr val="1D185E"/>
    <a:srgbClr val="B1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61" autoAdjust="0"/>
    <p:restoredTop sz="99839" autoAdjust="0"/>
  </p:normalViewPr>
  <p:slideViewPr>
    <p:cSldViewPr>
      <p:cViewPr>
        <p:scale>
          <a:sx n="94" d="100"/>
          <a:sy n="94" d="100"/>
        </p:scale>
        <p:origin x="-2128" y="-512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4" Type="http://schemas.openxmlformats.org/officeDocument/2006/relationships/image" Target="../media/image64.emf"/><Relationship Id="rId1" Type="http://schemas.openxmlformats.org/officeDocument/2006/relationships/image" Target="../media/image61.emf"/><Relationship Id="rId2" Type="http://schemas.openxmlformats.org/officeDocument/2006/relationships/image" Target="../media/image62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emf"/><Relationship Id="rId4" Type="http://schemas.openxmlformats.org/officeDocument/2006/relationships/image" Target="../media/image73.emf"/><Relationship Id="rId1" Type="http://schemas.openxmlformats.org/officeDocument/2006/relationships/image" Target="../media/image70.emf"/><Relationship Id="rId2" Type="http://schemas.openxmlformats.org/officeDocument/2006/relationships/image" Target="../media/image7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Relationship Id="rId2" Type="http://schemas.openxmlformats.org/officeDocument/2006/relationships/image" Target="../media/image8.emf"/><Relationship Id="rId3" Type="http://schemas.openxmlformats.org/officeDocument/2006/relationships/image" Target="../media/image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6" Type="http://schemas.openxmlformats.org/officeDocument/2006/relationships/image" Target="../media/image31.wmf"/><Relationship Id="rId7" Type="http://schemas.openxmlformats.org/officeDocument/2006/relationships/image" Target="../media/image32.emf"/><Relationship Id="rId8" Type="http://schemas.openxmlformats.org/officeDocument/2006/relationships/image" Target="../media/image33.emf"/><Relationship Id="rId9" Type="http://schemas.openxmlformats.org/officeDocument/2006/relationships/image" Target="../media/image34.emf"/><Relationship Id="rId10" Type="http://schemas.openxmlformats.org/officeDocument/2006/relationships/image" Target="../media/image35.emf"/><Relationship Id="rId11" Type="http://schemas.openxmlformats.org/officeDocument/2006/relationships/image" Target="../media/image36.emf"/><Relationship Id="rId1" Type="http://schemas.openxmlformats.org/officeDocument/2006/relationships/image" Target="../media/image26.emf"/><Relationship Id="rId2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4" Type="http://schemas.openxmlformats.org/officeDocument/2006/relationships/image" Target="../media/image38.emf"/><Relationship Id="rId5" Type="http://schemas.openxmlformats.org/officeDocument/2006/relationships/image" Target="../media/image39.emf"/><Relationship Id="rId6" Type="http://schemas.openxmlformats.org/officeDocument/2006/relationships/image" Target="../media/image40.emf"/><Relationship Id="rId7" Type="http://schemas.openxmlformats.org/officeDocument/2006/relationships/image" Target="../media/image41.emf"/><Relationship Id="rId8" Type="http://schemas.openxmlformats.org/officeDocument/2006/relationships/image" Target="../media/image42.emf"/><Relationship Id="rId1" Type="http://schemas.openxmlformats.org/officeDocument/2006/relationships/image" Target="../media/image33.emf"/><Relationship Id="rId2" Type="http://schemas.openxmlformats.org/officeDocument/2006/relationships/image" Target="../media/image35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9" Type="http://schemas.openxmlformats.org/officeDocument/2006/relationships/image" Target="../media/image51.emf"/><Relationship Id="rId10" Type="http://schemas.openxmlformats.org/officeDocument/2006/relationships/image" Target="../media/image52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emf"/><Relationship Id="rId2" Type="http://schemas.openxmlformats.org/officeDocument/2006/relationships/image" Target="../media/image5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emf"/><Relationship Id="rId2" Type="http://schemas.openxmlformats.org/officeDocument/2006/relationships/image" Target="../media/image5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1EA70-51A3-D345-9D1F-DCDCBEC8F8BA}" type="datetimeFigureOut">
              <a:rPr lang="en-US" smtClean="0"/>
              <a:t>29/05/17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Click to edit Master text styles</a:t>
            </a:r>
          </a:p>
          <a:p>
            <a:pPr lvl="1"/>
            <a:r>
              <a:rPr lang="fr-FR" smtClean="0"/>
              <a:t>Second level</a:t>
            </a:r>
          </a:p>
          <a:p>
            <a:pPr lvl="2"/>
            <a:r>
              <a:rPr lang="fr-FR" smtClean="0"/>
              <a:t>Third level</a:t>
            </a:r>
          </a:p>
          <a:p>
            <a:pPr lvl="3"/>
            <a:r>
              <a:rPr lang="fr-FR" smtClean="0"/>
              <a:t>Fourth level</a:t>
            </a:r>
          </a:p>
          <a:p>
            <a:pPr lvl="4"/>
            <a:r>
              <a:rPr lang="fr-F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E118E0-40ED-3A46-B1DA-E7D8BA0BE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817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15000" y="6629400"/>
            <a:ext cx="3429000" cy="22860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O. Maury, 2</a:t>
            </a:r>
            <a:r>
              <a:rPr lang="en-US" baseline="30000" dirty="0" smtClean="0"/>
              <a:t>nd</a:t>
            </a:r>
            <a:r>
              <a:rPr lang="en-US" dirty="0" smtClean="0"/>
              <a:t> CLIOTOP Symposium, </a:t>
            </a:r>
            <a:r>
              <a:rPr lang="en-US" dirty="0" err="1" smtClean="0"/>
              <a:t>Nouméa</a:t>
            </a:r>
            <a:r>
              <a:rPr lang="en-US" dirty="0" smtClean="0"/>
              <a:t>, 2013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29/05/17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>
                <a:lumMod val="0"/>
              </a:schemeClr>
            </a:gs>
            <a:gs pos="50000">
              <a:schemeClr val="tx2">
                <a:lumMod val="65000"/>
              </a:schemeClr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67400" y="6629400"/>
            <a:ext cx="3276600" cy="228600"/>
          </a:xfrm>
          <a:prstGeom prst="rect">
            <a:avLst/>
          </a:prstGeom>
        </p:spPr>
        <p:txBody>
          <a:bodyPr/>
          <a:lstStyle>
            <a:lvl1pPr algn="r">
              <a:defRPr sz="105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O. Maury, 2</a:t>
            </a:r>
            <a:r>
              <a:rPr lang="en-US" baseline="30000" dirty="0" smtClean="0"/>
              <a:t>nd</a:t>
            </a:r>
            <a:r>
              <a:rPr lang="en-US" dirty="0" smtClean="0"/>
              <a:t> CLIOTOP Symposium, </a:t>
            </a:r>
            <a:r>
              <a:rPr lang="en-US" dirty="0" err="1" smtClean="0"/>
              <a:t>Nouméa</a:t>
            </a:r>
            <a:r>
              <a:rPr lang="en-US" dirty="0" smtClean="0"/>
              <a:t>, 2013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7.docx"/><Relationship Id="rId4" Type="http://schemas.openxmlformats.org/officeDocument/2006/relationships/image" Target="../media/image53.emf"/><Relationship Id="rId5" Type="http://schemas.openxmlformats.org/officeDocument/2006/relationships/package" Target="../embeddings/Microsoft_Word_Document28.docx"/><Relationship Id="rId6" Type="http://schemas.openxmlformats.org/officeDocument/2006/relationships/image" Target="../media/image54.emf"/><Relationship Id="rId7" Type="http://schemas.openxmlformats.org/officeDocument/2006/relationships/image" Target="../media/image55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4" Type="http://schemas.openxmlformats.org/officeDocument/2006/relationships/image" Target="../media/image59.emf"/><Relationship Id="rId5" Type="http://schemas.openxmlformats.org/officeDocument/2006/relationships/image" Target="../media/image60.emf"/><Relationship Id="rId6" Type="http://schemas.openxmlformats.org/officeDocument/2006/relationships/package" Target="../embeddings/Microsoft_Word_Document29.docx"/><Relationship Id="rId7" Type="http://schemas.openxmlformats.org/officeDocument/2006/relationships/image" Target="../media/image56.emf"/><Relationship Id="rId8" Type="http://schemas.openxmlformats.org/officeDocument/2006/relationships/package" Target="../embeddings/Microsoft_Word_Document30.docx"/><Relationship Id="rId9" Type="http://schemas.openxmlformats.org/officeDocument/2006/relationships/image" Target="../media/image57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65.emf"/><Relationship Id="rId12" Type="http://schemas.openxmlformats.org/officeDocument/2006/relationships/image" Target="../media/image66.emf"/><Relationship Id="rId13" Type="http://schemas.openxmlformats.org/officeDocument/2006/relationships/image" Target="../media/image67.emf"/><Relationship Id="rId14" Type="http://schemas.openxmlformats.org/officeDocument/2006/relationships/image" Target="../media/image68.emf"/><Relationship Id="rId15" Type="http://schemas.openxmlformats.org/officeDocument/2006/relationships/image" Target="../media/image69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Relationship Id="rId3" Type="http://schemas.openxmlformats.org/officeDocument/2006/relationships/package" Target="../embeddings/Microsoft_Word_Document31.docx"/><Relationship Id="rId4" Type="http://schemas.openxmlformats.org/officeDocument/2006/relationships/image" Target="../media/image61.emf"/><Relationship Id="rId5" Type="http://schemas.openxmlformats.org/officeDocument/2006/relationships/package" Target="../embeddings/Microsoft_Word_Document32.docx"/><Relationship Id="rId6" Type="http://schemas.openxmlformats.org/officeDocument/2006/relationships/image" Target="../media/image62.emf"/><Relationship Id="rId7" Type="http://schemas.openxmlformats.org/officeDocument/2006/relationships/package" Target="../embeddings/Microsoft_Word_Document33.docx"/><Relationship Id="rId8" Type="http://schemas.openxmlformats.org/officeDocument/2006/relationships/image" Target="../media/image63.emf"/><Relationship Id="rId9" Type="http://schemas.openxmlformats.org/officeDocument/2006/relationships/package" Target="../embeddings/Microsoft_Word_Document34.docx"/><Relationship Id="rId10" Type="http://schemas.openxmlformats.org/officeDocument/2006/relationships/image" Target="../media/image64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3.emf"/><Relationship Id="rId12" Type="http://schemas.openxmlformats.org/officeDocument/2006/relationships/image" Target="../media/image75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Relationship Id="rId3" Type="http://schemas.openxmlformats.org/officeDocument/2006/relationships/package" Target="../embeddings/Microsoft_Word_Document35.docx"/><Relationship Id="rId4" Type="http://schemas.openxmlformats.org/officeDocument/2006/relationships/image" Target="../media/image70.emf"/><Relationship Id="rId5" Type="http://schemas.openxmlformats.org/officeDocument/2006/relationships/package" Target="../embeddings/Microsoft_Word_Document36.docx"/><Relationship Id="rId6" Type="http://schemas.openxmlformats.org/officeDocument/2006/relationships/image" Target="../media/image71.emf"/><Relationship Id="rId7" Type="http://schemas.openxmlformats.org/officeDocument/2006/relationships/image" Target="../media/image74.emf"/><Relationship Id="rId8" Type="http://schemas.openxmlformats.org/officeDocument/2006/relationships/package" Target="../embeddings/Microsoft_Word_Document37.docx"/><Relationship Id="rId9" Type="http://schemas.openxmlformats.org/officeDocument/2006/relationships/image" Target="../media/image72.emf"/><Relationship Id="rId10" Type="http://schemas.openxmlformats.org/officeDocument/2006/relationships/package" Target="../embeddings/Microsoft_Word_Document38.docx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emf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7.emf"/><Relationship Id="rId5" Type="http://schemas.openxmlformats.org/officeDocument/2006/relationships/package" Target="../embeddings/Microsoft_Word_Document2.docx"/><Relationship Id="rId6" Type="http://schemas.openxmlformats.org/officeDocument/2006/relationships/image" Target="../media/image8.emf"/><Relationship Id="rId7" Type="http://schemas.openxmlformats.org/officeDocument/2006/relationships/package" Target="../embeddings/Microsoft_Word_Document3.docx"/><Relationship Id="rId8" Type="http://schemas.openxmlformats.org/officeDocument/2006/relationships/image" Target="../media/image9.emf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4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package" Target="../embeddings/Microsoft_Word_Document4.docx"/><Relationship Id="rId6" Type="http://schemas.openxmlformats.org/officeDocument/2006/relationships/image" Target="../media/image19.emf"/><Relationship Id="rId7" Type="http://schemas.openxmlformats.org/officeDocument/2006/relationships/package" Target="../embeddings/Microsoft_Word_Document5.docx"/><Relationship Id="rId8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5" Type="http://schemas.openxmlformats.org/officeDocument/2006/relationships/package" Target="../embeddings/Microsoft_Word_Document6.docx"/><Relationship Id="rId6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6.bin"/><Relationship Id="rId20" Type="http://schemas.openxmlformats.org/officeDocument/2006/relationships/image" Target="../media/image34.emf"/><Relationship Id="rId21" Type="http://schemas.openxmlformats.org/officeDocument/2006/relationships/package" Target="../embeddings/Microsoft_Word_Document8.docx"/><Relationship Id="rId22" Type="http://schemas.openxmlformats.org/officeDocument/2006/relationships/image" Target="../media/image35.emf"/><Relationship Id="rId23" Type="http://schemas.openxmlformats.org/officeDocument/2006/relationships/oleObject" Target="../embeddings/oleObject11.bin"/><Relationship Id="rId24" Type="http://schemas.openxmlformats.org/officeDocument/2006/relationships/image" Target="../media/image36.emf"/><Relationship Id="rId10" Type="http://schemas.openxmlformats.org/officeDocument/2006/relationships/image" Target="../media/image29.emf"/><Relationship Id="rId11" Type="http://schemas.openxmlformats.org/officeDocument/2006/relationships/oleObject" Target="../embeddings/oleObject7.bin"/><Relationship Id="rId12" Type="http://schemas.openxmlformats.org/officeDocument/2006/relationships/image" Target="../media/image30.emf"/><Relationship Id="rId13" Type="http://schemas.openxmlformats.org/officeDocument/2006/relationships/oleObject" Target="../embeddings/oleObject8.bin"/><Relationship Id="rId14" Type="http://schemas.openxmlformats.org/officeDocument/2006/relationships/image" Target="../media/image31.wmf"/><Relationship Id="rId15" Type="http://schemas.openxmlformats.org/officeDocument/2006/relationships/oleObject" Target="../embeddings/oleObject9.bin"/><Relationship Id="rId16" Type="http://schemas.openxmlformats.org/officeDocument/2006/relationships/image" Target="../media/image32.emf"/><Relationship Id="rId17" Type="http://schemas.openxmlformats.org/officeDocument/2006/relationships/package" Target="../embeddings/Microsoft_Word_Document7.docx"/><Relationship Id="rId18" Type="http://schemas.openxmlformats.org/officeDocument/2006/relationships/image" Target="../media/image33.emf"/><Relationship Id="rId19" Type="http://schemas.openxmlformats.org/officeDocument/2006/relationships/oleObject" Target="../embeddings/oleObject10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Relationship Id="rId3" Type="http://schemas.openxmlformats.org/officeDocument/2006/relationships/oleObject" Target="../embeddings/oleObject3.bin"/><Relationship Id="rId4" Type="http://schemas.openxmlformats.org/officeDocument/2006/relationships/image" Target="../media/image26.emf"/><Relationship Id="rId5" Type="http://schemas.openxmlformats.org/officeDocument/2006/relationships/oleObject" Target="../embeddings/oleObject4.bin"/><Relationship Id="rId6" Type="http://schemas.openxmlformats.org/officeDocument/2006/relationships/image" Target="../media/image27.emf"/><Relationship Id="rId7" Type="http://schemas.openxmlformats.org/officeDocument/2006/relationships/oleObject" Target="../embeddings/oleObject5.bin"/><Relationship Id="rId8" Type="http://schemas.openxmlformats.org/officeDocument/2006/relationships/image" Target="../media/image28.emf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package" Target="../embeddings/Microsoft_Word_Document13.docx"/><Relationship Id="rId12" Type="http://schemas.openxmlformats.org/officeDocument/2006/relationships/image" Target="../media/image39.emf"/><Relationship Id="rId13" Type="http://schemas.openxmlformats.org/officeDocument/2006/relationships/package" Target="../embeddings/Microsoft_Word_Document14.docx"/><Relationship Id="rId14" Type="http://schemas.openxmlformats.org/officeDocument/2006/relationships/image" Target="../media/image40.emf"/><Relationship Id="rId15" Type="http://schemas.openxmlformats.org/officeDocument/2006/relationships/package" Target="../embeddings/Microsoft_Word_Document15.docx"/><Relationship Id="rId16" Type="http://schemas.openxmlformats.org/officeDocument/2006/relationships/image" Target="../media/image41.emf"/><Relationship Id="rId17" Type="http://schemas.openxmlformats.org/officeDocument/2006/relationships/package" Target="../embeddings/Microsoft_Word_Document16.docx"/><Relationship Id="rId18" Type="http://schemas.openxmlformats.org/officeDocument/2006/relationships/image" Target="../media/image42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Relationship Id="rId3" Type="http://schemas.openxmlformats.org/officeDocument/2006/relationships/package" Target="../embeddings/Microsoft_Word_Document9.docx"/><Relationship Id="rId4" Type="http://schemas.openxmlformats.org/officeDocument/2006/relationships/image" Target="../media/image33.emf"/><Relationship Id="rId5" Type="http://schemas.openxmlformats.org/officeDocument/2006/relationships/package" Target="../embeddings/Microsoft_Word_Document10.docx"/><Relationship Id="rId6" Type="http://schemas.openxmlformats.org/officeDocument/2006/relationships/image" Target="../media/image35.emf"/><Relationship Id="rId7" Type="http://schemas.openxmlformats.org/officeDocument/2006/relationships/package" Target="../embeddings/Microsoft_Word_Document11.docx"/><Relationship Id="rId8" Type="http://schemas.openxmlformats.org/officeDocument/2006/relationships/image" Target="../media/image37.emf"/><Relationship Id="rId9" Type="http://schemas.openxmlformats.org/officeDocument/2006/relationships/package" Target="../embeddings/Microsoft_Word_Document12.docx"/><Relationship Id="rId10" Type="http://schemas.openxmlformats.org/officeDocument/2006/relationships/image" Target="../media/image38.emf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package" Target="../embeddings/Microsoft_Word_Document20.docx"/><Relationship Id="rId20" Type="http://schemas.openxmlformats.org/officeDocument/2006/relationships/image" Target="../media/image51.emf"/><Relationship Id="rId21" Type="http://schemas.openxmlformats.org/officeDocument/2006/relationships/package" Target="../embeddings/Microsoft_Word_Document26.docx"/><Relationship Id="rId22" Type="http://schemas.openxmlformats.org/officeDocument/2006/relationships/image" Target="../media/image52.emf"/><Relationship Id="rId10" Type="http://schemas.openxmlformats.org/officeDocument/2006/relationships/image" Target="../media/image46.emf"/><Relationship Id="rId11" Type="http://schemas.openxmlformats.org/officeDocument/2006/relationships/package" Target="../embeddings/Microsoft_Word_Document21.docx"/><Relationship Id="rId12" Type="http://schemas.openxmlformats.org/officeDocument/2006/relationships/image" Target="../media/image47.emf"/><Relationship Id="rId13" Type="http://schemas.openxmlformats.org/officeDocument/2006/relationships/package" Target="../embeddings/Microsoft_Word_Document22.docx"/><Relationship Id="rId14" Type="http://schemas.openxmlformats.org/officeDocument/2006/relationships/image" Target="../media/image48.emf"/><Relationship Id="rId15" Type="http://schemas.openxmlformats.org/officeDocument/2006/relationships/package" Target="../embeddings/Microsoft_Word_Document23.docx"/><Relationship Id="rId16" Type="http://schemas.openxmlformats.org/officeDocument/2006/relationships/image" Target="../media/image49.emf"/><Relationship Id="rId17" Type="http://schemas.openxmlformats.org/officeDocument/2006/relationships/package" Target="../embeddings/Microsoft_Word_Document24.docx"/><Relationship Id="rId18" Type="http://schemas.openxmlformats.org/officeDocument/2006/relationships/image" Target="../media/image50.emf"/><Relationship Id="rId19" Type="http://schemas.openxmlformats.org/officeDocument/2006/relationships/package" Target="../embeddings/Microsoft_Word_Document25.docx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Relationship Id="rId3" Type="http://schemas.openxmlformats.org/officeDocument/2006/relationships/package" Target="../embeddings/Microsoft_Word_Document17.docx"/><Relationship Id="rId4" Type="http://schemas.openxmlformats.org/officeDocument/2006/relationships/image" Target="../media/image43.emf"/><Relationship Id="rId5" Type="http://schemas.openxmlformats.org/officeDocument/2006/relationships/package" Target="../embeddings/Microsoft_Word_Document18.docx"/><Relationship Id="rId6" Type="http://schemas.openxmlformats.org/officeDocument/2006/relationships/image" Target="../media/image44.emf"/><Relationship Id="rId7" Type="http://schemas.openxmlformats.org/officeDocument/2006/relationships/package" Target="../embeddings/Microsoft_Word_Document19.docx"/><Relationship Id="rId8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Text Box 4"/>
          <p:cNvSpPr txBox="1">
            <a:spLocks noChangeArrowheads="1"/>
          </p:cNvSpPr>
          <p:nvPr/>
        </p:nvSpPr>
        <p:spPr bwMode="auto">
          <a:xfrm>
            <a:off x="0" y="1066800"/>
            <a:ext cx="9144000" cy="2092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rgbClr val="000000"/>
                </a:solidFill>
                <a:latin typeface="Arial" charset="0"/>
                <a:cs typeface="Lucida Sans Unicode" pitchFamily="34" charset="0"/>
              </a:defRPr>
            </a:lvl1pPr>
            <a:lvl2pPr marL="457200">
              <a:defRPr>
                <a:solidFill>
                  <a:srgbClr val="000000"/>
                </a:solidFill>
                <a:latin typeface="Arial" charset="0"/>
                <a:cs typeface="Lucida Sans Unicode" pitchFamily="34" charset="0"/>
              </a:defRPr>
            </a:lvl2pPr>
            <a:lvl3pPr marL="914400">
              <a:defRPr>
                <a:solidFill>
                  <a:srgbClr val="000000"/>
                </a:solidFill>
                <a:latin typeface="Arial" charset="0"/>
                <a:cs typeface="Lucida Sans Unicode" pitchFamily="34" charset="0"/>
              </a:defRPr>
            </a:lvl3pPr>
            <a:lvl4pPr marL="1371600">
              <a:defRPr>
                <a:solidFill>
                  <a:srgbClr val="000000"/>
                </a:solidFill>
                <a:latin typeface="Arial" charset="0"/>
                <a:cs typeface="Lucida Sans Unicode" pitchFamily="34" charset="0"/>
              </a:defRPr>
            </a:lvl4pPr>
            <a:lvl5pPr marL="1828800">
              <a:defRPr>
                <a:solidFill>
                  <a:srgbClr val="000000"/>
                </a:solidFill>
                <a:latin typeface="Arial" charset="0"/>
                <a:cs typeface="Lucida Sans Unicode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Lucida Sans Unicode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Lucida Sans Unicode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Lucida Sans Unicode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>
                <a:solidFill>
                  <a:srgbClr val="000000"/>
                </a:solidFill>
                <a:latin typeface="Arial" charset="0"/>
                <a:cs typeface="Lucida Sans Unicode" pitchFamily="34" charset="0"/>
              </a:defRPr>
            </a:lvl9pPr>
          </a:lstStyle>
          <a:p>
            <a:pPr algn="ctr"/>
            <a:r>
              <a:rPr lang="en-GB" sz="2400" b="1" dirty="0" smtClean="0">
                <a:solidFill>
                  <a:schemeClr val="bg1"/>
                </a:solidFill>
                <a:latin typeface="Calibri"/>
                <a:cs typeface="Calibri"/>
              </a:rPr>
              <a:t>Damage-related protein turnover explains inter-specific patterns of maintenance rate in the DEB theory.</a:t>
            </a:r>
          </a:p>
          <a:p>
            <a:pPr algn="ctr"/>
            <a:endParaRPr lang="fr-FR" sz="16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endParaRPr lang="fr-FR" sz="1600" b="1" dirty="0" smtClean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endParaRPr lang="fr-FR" sz="1600" b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r>
              <a:rPr lang="fr-FR" b="1" i="1" dirty="0">
                <a:solidFill>
                  <a:schemeClr val="bg1"/>
                </a:solidFill>
                <a:latin typeface="Calibri"/>
                <a:cs typeface="Calibri"/>
              </a:rPr>
              <a:t>Olivier </a:t>
            </a:r>
            <a:r>
              <a:rPr lang="fr-FR" b="1" i="1" dirty="0" smtClean="0">
                <a:solidFill>
                  <a:schemeClr val="bg1"/>
                </a:solidFill>
                <a:latin typeface="Calibri"/>
                <a:cs typeface="Calibri"/>
              </a:rPr>
              <a:t>Maury, Olivier Aumont, Jean-Christophe </a:t>
            </a:r>
            <a:r>
              <a:rPr lang="fr-FR" b="1" i="1" dirty="0" err="1" smtClean="0">
                <a:solidFill>
                  <a:schemeClr val="bg1"/>
                </a:solidFill>
                <a:latin typeface="Calibri"/>
                <a:cs typeface="Calibri"/>
              </a:rPr>
              <a:t>Poggiale</a:t>
            </a:r>
            <a:endParaRPr lang="fr-FR" b="1" i="1" dirty="0">
              <a:solidFill>
                <a:schemeClr val="bg1"/>
              </a:solidFill>
              <a:latin typeface="Calibri"/>
              <a:cs typeface="Calibri"/>
            </a:endParaRPr>
          </a:p>
          <a:p>
            <a:pPr algn="ctr"/>
            <a:endParaRPr lang="fr-FR" sz="160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41515" y="4343400"/>
            <a:ext cx="1969711" cy="10799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8" y="4541395"/>
            <a:ext cx="2946576" cy="68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00" y="5715000"/>
            <a:ext cx="1322122" cy="899999"/>
          </a:xfrm>
          <a:prstGeom prst="ellipse">
            <a:avLst/>
          </a:prstGeom>
          <a:ln w="63500" cap="rnd">
            <a:noFill/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7767" t="6977" r="8349" b="6708"/>
          <a:stretch/>
        </p:blipFill>
        <p:spPr>
          <a:xfrm>
            <a:off x="6553200" y="5791200"/>
            <a:ext cx="1311378" cy="89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8501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68868"/>
            <a:ext cx="9144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FFDD08"/>
                </a:solidFill>
                <a:latin typeface="Calibri"/>
                <a:cs typeface="Calibri"/>
              </a:rPr>
              <a:t>The maintenance rate varies with both L and L</a:t>
            </a:r>
            <a:r>
              <a:rPr lang="en-US" b="1" i="1" baseline="-25000" dirty="0" smtClean="0">
                <a:solidFill>
                  <a:srgbClr val="FFDD08"/>
                </a:solidFill>
                <a:latin typeface="Calibri"/>
                <a:cs typeface="Calibri"/>
              </a:rPr>
              <a:t>m</a:t>
            </a:r>
            <a:endParaRPr lang="fr-FR" b="1" i="1" baseline="-25000" dirty="0">
              <a:solidFill>
                <a:srgbClr val="FFDD08"/>
              </a:solidFill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851782"/>
            <a:ext cx="9144000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400" dirty="0" smtClean="0">
                <a:solidFill>
                  <a:srgbClr val="FFFFFF"/>
                </a:solidFill>
              </a:rPr>
              <a:t> The total volume-specific maintenance rate varies at the intraspecific level with </a:t>
            </a:r>
            <a:r>
              <a:rPr lang="en-GB" sz="1400" dirty="0" smtClean="0">
                <a:solidFill>
                  <a:srgbClr val="FFFFFF"/>
                </a:solidFill>
              </a:rPr>
              <a:t>V</a:t>
            </a:r>
            <a:endParaRPr lang="en-GB" sz="1400" b="1" dirty="0" smtClean="0">
              <a:solidFill>
                <a:srgbClr val="FFFFFF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8998104"/>
              </p:ext>
            </p:extLst>
          </p:nvPr>
        </p:nvGraphicFramePr>
        <p:xfrm>
          <a:off x="228601" y="1308982"/>
          <a:ext cx="7848600" cy="672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22" name="Document" r:id="rId3" imgW="5486400" imgH="469900" progId="Word.Document.12">
                  <p:embed/>
                </p:oleObj>
              </mc:Choice>
              <mc:Fallback>
                <p:oleObj name="Document" r:id="rId3" imgW="5486400" imgH="46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8601" y="1308982"/>
                        <a:ext cx="7848600" cy="67221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/>
          <p:nvPr/>
        </p:nvSpPr>
        <p:spPr>
          <a:xfrm>
            <a:off x="0" y="2117055"/>
            <a:ext cx="9144000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400" dirty="0" smtClean="0">
                <a:solidFill>
                  <a:srgbClr val="FFFFFF"/>
                </a:solidFill>
              </a:rPr>
              <a:t> The total volume-specific maintenance rate varies at the interspecific level with </a:t>
            </a:r>
            <a:r>
              <a:rPr lang="en-GB" sz="1400" dirty="0" err="1" smtClean="0">
                <a:solidFill>
                  <a:srgbClr val="FFFFFF"/>
                </a:solidFill>
              </a:rPr>
              <a:t>V</a:t>
            </a:r>
            <a:r>
              <a:rPr lang="en-GB" sz="1400" baseline="-25000" dirty="0" err="1" smtClean="0">
                <a:solidFill>
                  <a:srgbClr val="FFFFFF"/>
                </a:solidFill>
              </a:rPr>
              <a:t>m</a:t>
            </a:r>
            <a:endParaRPr lang="en-GB" sz="1400" b="1" baseline="-25000" dirty="0" smtClean="0">
              <a:solidFill>
                <a:srgbClr val="FFFFFF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8590830"/>
              </p:ext>
            </p:extLst>
          </p:nvPr>
        </p:nvGraphicFramePr>
        <p:xfrm>
          <a:off x="228600" y="2574255"/>
          <a:ext cx="7851775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523" name="Document" r:id="rId5" imgW="5486400" imgH="469900" progId="Word.Document.12">
                  <p:embed/>
                </p:oleObj>
              </mc:Choice>
              <mc:Fallback>
                <p:oleObj name="Document" r:id="rId5" imgW="5486400" imgH="46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8600" y="2574255"/>
                        <a:ext cx="7851775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" name="Picture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92987" y="3396000"/>
            <a:ext cx="3828763" cy="2700000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4495800" y="1385182"/>
            <a:ext cx="228600" cy="3810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7125348" y="1592315"/>
            <a:ext cx="228600" cy="3810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2993399" y="2590800"/>
            <a:ext cx="228600" cy="381000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17481" y="2971800"/>
            <a:ext cx="228600" cy="381000"/>
          </a:xfrm>
          <a:prstGeom prst="ellipse">
            <a:avLst/>
          </a:prstGeom>
          <a:noFill/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Group 43"/>
          <p:cNvGrpSpPr/>
          <p:nvPr/>
        </p:nvGrpSpPr>
        <p:grpSpPr>
          <a:xfrm>
            <a:off x="0" y="0"/>
            <a:ext cx="9144000" cy="415498"/>
            <a:chOff x="0" y="0"/>
            <a:chExt cx="9144000" cy="415498"/>
          </a:xfrm>
        </p:grpSpPr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Empirical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patterns of maintenance</a:t>
              </a:r>
            </a:p>
          </p:txBody>
        </p:sp>
        <p:sp>
          <p:nvSpPr>
            <p:cNvPr id="46" name="Text Box 5"/>
            <p:cNvSpPr txBox="1">
              <a:spLocks noChangeArrowheads="1"/>
            </p:cNvSpPr>
            <p:nvPr/>
          </p:nvSpPr>
          <p:spPr bwMode="auto">
            <a:xfrm>
              <a:off x="1826999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Protein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turnover &amp;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aerobic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metabolism</a:t>
              </a:r>
              <a:endParaRPr lang="fr-FR" sz="1200" b="1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3653998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Intra- and inter-</a:t>
              </a: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specific</a:t>
              </a: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scaling</a:t>
              </a: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 of maintenance</a:t>
              </a:r>
              <a:endParaRPr lang="fr-FR" sz="1200" b="1" dirty="0">
                <a:solidFill>
                  <a:srgbClr val="C0504D"/>
                </a:solidFill>
                <a:latin typeface="Calibri"/>
                <a:cs typeface="Calibri"/>
              </a:endParaRPr>
            </a:p>
          </p:txBody>
        </p:sp>
        <p:sp>
          <p:nvSpPr>
            <p:cNvPr id="48" name="Text Box 5"/>
            <p:cNvSpPr txBox="1">
              <a:spLocks noChangeArrowheads="1"/>
            </p:cNvSpPr>
            <p:nvPr/>
          </p:nvSpPr>
          <p:spPr bwMode="auto">
            <a:xfrm>
              <a:off x="5480997" y="0"/>
              <a:ext cx="1836000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Impacts on the DEB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theory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?</a:t>
              </a:r>
            </a:p>
          </p:txBody>
        </p:sp>
        <p:sp>
          <p:nvSpPr>
            <p:cNvPr id="49" name="Text Box 5"/>
            <p:cNvSpPr txBox="1">
              <a:spLocks noChangeArrowheads="1"/>
            </p:cNvSpPr>
            <p:nvPr/>
          </p:nvSpPr>
          <p:spPr bwMode="auto">
            <a:xfrm>
              <a:off x="7308000" y="0"/>
              <a:ext cx="1836000" cy="325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9360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Conclusion</a:t>
              </a:r>
            </a:p>
          </p:txBody>
        </p:sp>
        <p:cxnSp>
          <p:nvCxnSpPr>
            <p:cNvPr id="50" name="Straight Connector 49"/>
            <p:cNvCxnSpPr/>
            <p:nvPr/>
          </p:nvCxnSpPr>
          <p:spPr>
            <a:xfrm>
              <a:off x="0" y="381000"/>
              <a:ext cx="9144000" cy="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18288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73152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486400" y="0"/>
              <a:ext cx="0" cy="381000"/>
            </a:xfrm>
            <a:prstGeom prst="line">
              <a:avLst/>
            </a:prstGeom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36576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630677" y="5163979"/>
            <a:ext cx="78892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L</a:t>
            </a:r>
            <a:r>
              <a:rPr lang="en-US" sz="1000" b="1" baseline="-25000" dirty="0" smtClean="0">
                <a:solidFill>
                  <a:schemeClr val="tx2"/>
                </a:solidFill>
              </a:rPr>
              <a:t>m</a:t>
            </a:r>
            <a:r>
              <a:rPr lang="en-US" sz="1000" b="1" dirty="0" smtClean="0">
                <a:solidFill>
                  <a:schemeClr val="tx2"/>
                </a:solidFill>
              </a:rPr>
              <a:t>=0.02cm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255373" y="5181600"/>
            <a:ext cx="69762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L</a:t>
            </a:r>
            <a:r>
              <a:rPr lang="en-US" sz="1000" b="1" baseline="-25000" dirty="0" smtClean="0">
                <a:solidFill>
                  <a:schemeClr val="tx2"/>
                </a:solidFill>
              </a:rPr>
              <a:t>m</a:t>
            </a:r>
            <a:r>
              <a:rPr lang="en-US" sz="1000" b="1" dirty="0" smtClean="0">
                <a:solidFill>
                  <a:schemeClr val="tx2"/>
                </a:solidFill>
              </a:rPr>
              <a:t>=0.2cm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738711" y="5224800"/>
            <a:ext cx="59528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L</a:t>
            </a:r>
            <a:r>
              <a:rPr lang="en-US" sz="1000" b="1" baseline="-25000" dirty="0" smtClean="0">
                <a:solidFill>
                  <a:schemeClr val="tx2"/>
                </a:solidFill>
              </a:rPr>
              <a:t>m</a:t>
            </a:r>
            <a:r>
              <a:rPr lang="en-US" sz="1000" b="1" dirty="0" smtClean="0">
                <a:solidFill>
                  <a:schemeClr val="tx2"/>
                </a:solidFill>
              </a:rPr>
              <a:t>=2cm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78514" y="5392579"/>
            <a:ext cx="66028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L</a:t>
            </a:r>
            <a:r>
              <a:rPr lang="en-US" sz="1000" b="1" baseline="-25000" dirty="0" smtClean="0">
                <a:solidFill>
                  <a:schemeClr val="tx2"/>
                </a:solidFill>
              </a:rPr>
              <a:t>m</a:t>
            </a:r>
            <a:r>
              <a:rPr lang="en-US" sz="1000" b="1" dirty="0" smtClean="0">
                <a:solidFill>
                  <a:schemeClr val="tx2"/>
                </a:solidFill>
              </a:rPr>
              <a:t>=20cm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99317" y="5511979"/>
            <a:ext cx="725283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>
                <a:solidFill>
                  <a:schemeClr val="tx2"/>
                </a:solidFill>
              </a:rPr>
              <a:t>L</a:t>
            </a:r>
            <a:r>
              <a:rPr lang="en-US" sz="1000" b="1" baseline="-25000" dirty="0" smtClean="0">
                <a:solidFill>
                  <a:schemeClr val="tx2"/>
                </a:solidFill>
              </a:rPr>
              <a:t>m</a:t>
            </a:r>
            <a:r>
              <a:rPr lang="en-US" sz="1000" b="1" dirty="0" smtClean="0">
                <a:solidFill>
                  <a:schemeClr val="tx2"/>
                </a:solidFill>
              </a:rPr>
              <a:t>=200cm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0" y="6231855"/>
            <a:ext cx="9144000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smtClean="0">
                <a:solidFill>
                  <a:srgbClr val="FFFFFF"/>
                </a:solidFill>
              </a:rPr>
              <a:t>If you want to waste and hurry: be small, have a small </a:t>
            </a:r>
            <a:r>
              <a:rPr lang="en-GB" sz="1400" dirty="0" err="1" smtClean="0">
                <a:solidFill>
                  <a:srgbClr val="FFFFFF"/>
                </a:solidFill>
              </a:rPr>
              <a:t>V</a:t>
            </a:r>
            <a:r>
              <a:rPr lang="en-GB" sz="1400" baseline="-25000" dirty="0" err="1" smtClean="0">
                <a:solidFill>
                  <a:srgbClr val="FFFFFF"/>
                </a:solidFill>
              </a:rPr>
              <a:t>b</a:t>
            </a:r>
            <a:r>
              <a:rPr lang="en-GB" sz="1400" dirty="0" smtClean="0">
                <a:solidFill>
                  <a:srgbClr val="FFFFFF"/>
                </a:solidFill>
              </a:rPr>
              <a:t>, and die long before reaching </a:t>
            </a:r>
            <a:r>
              <a:rPr lang="en-GB" sz="1400" dirty="0" err="1" smtClean="0">
                <a:solidFill>
                  <a:srgbClr val="FFFFFF"/>
                </a:solidFill>
              </a:rPr>
              <a:t>V</a:t>
            </a:r>
            <a:r>
              <a:rPr lang="en-GB" sz="1400" baseline="-25000" dirty="0" err="1" smtClean="0">
                <a:solidFill>
                  <a:srgbClr val="FFFFFF"/>
                </a:solidFill>
              </a:rPr>
              <a:t>m</a:t>
            </a:r>
            <a:endParaRPr lang="en-GB" sz="1400" b="1" baseline="-25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861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2" grpId="0"/>
      <p:bldP spid="39" grpId="0" animBg="1"/>
      <p:bldP spid="40" grpId="0" animBg="1"/>
      <p:bldP spid="41" grpId="0" animBg="1"/>
      <p:bldP spid="43" grpId="0" animBg="1"/>
      <p:bldP spid="2" grpId="0"/>
      <p:bldP spid="24" grpId="0"/>
      <p:bldP spid="25" grpId="0"/>
      <p:bldP spid="26" grpId="0"/>
      <p:bldP spid="27" grpId="0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556" y="1828800"/>
            <a:ext cx="4033044" cy="32400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1828800"/>
            <a:ext cx="4033046" cy="3239998"/>
          </a:xfrm>
          <a:prstGeom prst="rect">
            <a:avLst/>
          </a:prstGeom>
        </p:spPr>
      </p:pic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68868"/>
            <a:ext cx="9144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err="1" smtClean="0">
                <a:solidFill>
                  <a:srgbClr val="FFDD08"/>
                </a:solidFill>
                <a:latin typeface="Calibri"/>
                <a:cs typeface="Calibri"/>
              </a:rPr>
              <a:t>Addmypet</a:t>
            </a:r>
            <a:r>
              <a:rPr lang="en-US" b="1" i="1" dirty="0" smtClean="0">
                <a:solidFill>
                  <a:srgbClr val="FFDD08"/>
                </a:solidFill>
                <a:latin typeface="Calibri"/>
                <a:cs typeface="Calibri"/>
              </a:rPr>
              <a:t> maintenance estimates distribute in the expected interval   </a:t>
            </a:r>
            <a:endParaRPr lang="fr-FR" b="1" i="1" baseline="-25000" dirty="0">
              <a:solidFill>
                <a:srgbClr val="FFDD08"/>
              </a:solidFill>
              <a:latin typeface="Calibri"/>
              <a:cs typeface="Calibri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2514599" y="1944600"/>
            <a:ext cx="0" cy="266700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514599" y="2782800"/>
            <a:ext cx="0" cy="1143000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/>
          </p:cNvSpPr>
          <p:nvPr/>
        </p:nvSpPr>
        <p:spPr>
          <a:xfrm>
            <a:off x="2476719" y="2744920"/>
            <a:ext cx="72000" cy="72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>
            <a:off x="2480480" y="3899127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/>
          <p:nvPr/>
        </p:nvCxnSpPr>
        <p:spPr>
          <a:xfrm>
            <a:off x="3619718" y="1944600"/>
            <a:ext cx="0" cy="266700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9" idx="4"/>
            <a:endCxn id="30" idx="0"/>
          </p:cNvCxnSpPr>
          <p:nvPr/>
        </p:nvCxnSpPr>
        <p:spPr>
          <a:xfrm flipH="1">
            <a:off x="3617399" y="3269969"/>
            <a:ext cx="439" cy="884431"/>
          </a:xfrm>
          <a:prstGeom prst="line">
            <a:avLst/>
          </a:prstGeom>
          <a:ln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>
            <a:off x="3581838" y="3197969"/>
            <a:ext cx="72000" cy="72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3581399" y="4154400"/>
            <a:ext cx="72000" cy="72000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0" y="838200"/>
            <a:ext cx="9144000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smtClean="0">
                <a:solidFill>
                  <a:srgbClr val="FFFFFF"/>
                </a:solidFill>
              </a:rPr>
              <a:t>We can plot expected </a:t>
            </a:r>
            <a:r>
              <a:rPr lang="en-GB" sz="1400" dirty="0" smtClean="0">
                <a:solidFill>
                  <a:srgbClr val="FFFFFF"/>
                </a:solidFill>
              </a:rPr>
              <a:t>highest (at </a:t>
            </a:r>
            <a:r>
              <a:rPr lang="en-GB" sz="1400" dirty="0" err="1" smtClean="0">
                <a:solidFill>
                  <a:srgbClr val="FFFFFF"/>
                </a:solidFill>
              </a:rPr>
              <a:t>V</a:t>
            </a:r>
            <a:r>
              <a:rPr lang="en-GB" sz="1400" baseline="-25000" dirty="0" err="1" smtClean="0">
                <a:solidFill>
                  <a:srgbClr val="FFFFFF"/>
                </a:solidFill>
              </a:rPr>
              <a:t>b</a:t>
            </a:r>
            <a:r>
              <a:rPr lang="en-GB" sz="1400" dirty="0" smtClean="0">
                <a:solidFill>
                  <a:srgbClr val="FFFFFF"/>
                </a:solidFill>
              </a:rPr>
              <a:t>) and lowest (at </a:t>
            </a:r>
            <a:r>
              <a:rPr lang="en-GB" sz="1400" dirty="0" err="1" smtClean="0">
                <a:solidFill>
                  <a:srgbClr val="FFFFFF"/>
                </a:solidFill>
              </a:rPr>
              <a:t>V</a:t>
            </a:r>
            <a:r>
              <a:rPr lang="en-GB" sz="1400" baseline="-25000" dirty="0" err="1" smtClean="0">
                <a:solidFill>
                  <a:srgbClr val="FFFFFF"/>
                </a:solidFill>
              </a:rPr>
              <a:t>m</a:t>
            </a:r>
            <a:r>
              <a:rPr lang="en-GB" sz="1400" dirty="0" smtClean="0">
                <a:solidFill>
                  <a:srgbClr val="FFFFFF"/>
                </a:solidFill>
              </a:rPr>
              <a:t>) maintenance curves 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400" dirty="0" err="1" smtClean="0">
                <a:solidFill>
                  <a:srgbClr val="FFFFFF"/>
                </a:solidFill>
              </a:rPr>
              <a:t>L</a:t>
            </a:r>
            <a:r>
              <a:rPr lang="en-GB" sz="1400" baseline="-25000" dirty="0" err="1" smtClean="0">
                <a:solidFill>
                  <a:srgbClr val="FFFFFF"/>
                </a:solidFill>
              </a:rPr>
              <a:t>b</a:t>
            </a:r>
            <a:r>
              <a:rPr lang="en-GB" sz="1400" dirty="0" smtClean="0">
                <a:solidFill>
                  <a:srgbClr val="FFFFFF"/>
                </a:solidFill>
              </a:rPr>
              <a:t> fixed arbitrarily at  4.10</a:t>
            </a:r>
            <a:r>
              <a:rPr lang="en-GB" sz="1400" baseline="30000" dirty="0" smtClean="0">
                <a:solidFill>
                  <a:srgbClr val="FFFFFF"/>
                </a:solidFill>
              </a:rPr>
              <a:t>-3</a:t>
            </a:r>
            <a:r>
              <a:rPr lang="en-GB" sz="1400" dirty="0" smtClean="0">
                <a:solidFill>
                  <a:srgbClr val="FFFFFF"/>
                </a:solidFill>
              </a:rPr>
              <a:t> L</a:t>
            </a:r>
            <a:r>
              <a:rPr lang="en-GB" sz="1400" baseline="-25000" dirty="0" smtClean="0">
                <a:solidFill>
                  <a:srgbClr val="FFFFFF"/>
                </a:solidFill>
              </a:rPr>
              <a:t>m</a:t>
            </a:r>
            <a:endParaRPr lang="en-GB" sz="1400" dirty="0" smtClean="0">
              <a:solidFill>
                <a:srgbClr val="FFFFFF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4038599" y="3352800"/>
            <a:ext cx="3550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1"/>
                </a:solidFill>
              </a:rPr>
              <a:t>V</a:t>
            </a:r>
            <a:r>
              <a:rPr lang="en-US" sz="1400" b="1" baseline="-25000" dirty="0" err="1" smtClean="0">
                <a:solidFill>
                  <a:schemeClr val="accent1"/>
                </a:solidFill>
              </a:rPr>
              <a:t>b</a:t>
            </a:r>
            <a:endParaRPr lang="en-US" sz="1400" b="1" baseline="-25000" dirty="0">
              <a:solidFill>
                <a:schemeClr val="accent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038599" y="3959423"/>
            <a:ext cx="3881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solidFill>
                  <a:schemeClr val="accent2"/>
                </a:solidFill>
              </a:rPr>
              <a:t>V</a:t>
            </a:r>
            <a:r>
              <a:rPr lang="en-US" sz="1400" b="1" baseline="-25000" dirty="0" err="1" smtClean="0">
                <a:solidFill>
                  <a:schemeClr val="accent2"/>
                </a:solidFill>
              </a:rPr>
              <a:t>m</a:t>
            </a:r>
            <a:endParaRPr lang="en-US" sz="1400" b="1" baseline="-25000" dirty="0">
              <a:solidFill>
                <a:schemeClr val="accent2"/>
              </a:solidFill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199" y="1828800"/>
            <a:ext cx="4033044" cy="3240000"/>
          </a:xfrm>
          <a:prstGeom prst="rect">
            <a:avLst/>
          </a:prstGeom>
        </p:spPr>
      </p:pic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269522"/>
              </p:ext>
            </p:extLst>
          </p:nvPr>
        </p:nvGraphicFramePr>
        <p:xfrm>
          <a:off x="-1524000" y="5121450"/>
          <a:ext cx="8001000" cy="59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9" name="Document" r:id="rId6" imgW="5486400" imgH="406400" progId="Word.Document.12">
                  <p:embed/>
                </p:oleObj>
              </mc:Choice>
              <mc:Fallback>
                <p:oleObj name="Document" r:id="rId6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-1524000" y="5121450"/>
                        <a:ext cx="8001000" cy="59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6861933"/>
              </p:ext>
            </p:extLst>
          </p:nvPr>
        </p:nvGraphicFramePr>
        <p:xfrm>
          <a:off x="2819400" y="5121450"/>
          <a:ext cx="8001000" cy="59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0" name="Document" r:id="rId8" imgW="5486400" imgH="406400" progId="Word.Document.12">
                  <p:embed/>
                </p:oleObj>
              </mc:Choice>
              <mc:Fallback>
                <p:oleObj name="Document" r:id="rId8" imgW="5486400" imgH="40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819400" y="5121450"/>
                        <a:ext cx="8001000" cy="593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2" name="Group 41"/>
          <p:cNvGrpSpPr/>
          <p:nvPr/>
        </p:nvGrpSpPr>
        <p:grpSpPr>
          <a:xfrm>
            <a:off x="0" y="0"/>
            <a:ext cx="9144000" cy="415498"/>
            <a:chOff x="0" y="0"/>
            <a:chExt cx="9144000" cy="415498"/>
          </a:xfrm>
        </p:grpSpPr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Empirical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patterns of maintenance</a:t>
              </a: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1826999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Protein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turnover &amp;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aerobic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metabolism</a:t>
              </a:r>
              <a:endParaRPr lang="fr-FR" sz="1200" b="1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3653998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Intra- and inter-</a:t>
              </a: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specific</a:t>
              </a: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scaling</a:t>
              </a: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 of maintenance</a:t>
              </a:r>
              <a:endParaRPr lang="fr-FR" sz="1200" b="1" dirty="0">
                <a:solidFill>
                  <a:srgbClr val="C0504D"/>
                </a:solidFill>
                <a:latin typeface="Calibri"/>
                <a:cs typeface="Calibri"/>
              </a:endParaRPr>
            </a:p>
          </p:txBody>
        </p:sp>
        <p:sp>
          <p:nvSpPr>
            <p:cNvPr id="46" name="Text Box 5"/>
            <p:cNvSpPr txBox="1">
              <a:spLocks noChangeArrowheads="1"/>
            </p:cNvSpPr>
            <p:nvPr/>
          </p:nvSpPr>
          <p:spPr bwMode="auto">
            <a:xfrm>
              <a:off x="5480997" y="0"/>
              <a:ext cx="1836000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Impacts on the DEB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theory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?</a:t>
              </a:r>
            </a:p>
          </p:txBody>
        </p:sp>
        <p:sp>
          <p:nvSpPr>
            <p:cNvPr id="47" name="Text Box 5"/>
            <p:cNvSpPr txBox="1">
              <a:spLocks noChangeArrowheads="1"/>
            </p:cNvSpPr>
            <p:nvPr/>
          </p:nvSpPr>
          <p:spPr bwMode="auto">
            <a:xfrm>
              <a:off x="7308000" y="0"/>
              <a:ext cx="1836000" cy="325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9360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Conclusion</a:t>
              </a:r>
            </a:p>
          </p:txBody>
        </p:sp>
        <p:cxnSp>
          <p:nvCxnSpPr>
            <p:cNvPr id="48" name="Straight Connector 47"/>
            <p:cNvCxnSpPr/>
            <p:nvPr/>
          </p:nvCxnSpPr>
          <p:spPr>
            <a:xfrm>
              <a:off x="0" y="381000"/>
              <a:ext cx="9144000" cy="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18288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73152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5486400" y="0"/>
              <a:ext cx="0" cy="381000"/>
            </a:xfrm>
            <a:prstGeom prst="line">
              <a:avLst/>
            </a:prstGeom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36576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ctangle 52"/>
          <p:cNvSpPr/>
          <p:nvPr/>
        </p:nvSpPr>
        <p:spPr>
          <a:xfrm>
            <a:off x="0" y="5831746"/>
            <a:ext cx="9144000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err="1" smtClean="0">
                <a:solidFill>
                  <a:srgbClr val="FFFFFF"/>
                </a:solidFill>
              </a:rPr>
              <a:t>Addmypet</a:t>
            </a:r>
            <a:r>
              <a:rPr lang="en-GB" sz="1400" dirty="0" smtClean="0">
                <a:solidFill>
                  <a:srgbClr val="FFFFFF"/>
                </a:solidFill>
              </a:rPr>
              <a:t> estimate fall somewhere in between min and max values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400" dirty="0" smtClean="0">
                <a:solidFill>
                  <a:srgbClr val="FFFFFF"/>
                </a:solidFill>
              </a:rPr>
              <a:t>They would correspond to </a:t>
            </a:r>
            <a:r>
              <a:rPr lang="en-GB" sz="1400" dirty="0" smtClean="0">
                <a:solidFill>
                  <a:srgbClr val="FFFFFF"/>
                </a:solidFill>
              </a:rPr>
              <a:t>an average </a:t>
            </a:r>
            <a:r>
              <a:rPr lang="en-GB" sz="1400" dirty="0" smtClean="0">
                <a:solidFill>
                  <a:srgbClr val="FFFFFF"/>
                </a:solidFill>
              </a:rPr>
              <a:t>value for the range of sizes used for estimation</a:t>
            </a:r>
          </a:p>
        </p:txBody>
      </p:sp>
    </p:spTree>
    <p:extLst>
      <p:ext uri="{BB962C8B-B14F-4D97-AF65-F5344CB8AC3E}">
        <p14:creationId xmlns:p14="http://schemas.microsoft.com/office/powerpoint/2010/main" val="7152836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9" grpId="0" animBg="1"/>
      <p:bldP spid="30" grpId="0" animBg="1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68868"/>
            <a:ext cx="9144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FFDD08"/>
                </a:solidFill>
                <a:latin typeface="Calibri"/>
                <a:cs typeface="Calibri"/>
              </a:rPr>
              <a:t>Influence of the scaling of the maximum reserve energy density [</a:t>
            </a:r>
            <a:r>
              <a:rPr lang="en-US" b="1" i="1" dirty="0" err="1" smtClean="0">
                <a:solidFill>
                  <a:srgbClr val="FFDD08"/>
                </a:solidFill>
                <a:latin typeface="Calibri"/>
                <a:cs typeface="Calibri"/>
              </a:rPr>
              <a:t>E</a:t>
            </a:r>
            <a:r>
              <a:rPr lang="en-US" b="1" i="1" baseline="-25000" dirty="0" err="1" smtClean="0">
                <a:solidFill>
                  <a:srgbClr val="FFDD08"/>
                </a:solidFill>
                <a:latin typeface="Calibri"/>
                <a:cs typeface="Calibri"/>
              </a:rPr>
              <a:t>m</a:t>
            </a:r>
            <a:r>
              <a:rPr lang="en-US" b="1" i="1" dirty="0" smtClean="0">
                <a:solidFill>
                  <a:srgbClr val="FFDD08"/>
                </a:solidFill>
                <a:latin typeface="Calibri"/>
                <a:cs typeface="Calibri"/>
              </a:rPr>
              <a:t>]</a:t>
            </a:r>
            <a:endParaRPr lang="fr-FR" b="1" i="1" baseline="-25000" dirty="0">
              <a:solidFill>
                <a:srgbClr val="FFDD08"/>
              </a:solidFill>
              <a:latin typeface="Calibri"/>
              <a:cs typeface="Calibri"/>
            </a:endParaRP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876994"/>
              </p:ext>
            </p:extLst>
          </p:nvPr>
        </p:nvGraphicFramePr>
        <p:xfrm>
          <a:off x="2743200" y="990600"/>
          <a:ext cx="8778875" cy="284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3" name="Document" r:id="rId3" imgW="5486400" imgH="177800" progId="Word.Document.12">
                  <p:embed/>
                </p:oleObj>
              </mc:Choice>
              <mc:Fallback>
                <p:oleObj name="Document" r:id="rId3" imgW="54864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43200" y="990600"/>
                        <a:ext cx="8778875" cy="284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992240"/>
              </p:ext>
            </p:extLst>
          </p:nvPr>
        </p:nvGraphicFramePr>
        <p:xfrm>
          <a:off x="-2819400" y="4041750"/>
          <a:ext cx="8778875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4" name="Document" r:id="rId5" imgW="5486400" imgH="177800" progId="Word.Document.12">
                  <p:embed/>
                </p:oleObj>
              </mc:Choice>
              <mc:Fallback>
                <p:oleObj name="Document" r:id="rId5" imgW="54864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819400" y="4041750"/>
                        <a:ext cx="8778875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9253701"/>
              </p:ext>
            </p:extLst>
          </p:nvPr>
        </p:nvGraphicFramePr>
        <p:xfrm>
          <a:off x="76200" y="4033813"/>
          <a:ext cx="8778875" cy="30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5" name="Document" r:id="rId7" imgW="5486400" imgH="190500" progId="Word.Document.12">
                  <p:embed/>
                </p:oleObj>
              </mc:Choice>
              <mc:Fallback>
                <p:oleObj name="Document" r:id="rId7" imgW="5486400" imgH="19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6200" y="4033813"/>
                        <a:ext cx="8778875" cy="303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2546119"/>
              </p:ext>
            </p:extLst>
          </p:nvPr>
        </p:nvGraphicFramePr>
        <p:xfrm>
          <a:off x="2971800" y="4043338"/>
          <a:ext cx="877887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706" name="Document" r:id="rId9" imgW="5486400" imgH="177800" progId="Word.Document.12">
                  <p:embed/>
                </p:oleObj>
              </mc:Choice>
              <mc:Fallback>
                <p:oleObj name="Document" r:id="rId9" imgW="54864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971800" y="4043338"/>
                        <a:ext cx="8778875" cy="282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62600" y="1317600"/>
            <a:ext cx="2912756" cy="2340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200" y="4365600"/>
            <a:ext cx="2912756" cy="234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55044" y="4365600"/>
            <a:ext cx="2912756" cy="234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14501" y="997827"/>
            <a:ext cx="3609027" cy="2735973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124200" y="4365600"/>
            <a:ext cx="2912756" cy="2340000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0" y="0"/>
            <a:ext cx="9144000" cy="415498"/>
            <a:chOff x="0" y="0"/>
            <a:chExt cx="9144000" cy="415498"/>
          </a:xfrm>
        </p:grpSpPr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Empirical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patterns of maintenance</a:t>
              </a: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1826999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Protein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turnover &amp;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aerobic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metabolism</a:t>
              </a:r>
              <a:endParaRPr lang="fr-FR" sz="1200" b="1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3653998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Intra- and inter-</a:t>
              </a: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specific</a:t>
              </a: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scaling</a:t>
              </a: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 of maintenance</a:t>
              </a:r>
              <a:endParaRPr lang="fr-FR" sz="1200" b="1" dirty="0">
                <a:solidFill>
                  <a:srgbClr val="C0504D"/>
                </a:solidFill>
                <a:latin typeface="Calibri"/>
                <a:cs typeface="Calibri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5480997" y="0"/>
              <a:ext cx="1836000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Impacts on the DEB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theory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?</a:t>
              </a:r>
            </a:p>
          </p:txBody>
        </p:sp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7308000" y="0"/>
              <a:ext cx="1836000" cy="325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9360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Conclusion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0" y="381000"/>
              <a:ext cx="9144000" cy="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288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3152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486400" y="0"/>
              <a:ext cx="0" cy="381000"/>
            </a:xfrm>
            <a:prstGeom prst="line">
              <a:avLst/>
            </a:prstGeom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6576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0991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68868"/>
            <a:ext cx="9144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FFDD08"/>
                </a:solidFill>
                <a:latin typeface="Calibri"/>
                <a:cs typeface="Calibri"/>
              </a:rPr>
              <a:t>Does it change the DEB theory? </a:t>
            </a:r>
            <a:endParaRPr lang="fr-FR" b="1" i="1" baseline="-25000" dirty="0">
              <a:solidFill>
                <a:srgbClr val="FFDD08"/>
              </a:solidFill>
              <a:latin typeface="Calibri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838200"/>
            <a:ext cx="9144000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400" dirty="0" smtClean="0">
                <a:solidFill>
                  <a:srgbClr val="FFFFFF"/>
                </a:solidFill>
              </a:rPr>
              <a:t> Growth at constant food keeps Von </a:t>
            </a:r>
            <a:r>
              <a:rPr lang="en-GB" sz="1400" dirty="0" err="1" smtClean="0">
                <a:solidFill>
                  <a:srgbClr val="FFFFFF"/>
                </a:solidFill>
              </a:rPr>
              <a:t>Bertalanffy</a:t>
            </a:r>
            <a:r>
              <a:rPr lang="en-GB" sz="1400" dirty="0" smtClean="0">
                <a:solidFill>
                  <a:srgbClr val="FFFFFF"/>
                </a:solidFill>
              </a:rPr>
              <a:t> </a:t>
            </a:r>
            <a:endParaRPr lang="en-GB" sz="1400" b="1" dirty="0" smtClean="0">
              <a:solidFill>
                <a:srgbClr val="FFFF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3825459"/>
            <a:ext cx="9144000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400" dirty="0" smtClean="0">
                <a:solidFill>
                  <a:srgbClr val="FFFFFF"/>
                </a:solidFill>
              </a:rPr>
              <a:t> </a:t>
            </a:r>
            <a:r>
              <a:rPr lang="en-GB" sz="1400" dirty="0" smtClean="0">
                <a:solidFill>
                  <a:srgbClr val="FFFFFF"/>
                </a:solidFill>
              </a:rPr>
              <a:t>Reproductive flux keeps the same as well</a:t>
            </a:r>
            <a:endParaRPr lang="en-GB" sz="1400" b="1" baseline="-25000" dirty="0" smtClean="0">
              <a:solidFill>
                <a:srgbClr val="FFFFFF"/>
              </a:solidFill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63811"/>
              </p:ext>
            </p:extLst>
          </p:nvPr>
        </p:nvGraphicFramePr>
        <p:xfrm>
          <a:off x="-2133600" y="1295400"/>
          <a:ext cx="7571232" cy="5958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0" name="Document" r:id="rId3" imgW="5486400" imgH="431800" progId="Word.Document.12">
                  <p:embed/>
                </p:oleObj>
              </mc:Choice>
              <mc:Fallback>
                <p:oleObj name="Document" r:id="rId3" imgW="54864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133600" y="1295400"/>
                        <a:ext cx="7571232" cy="5958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1046724"/>
              </p:ext>
            </p:extLst>
          </p:nvPr>
        </p:nvGraphicFramePr>
        <p:xfrm>
          <a:off x="-1447800" y="2146300"/>
          <a:ext cx="7583488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1" name="Document" r:id="rId5" imgW="5486400" imgH="431800" progId="Word.Document.12">
                  <p:embed/>
                </p:oleObj>
              </mc:Choice>
              <mc:Fallback>
                <p:oleObj name="Document" r:id="rId5" imgW="5486400" imgH="431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447800" y="2146300"/>
                        <a:ext cx="7583488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5190639" y="1170600"/>
            <a:ext cx="3527998" cy="2487000"/>
            <a:chOff x="4953001" y="533400"/>
            <a:chExt cx="3572361" cy="2667000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953001" y="533400"/>
              <a:ext cx="3572361" cy="26670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7775518" y="533400"/>
              <a:ext cx="56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2"/>
                  </a:solidFill>
                  <a:latin typeface="Symbol" charset="2"/>
                  <a:cs typeface="Symbol" charset="2"/>
                </a:rPr>
                <a:t>r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= 0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7775518" y="794277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2"/>
                  </a:solidFill>
                  <a:latin typeface="Symbol" charset="2"/>
                  <a:cs typeface="Symbol" charset="2"/>
                </a:rPr>
                <a:t>r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= 0.1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775518" y="1055154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2"/>
                  </a:solidFill>
                  <a:latin typeface="Symbol" charset="2"/>
                  <a:cs typeface="Symbol" charset="2"/>
                </a:rPr>
                <a:t>r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= 0.2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7775518" y="1316031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2"/>
                  </a:solidFill>
                  <a:latin typeface="Symbol" charset="2"/>
                  <a:cs typeface="Symbol" charset="2"/>
                </a:rPr>
                <a:t>r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= 0.3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75518" y="1576908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2"/>
                  </a:solidFill>
                  <a:latin typeface="Symbol" charset="2"/>
                  <a:cs typeface="Symbol" charset="2"/>
                </a:rPr>
                <a:t>r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= 0.4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75518" y="1837785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2"/>
                  </a:solidFill>
                  <a:latin typeface="Symbol" charset="2"/>
                  <a:cs typeface="Symbol" charset="2"/>
                </a:rPr>
                <a:t>r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= 0.5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775518" y="2098662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2"/>
                  </a:solidFill>
                  <a:latin typeface="Symbol" charset="2"/>
                  <a:cs typeface="Symbol" charset="2"/>
                </a:rPr>
                <a:t>r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= 0.6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75518" y="2359538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2"/>
                  </a:solidFill>
                  <a:latin typeface="Symbol" charset="2"/>
                  <a:cs typeface="Symbol" charset="2"/>
                </a:rPr>
                <a:t>r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= 0.7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20898"/>
              </p:ext>
            </p:extLst>
          </p:nvPr>
        </p:nvGraphicFramePr>
        <p:xfrm>
          <a:off x="-1219200" y="3048000"/>
          <a:ext cx="7377112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2" name="Document" r:id="rId8" imgW="5486400" imgH="444500" progId="Word.Document.12">
                  <p:embed/>
                </p:oleObj>
              </mc:Choice>
              <mc:Fallback>
                <p:oleObj name="Document" r:id="rId8" imgW="5486400" imgH="444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-1219200" y="3048000"/>
                        <a:ext cx="7377112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Oval 29"/>
          <p:cNvSpPr/>
          <p:nvPr/>
        </p:nvSpPr>
        <p:spPr>
          <a:xfrm>
            <a:off x="1981200" y="1295400"/>
            <a:ext cx="228600" cy="3810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438400" y="1600200"/>
            <a:ext cx="228600" cy="3810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1371600" y="2971800"/>
            <a:ext cx="228600" cy="3810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3581400" y="3124200"/>
            <a:ext cx="228600" cy="3810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812505"/>
              </p:ext>
            </p:extLst>
          </p:nvPr>
        </p:nvGraphicFramePr>
        <p:xfrm>
          <a:off x="-865632" y="4451604"/>
          <a:ext cx="7571232" cy="8061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703" name="Document" r:id="rId10" imgW="5486400" imgH="584200" progId="Word.Document.12">
                  <p:embed/>
                </p:oleObj>
              </mc:Choice>
              <mc:Fallback>
                <p:oleObj name="Document" r:id="rId10" imgW="5486400" imgH="584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-865632" y="4451604"/>
                        <a:ext cx="7571232" cy="8061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Oval 36"/>
          <p:cNvSpPr/>
          <p:nvPr/>
        </p:nvSpPr>
        <p:spPr>
          <a:xfrm>
            <a:off x="3174333" y="4815892"/>
            <a:ext cx="228600" cy="3810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293267" y="4824248"/>
            <a:ext cx="228600" cy="3810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9" name="Group 38"/>
          <p:cNvGrpSpPr/>
          <p:nvPr/>
        </p:nvGrpSpPr>
        <p:grpSpPr>
          <a:xfrm>
            <a:off x="0" y="0"/>
            <a:ext cx="9144000" cy="415498"/>
            <a:chOff x="0" y="0"/>
            <a:chExt cx="9144000" cy="415498"/>
          </a:xfrm>
        </p:grpSpPr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Empirical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patterns of maintenance</a:t>
              </a:r>
            </a:p>
          </p:txBody>
        </p:sp>
        <p:sp>
          <p:nvSpPr>
            <p:cNvPr id="41" name="Text Box 5"/>
            <p:cNvSpPr txBox="1">
              <a:spLocks noChangeArrowheads="1"/>
            </p:cNvSpPr>
            <p:nvPr/>
          </p:nvSpPr>
          <p:spPr bwMode="auto">
            <a:xfrm>
              <a:off x="1826999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Protein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turnover &amp;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aerobic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metabolism</a:t>
              </a:r>
              <a:endParaRPr lang="fr-FR" sz="1200" b="1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3653998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Intra- and inter-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specific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scaling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 of maintenance</a:t>
              </a:r>
              <a:endParaRPr lang="fr-FR" sz="1200" b="1" dirty="0">
                <a:solidFill>
                  <a:srgbClr val="1F497D"/>
                </a:solidFill>
                <a:latin typeface="Calibri"/>
                <a:cs typeface="Calibri"/>
              </a:endParaRPr>
            </a:p>
          </p:txBody>
        </p:sp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5480997" y="0"/>
              <a:ext cx="1836000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chemeClr val="accent2"/>
                  </a:solidFill>
                  <a:latin typeface="Calibri"/>
                  <a:cs typeface="Calibri"/>
                </a:rPr>
                <a:t>Impacts on the DEB </a:t>
              </a:r>
              <a:r>
                <a:rPr lang="fr-FR" sz="1200" b="1" dirty="0" err="1" smtClean="0">
                  <a:solidFill>
                    <a:schemeClr val="accent2"/>
                  </a:solidFill>
                  <a:latin typeface="Calibri"/>
                  <a:cs typeface="Calibri"/>
                </a:rPr>
                <a:t>theory</a:t>
              </a:r>
              <a:r>
                <a:rPr lang="fr-FR" sz="1200" b="1" dirty="0" smtClean="0">
                  <a:solidFill>
                    <a:schemeClr val="accent2"/>
                  </a:solidFill>
                  <a:latin typeface="Calibri"/>
                  <a:cs typeface="Calibri"/>
                </a:rPr>
                <a:t>?</a:t>
              </a: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7308000" y="0"/>
              <a:ext cx="1836000" cy="325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9360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Conclusion</a:t>
              </a:r>
            </a:p>
          </p:txBody>
        </p:sp>
        <p:cxnSp>
          <p:nvCxnSpPr>
            <p:cNvPr id="45" name="Straight Connector 44"/>
            <p:cNvCxnSpPr/>
            <p:nvPr/>
          </p:nvCxnSpPr>
          <p:spPr>
            <a:xfrm>
              <a:off x="0" y="381000"/>
              <a:ext cx="9144000" cy="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18288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73152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5486400" y="0"/>
              <a:ext cx="0" cy="381000"/>
            </a:xfrm>
            <a:prstGeom prst="line">
              <a:avLst/>
            </a:prstGeom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6576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5638800" y="4237768"/>
            <a:ext cx="3529850" cy="2467832"/>
            <a:chOff x="4800601" y="3428685"/>
            <a:chExt cx="3529850" cy="246783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4800601" y="3471011"/>
              <a:ext cx="3429000" cy="2425506"/>
            </a:xfrm>
            <a:prstGeom prst="rect">
              <a:avLst/>
            </a:prstGeom>
          </p:spPr>
        </p:pic>
        <p:sp>
          <p:nvSpPr>
            <p:cNvPr id="50" name="TextBox 49"/>
            <p:cNvSpPr txBox="1"/>
            <p:nvPr/>
          </p:nvSpPr>
          <p:spPr>
            <a:xfrm>
              <a:off x="7620000" y="3428685"/>
              <a:ext cx="56191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2"/>
                  </a:solidFill>
                  <a:latin typeface="Symbol" charset="2"/>
                  <a:cs typeface="Symbol" charset="2"/>
                </a:rPr>
                <a:t>r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= 0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7620000" y="3883223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2"/>
                  </a:solidFill>
                  <a:latin typeface="Symbol" charset="2"/>
                  <a:cs typeface="Symbol" charset="2"/>
                </a:rPr>
                <a:t>r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= 0.1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7620000" y="4111823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2"/>
                  </a:solidFill>
                  <a:latin typeface="Symbol" charset="2"/>
                  <a:cs typeface="Symbol" charset="2"/>
                </a:rPr>
                <a:t>r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= 0.2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00" y="4340423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2"/>
                  </a:solidFill>
                  <a:latin typeface="Symbol" charset="2"/>
                  <a:cs typeface="Symbol" charset="2"/>
                </a:rPr>
                <a:t>r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= 0.3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620000" y="4724400"/>
              <a:ext cx="7104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i="1" dirty="0" smtClean="0">
                  <a:solidFill>
                    <a:schemeClr val="tx2"/>
                  </a:solidFill>
                  <a:latin typeface="Symbol" charset="2"/>
                  <a:cs typeface="Symbol" charset="2"/>
                </a:rPr>
                <a:t>r </a:t>
              </a:r>
              <a:r>
                <a:rPr lang="en-US" sz="1400" b="1" dirty="0" smtClean="0">
                  <a:solidFill>
                    <a:schemeClr val="tx2"/>
                  </a:solidFill>
                </a:rPr>
                <a:t>= 0.7</a:t>
              </a:r>
              <a:endParaRPr lang="en-US" sz="1400" b="1" dirty="0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347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0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468868"/>
            <a:ext cx="9144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FFDD08"/>
                </a:solidFill>
                <a:latin typeface="Calibri"/>
                <a:cs typeface="Calibri"/>
              </a:rPr>
              <a:t>Conclusion</a:t>
            </a:r>
            <a:endParaRPr lang="fr-FR" b="1" i="1" dirty="0">
              <a:solidFill>
                <a:srgbClr val="FFDD08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914400"/>
            <a:ext cx="9144000" cy="61657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Empirical patterns of </a:t>
            </a:r>
            <a:r>
              <a:rPr lang="en-GB" sz="1600" dirty="0" smtClean="0">
                <a:solidFill>
                  <a:srgbClr val="FFFFFF"/>
                </a:solidFill>
              </a:rPr>
              <a:t>maintenance </a:t>
            </a:r>
            <a:r>
              <a:rPr lang="en-GB" sz="1600" dirty="0" smtClean="0">
                <a:solidFill>
                  <a:srgbClr val="FFFFFF"/>
                </a:solidFill>
              </a:rPr>
              <a:t>in </a:t>
            </a:r>
            <a:r>
              <a:rPr lang="en-GB" sz="1600" dirty="0" err="1" smtClean="0">
                <a:solidFill>
                  <a:srgbClr val="FFFFFF"/>
                </a:solidFill>
              </a:rPr>
              <a:t>addmypet</a:t>
            </a:r>
            <a:r>
              <a:rPr lang="en-GB" sz="1600" dirty="0" smtClean="0">
                <a:solidFill>
                  <a:srgbClr val="FFFFFF"/>
                </a:solidFill>
              </a:rPr>
              <a:t>  invalidate DEB interspecific scaling </a:t>
            </a:r>
            <a:r>
              <a:rPr lang="en-GB" sz="1600" dirty="0" smtClean="0">
                <a:solidFill>
                  <a:srgbClr val="FFFFFF"/>
                </a:solidFill>
              </a:rPr>
              <a:t>rules.</a:t>
            </a:r>
            <a:endParaRPr lang="en-GB" sz="1600" dirty="0" smtClean="0">
              <a:solidFill>
                <a:srgbClr val="FFFFFF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We propose a simple mechanism to explain </a:t>
            </a:r>
            <a:r>
              <a:rPr lang="en-GB" sz="1600" dirty="0" smtClean="0">
                <a:solidFill>
                  <a:srgbClr val="FFFFFF"/>
                </a:solidFill>
              </a:rPr>
              <a:t>empirical inter</a:t>
            </a:r>
            <a:r>
              <a:rPr lang="en-GB" sz="1600" dirty="0" smtClean="0">
                <a:solidFill>
                  <a:srgbClr val="FFFFFF"/>
                </a:solidFill>
              </a:rPr>
              <a:t>-specific scaling of </a:t>
            </a:r>
            <a:r>
              <a:rPr lang="en-GB" sz="1600" dirty="0" smtClean="0">
                <a:solidFill>
                  <a:srgbClr val="FFFFFF"/>
                </a:solidFill>
              </a:rPr>
              <a:t>maintenance.</a:t>
            </a:r>
            <a:endParaRPr lang="en-GB" sz="1600" dirty="0" smtClean="0">
              <a:solidFill>
                <a:srgbClr val="FFFFFF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Clr>
                <a:schemeClr val="accent3"/>
              </a:buClr>
              <a:buSzPct val="130000"/>
              <a:buFont typeface="Arial"/>
              <a:buChar char="•"/>
            </a:pPr>
            <a:r>
              <a:rPr lang="en-GB" sz="1400" dirty="0" smtClean="0">
                <a:solidFill>
                  <a:srgbClr val="FFFFFF"/>
                </a:solidFill>
              </a:rPr>
              <a:t>Making </a:t>
            </a:r>
            <a:r>
              <a:rPr lang="en-GB" sz="1400" dirty="0" smtClean="0">
                <a:solidFill>
                  <a:srgbClr val="FFFFFF"/>
                </a:solidFill>
              </a:rPr>
              <a:t>protein turnover </a:t>
            </a:r>
            <a:r>
              <a:rPr lang="en-GB" sz="1400" dirty="0" smtClean="0">
                <a:solidFill>
                  <a:srgbClr val="FFFFFF"/>
                </a:solidFill>
              </a:rPr>
              <a:t>explicit in maintenance.</a:t>
            </a:r>
            <a:endParaRPr lang="en-GB" sz="1400" dirty="0" smtClean="0">
              <a:solidFill>
                <a:srgbClr val="FFFFFF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ts val="600"/>
              </a:spcBef>
              <a:buClr>
                <a:schemeClr val="accent3"/>
              </a:buClr>
              <a:buSzPct val="130000"/>
              <a:buFont typeface="Arial"/>
              <a:buChar char="•"/>
            </a:pPr>
            <a:r>
              <a:rPr lang="en-GB" sz="1400" dirty="0" smtClean="0">
                <a:solidFill>
                  <a:srgbClr val="FFFFFF"/>
                </a:solidFill>
              </a:rPr>
              <a:t>Linking </a:t>
            </a:r>
            <a:r>
              <a:rPr lang="en-GB" sz="1400" dirty="0" smtClean="0">
                <a:solidFill>
                  <a:srgbClr val="FFFFFF"/>
                </a:solidFill>
              </a:rPr>
              <a:t>protein damage rate to aerobic </a:t>
            </a:r>
            <a:r>
              <a:rPr lang="en-GB" sz="1400" dirty="0" smtClean="0">
                <a:solidFill>
                  <a:srgbClr val="FFFFFF"/>
                </a:solidFill>
              </a:rPr>
              <a:t>metabolism.</a:t>
            </a:r>
            <a:endParaRPr lang="en-GB" sz="1400" dirty="0" smtClean="0">
              <a:solidFill>
                <a:srgbClr val="FFFFFF"/>
              </a:solidFill>
            </a:endParaRPr>
          </a:p>
          <a:p>
            <a:pPr marL="285750" lvl="1" indent="-285750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It </a:t>
            </a:r>
            <a:r>
              <a:rPr lang="en-GB" sz="1600" dirty="0" smtClean="0">
                <a:solidFill>
                  <a:srgbClr val="FFFFFF"/>
                </a:solidFill>
              </a:rPr>
              <a:t>would </a:t>
            </a:r>
            <a:r>
              <a:rPr lang="en-GB" sz="1600" b="1" dirty="0" smtClean="0">
                <a:solidFill>
                  <a:srgbClr val="FFFFFF"/>
                </a:solidFill>
              </a:rPr>
              <a:t>restore </a:t>
            </a:r>
            <a:r>
              <a:rPr lang="en-GB" sz="1600" b="1" dirty="0" smtClean="0">
                <a:solidFill>
                  <a:srgbClr val="FFFFFF"/>
                </a:solidFill>
              </a:rPr>
              <a:t>inter</a:t>
            </a:r>
            <a:r>
              <a:rPr lang="en-GB" sz="1600" b="1" dirty="0" smtClean="0">
                <a:solidFill>
                  <a:srgbClr val="FFFFFF"/>
                </a:solidFill>
              </a:rPr>
              <a:t>-specific scaling rules</a:t>
            </a:r>
            <a:r>
              <a:rPr lang="en-GB" sz="1600" dirty="0" smtClean="0">
                <a:solidFill>
                  <a:srgbClr val="FFFFFF"/>
                </a:solidFill>
              </a:rPr>
              <a:t> in the DEB </a:t>
            </a:r>
            <a:r>
              <a:rPr lang="en-GB" sz="1600" dirty="0" smtClean="0">
                <a:solidFill>
                  <a:srgbClr val="FFFFFF"/>
                </a:solidFill>
              </a:rPr>
              <a:t>theory.</a:t>
            </a:r>
            <a:endParaRPr lang="en-GB" sz="1600" dirty="0" smtClean="0">
              <a:solidFill>
                <a:srgbClr val="FFFFFF"/>
              </a:solidFill>
            </a:endParaRPr>
          </a:p>
          <a:p>
            <a:pPr marL="285750" lvl="1" indent="-285750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It would</a:t>
            </a:r>
            <a:r>
              <a:rPr lang="en-GB" sz="1600" b="1" dirty="0" smtClean="0">
                <a:solidFill>
                  <a:srgbClr val="FFFFFF"/>
                </a:solidFill>
              </a:rPr>
              <a:t> </a:t>
            </a:r>
            <a:r>
              <a:rPr lang="en-GB" sz="1600" dirty="0" smtClean="0">
                <a:solidFill>
                  <a:srgbClr val="FFFFFF"/>
                </a:solidFill>
              </a:rPr>
              <a:t>explain </a:t>
            </a:r>
            <a:r>
              <a:rPr lang="en-GB" sz="1600" dirty="0" smtClean="0">
                <a:solidFill>
                  <a:srgbClr val="FFFFFF"/>
                </a:solidFill>
              </a:rPr>
              <a:t>a (large?) part </a:t>
            </a:r>
            <a:r>
              <a:rPr lang="en-GB" sz="1600" dirty="0" smtClean="0">
                <a:solidFill>
                  <a:srgbClr val="FFFFFF"/>
                </a:solidFill>
              </a:rPr>
              <a:t>of the </a:t>
            </a:r>
            <a:r>
              <a:rPr lang="en-GB" sz="1600" b="1" dirty="0" smtClean="0">
                <a:solidFill>
                  <a:srgbClr val="FFFFFF"/>
                </a:solidFill>
              </a:rPr>
              <a:t>inter-</a:t>
            </a:r>
            <a:r>
              <a:rPr lang="en-GB" sz="1600" b="1" dirty="0" smtClean="0">
                <a:solidFill>
                  <a:srgbClr val="FFFFFF"/>
                </a:solidFill>
              </a:rPr>
              <a:t>specific </a:t>
            </a:r>
            <a:r>
              <a:rPr lang="en-GB" sz="1600" b="1" dirty="0" smtClean="0">
                <a:solidFill>
                  <a:srgbClr val="FFFFFF"/>
                </a:solidFill>
              </a:rPr>
              <a:t>variability of estimated maintenance.</a:t>
            </a:r>
            <a:endParaRPr lang="en-GB" sz="1600" dirty="0" smtClean="0">
              <a:solidFill>
                <a:srgbClr val="FFFFFF"/>
              </a:solidFill>
            </a:endParaRPr>
          </a:p>
          <a:p>
            <a:pPr marL="285750" lvl="1" indent="-285750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It provides a simple mechanism to the “</a:t>
            </a:r>
            <a:r>
              <a:rPr lang="en-GB" sz="1600" b="1" dirty="0" smtClean="0">
                <a:solidFill>
                  <a:srgbClr val="FFFFFF"/>
                </a:solidFill>
              </a:rPr>
              <a:t>waste to hurry</a:t>
            </a:r>
            <a:r>
              <a:rPr lang="en-GB" sz="1600" dirty="0" smtClean="0">
                <a:solidFill>
                  <a:srgbClr val="FFFFFF"/>
                </a:solidFill>
              </a:rPr>
              <a:t>” evolutionary hypotheses.</a:t>
            </a:r>
            <a:endParaRPr lang="en-GB" sz="1600" dirty="0" smtClean="0">
              <a:solidFill>
                <a:srgbClr val="FFFFFF"/>
              </a:solidFill>
            </a:endParaRPr>
          </a:p>
          <a:p>
            <a:pPr marL="285750" lvl="1" indent="-285750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Inter-specific patterns in </a:t>
            </a:r>
            <a:r>
              <a:rPr lang="en-GB" sz="1600" dirty="0" err="1" smtClean="0">
                <a:solidFill>
                  <a:srgbClr val="FFFFFF"/>
                </a:solidFill>
              </a:rPr>
              <a:t>addmypet</a:t>
            </a:r>
            <a:r>
              <a:rPr lang="en-GB" sz="1600" dirty="0" smtClean="0">
                <a:solidFill>
                  <a:srgbClr val="FFFFFF"/>
                </a:solidFill>
              </a:rPr>
              <a:t> suggest </a:t>
            </a:r>
            <a:r>
              <a:rPr lang="en-GB" sz="1600" b="1" dirty="0" smtClean="0">
                <a:solidFill>
                  <a:srgbClr val="FFFFFF"/>
                </a:solidFill>
              </a:rPr>
              <a:t>modifications of the standard DEB</a:t>
            </a:r>
            <a:r>
              <a:rPr lang="en-GB" sz="1600" dirty="0" smtClean="0">
                <a:solidFill>
                  <a:srgbClr val="FFFFFF"/>
                </a:solidFill>
              </a:rPr>
              <a:t> equations at the individual level </a:t>
            </a:r>
            <a:r>
              <a:rPr lang="en-GB" sz="1600" dirty="0" smtClean="0">
                <a:solidFill>
                  <a:srgbClr val="FFFFFF"/>
                </a:solidFill>
                <a:sym typeface="Wingdings"/>
              </a:rPr>
              <a:t> strengthening the consistency of the theory</a:t>
            </a:r>
            <a:r>
              <a:rPr lang="en-GB" sz="1600" dirty="0" smtClean="0">
                <a:solidFill>
                  <a:srgbClr val="FFFFFF"/>
                </a:solidFill>
              </a:rPr>
              <a:t>.</a:t>
            </a:r>
          </a:p>
          <a:p>
            <a:pPr marL="285750" lvl="1" indent="-285750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Adding one extra mechanistic parameter is more </a:t>
            </a:r>
            <a:r>
              <a:rPr lang="en-GB" sz="1600" b="1" dirty="0" smtClean="0">
                <a:solidFill>
                  <a:srgbClr val="FFFFFF"/>
                </a:solidFill>
              </a:rPr>
              <a:t>parsimonious</a:t>
            </a:r>
            <a:r>
              <a:rPr lang="en-GB" sz="1600" dirty="0" smtClean="0">
                <a:solidFill>
                  <a:srgbClr val="FFFFFF"/>
                </a:solidFill>
              </a:rPr>
              <a:t> than re-estimating it for every species</a:t>
            </a:r>
            <a:r>
              <a:rPr lang="en-GB" sz="1600" b="1" dirty="0" smtClean="0">
                <a:solidFill>
                  <a:srgbClr val="FFFFFF"/>
                </a:solidFill>
              </a:rPr>
              <a:t>.</a:t>
            </a:r>
            <a:endParaRPr lang="en-GB" sz="1600" b="1" dirty="0" smtClean="0">
              <a:solidFill>
                <a:srgbClr val="FFFFFF"/>
              </a:solidFill>
            </a:endParaRPr>
          </a:p>
          <a:p>
            <a:pPr marL="285750" lvl="1" indent="-285750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Parameter estimation for selected species </a:t>
            </a:r>
            <a:r>
              <a:rPr lang="en-GB" sz="1600" dirty="0">
                <a:solidFill>
                  <a:srgbClr val="FFFFFF"/>
                </a:solidFill>
              </a:rPr>
              <a:t>should be conducted with modified DEB equations to </a:t>
            </a:r>
            <a:r>
              <a:rPr lang="en-GB" sz="1600" dirty="0" smtClean="0">
                <a:solidFill>
                  <a:srgbClr val="FFFFFF"/>
                </a:solidFill>
              </a:rPr>
              <a:t>test </a:t>
            </a:r>
            <a:r>
              <a:rPr lang="en-GB" sz="1600" dirty="0">
                <a:solidFill>
                  <a:srgbClr val="FFFFFF"/>
                </a:solidFill>
              </a:rPr>
              <a:t>our proposition.</a:t>
            </a:r>
          </a:p>
          <a:p>
            <a:pPr marL="285750" lvl="1" indent="-285750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endParaRPr lang="en-GB" sz="1600" dirty="0">
              <a:solidFill>
                <a:srgbClr val="FFFFF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0" y="0"/>
            <a:ext cx="9144000" cy="415498"/>
            <a:chOff x="0" y="0"/>
            <a:chExt cx="9144000" cy="415498"/>
          </a:xfrm>
        </p:grpSpPr>
        <p:sp>
          <p:nvSpPr>
            <p:cNvPr id="2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Empirical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patterns of maintenance</a:t>
              </a:r>
            </a:p>
          </p:txBody>
        </p:sp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1826999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Protein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turnover &amp;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aerobic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metabolism</a:t>
              </a:r>
              <a:endParaRPr lang="fr-FR" sz="1200" b="1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3653998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Intra- and inter-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specific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scaling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of maintenance</a:t>
              </a:r>
              <a:endParaRPr lang="fr-FR" sz="1200" b="1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5480997" y="0"/>
              <a:ext cx="1836000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Impacts on the DEB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theory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?</a:t>
              </a:r>
            </a:p>
          </p:txBody>
        </p:sp>
        <p:sp>
          <p:nvSpPr>
            <p:cNvPr id="31" name="Text Box 5"/>
            <p:cNvSpPr txBox="1">
              <a:spLocks noChangeArrowheads="1"/>
            </p:cNvSpPr>
            <p:nvPr/>
          </p:nvSpPr>
          <p:spPr bwMode="auto">
            <a:xfrm>
              <a:off x="7308000" y="0"/>
              <a:ext cx="1836000" cy="325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9360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Conclusion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0" y="381000"/>
              <a:ext cx="9144000" cy="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8288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73152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486400" y="0"/>
              <a:ext cx="0" cy="381000"/>
            </a:xfrm>
            <a:prstGeom prst="line">
              <a:avLst/>
            </a:prstGeom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36576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07356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uild="p" bldLvl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468868"/>
            <a:ext cx="9144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FFDD08"/>
                </a:solidFill>
                <a:latin typeface="Calibri"/>
                <a:cs typeface="Calibri"/>
              </a:rPr>
              <a:t>What is somatic maintenance</a:t>
            </a:r>
            <a:endParaRPr lang="fr-FR" b="1" i="1" dirty="0">
              <a:solidFill>
                <a:srgbClr val="FFDD08"/>
              </a:solidFill>
              <a:latin typeface="Calibri"/>
              <a:cs typeface="Calibri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0" y="0"/>
            <a:ext cx="9144000" cy="415498"/>
            <a:chOff x="0" y="0"/>
            <a:chExt cx="9144000" cy="415498"/>
          </a:xfrm>
        </p:grpSpPr>
        <p:sp>
          <p:nvSpPr>
            <p:cNvPr id="59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Empirical</a:t>
              </a: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 patterns of maintenance</a:t>
              </a:r>
            </a:p>
          </p:txBody>
        </p:sp>
        <p:sp>
          <p:nvSpPr>
            <p:cNvPr id="60" name="Text Box 5"/>
            <p:cNvSpPr txBox="1">
              <a:spLocks noChangeArrowheads="1"/>
            </p:cNvSpPr>
            <p:nvPr/>
          </p:nvSpPr>
          <p:spPr bwMode="auto">
            <a:xfrm>
              <a:off x="1826999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Protein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turnover &amp;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aerobic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metabolism</a:t>
              </a:r>
              <a:endParaRPr lang="fr-FR" sz="1200" b="1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61" name="Text Box 5"/>
            <p:cNvSpPr txBox="1">
              <a:spLocks noChangeArrowheads="1"/>
            </p:cNvSpPr>
            <p:nvPr/>
          </p:nvSpPr>
          <p:spPr bwMode="auto">
            <a:xfrm>
              <a:off x="3653998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Intra- and inter-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specific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scaling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 of maintenance</a:t>
              </a:r>
              <a:endParaRPr lang="fr-FR" sz="1200" b="1" dirty="0">
                <a:solidFill>
                  <a:srgbClr val="1F497D"/>
                </a:solidFill>
                <a:latin typeface="Calibri"/>
                <a:cs typeface="Calibri"/>
              </a:endParaRPr>
            </a:p>
          </p:txBody>
        </p:sp>
        <p:sp>
          <p:nvSpPr>
            <p:cNvPr id="62" name="Text Box 5"/>
            <p:cNvSpPr txBox="1">
              <a:spLocks noChangeArrowheads="1"/>
            </p:cNvSpPr>
            <p:nvPr/>
          </p:nvSpPr>
          <p:spPr bwMode="auto">
            <a:xfrm>
              <a:off x="5480997" y="0"/>
              <a:ext cx="1836000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Impacts on the DEB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theory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?</a:t>
              </a:r>
            </a:p>
          </p:txBody>
        </p:sp>
        <p:sp>
          <p:nvSpPr>
            <p:cNvPr id="63" name="Text Box 5"/>
            <p:cNvSpPr txBox="1">
              <a:spLocks noChangeArrowheads="1"/>
            </p:cNvSpPr>
            <p:nvPr/>
          </p:nvSpPr>
          <p:spPr bwMode="auto">
            <a:xfrm>
              <a:off x="7308000" y="0"/>
              <a:ext cx="1836000" cy="325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9360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Conclusion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0" y="381000"/>
              <a:ext cx="9144000" cy="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18288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3152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5486400" y="0"/>
              <a:ext cx="0" cy="381000"/>
            </a:xfrm>
            <a:prstGeom prst="line">
              <a:avLst/>
            </a:prstGeom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6576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Rectangle 24"/>
          <p:cNvSpPr/>
          <p:nvPr/>
        </p:nvSpPr>
        <p:spPr>
          <a:xfrm>
            <a:off x="0" y="914400"/>
            <a:ext cx="9144000" cy="3752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Somatic maintenance = </a:t>
            </a:r>
            <a:r>
              <a:rPr lang="en-GB" sz="1600" dirty="0">
                <a:solidFill>
                  <a:srgbClr val="FFFFFF"/>
                </a:solidFill>
              </a:rPr>
              <a:t>energy </a:t>
            </a:r>
            <a:r>
              <a:rPr lang="en-GB" sz="1600" dirty="0" smtClean="0">
                <a:solidFill>
                  <a:srgbClr val="FFFFFF"/>
                </a:solidFill>
              </a:rPr>
              <a:t>used </a:t>
            </a:r>
            <a:r>
              <a:rPr lang="en-GB" sz="1600" dirty="0">
                <a:solidFill>
                  <a:srgbClr val="FFFFFF"/>
                </a:solidFill>
              </a:rPr>
              <a:t>to maintain </a:t>
            </a:r>
            <a:r>
              <a:rPr lang="en-GB" sz="1600" dirty="0" smtClean="0">
                <a:solidFill>
                  <a:srgbClr val="FFFFFF"/>
                </a:solidFill>
              </a:rPr>
              <a:t>the </a:t>
            </a:r>
            <a:r>
              <a:rPr lang="en-GB" sz="1600" dirty="0">
                <a:solidFill>
                  <a:srgbClr val="FFFFFF"/>
                </a:solidFill>
              </a:rPr>
              <a:t>structure in a viable </a:t>
            </a:r>
            <a:r>
              <a:rPr lang="en-GB" sz="1600" dirty="0" smtClean="0">
                <a:solidFill>
                  <a:srgbClr val="FFFFFF"/>
                </a:solidFill>
              </a:rPr>
              <a:t>state.</a:t>
            </a:r>
          </a:p>
          <a:p>
            <a:pPr marL="285750" indent="-285750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Costs not associated </a:t>
            </a:r>
            <a:r>
              <a:rPr lang="en-GB" sz="1600" dirty="0">
                <a:solidFill>
                  <a:srgbClr val="FFFFFF"/>
                </a:solidFill>
              </a:rPr>
              <a:t>to the production of biomass (</a:t>
            </a:r>
            <a:r>
              <a:rPr lang="en-GB" sz="1600" i="1" dirty="0">
                <a:solidFill>
                  <a:srgbClr val="FFFFFF"/>
                </a:solidFill>
              </a:rPr>
              <a:t>growth </a:t>
            </a:r>
            <a:r>
              <a:rPr lang="en-GB" sz="1600" i="1" dirty="0" smtClean="0">
                <a:solidFill>
                  <a:srgbClr val="FFFFFF"/>
                </a:solidFill>
              </a:rPr>
              <a:t>&amp; </a:t>
            </a:r>
            <a:r>
              <a:rPr lang="en-GB" sz="1600" i="1" dirty="0" err="1" smtClean="0">
                <a:solidFill>
                  <a:srgbClr val="FFFFFF"/>
                </a:solidFill>
              </a:rPr>
              <a:t>reprod</a:t>
            </a:r>
            <a:r>
              <a:rPr lang="en-GB" sz="1600" i="1" dirty="0" smtClean="0">
                <a:solidFill>
                  <a:srgbClr val="FFFFFF"/>
                </a:solidFill>
              </a:rPr>
              <a:t>.</a:t>
            </a:r>
            <a:r>
              <a:rPr lang="en-GB" sz="1600" dirty="0" smtClean="0">
                <a:solidFill>
                  <a:srgbClr val="FFFFFF"/>
                </a:solidFill>
              </a:rPr>
              <a:t>) </a:t>
            </a:r>
            <a:r>
              <a:rPr lang="en-GB" sz="1600" dirty="0">
                <a:solidFill>
                  <a:srgbClr val="FFFFFF"/>
                </a:solidFill>
              </a:rPr>
              <a:t>or to development (</a:t>
            </a:r>
            <a:r>
              <a:rPr lang="en-GB" sz="1600" i="1" dirty="0">
                <a:solidFill>
                  <a:srgbClr val="FFFFFF"/>
                </a:solidFill>
              </a:rPr>
              <a:t>maturation</a:t>
            </a:r>
            <a:r>
              <a:rPr lang="en-GB" sz="1600" dirty="0" smtClean="0">
                <a:solidFill>
                  <a:srgbClr val="FFFFFF"/>
                </a:solidFill>
              </a:rPr>
              <a:t>):</a:t>
            </a:r>
          </a:p>
          <a:p>
            <a:pPr marL="742950" lvl="1" indent="-285750">
              <a:lnSpc>
                <a:spcPct val="150000"/>
              </a:lnSpc>
              <a:buClr>
                <a:schemeClr val="accent3"/>
              </a:buClr>
              <a:buSzPct val="130000"/>
              <a:buFont typeface="Arial"/>
              <a:buChar char="•"/>
            </a:pPr>
            <a:r>
              <a:rPr lang="en-GB" sz="1400" dirty="0">
                <a:solidFill>
                  <a:srgbClr val="FFFFFF"/>
                </a:solidFill>
              </a:rPr>
              <a:t>removing and replacing damaged </a:t>
            </a:r>
            <a:r>
              <a:rPr lang="en-GB" sz="1400" dirty="0" smtClean="0">
                <a:solidFill>
                  <a:srgbClr val="FFFFFF"/>
                </a:solidFill>
              </a:rPr>
              <a:t>proteins (turnover = 70-90% of maintenance costs),</a:t>
            </a:r>
            <a:endParaRPr lang="en-GB" sz="1400" dirty="0">
              <a:solidFill>
                <a:srgbClr val="FFFFFF"/>
              </a:solidFill>
            </a:endParaRPr>
          </a:p>
          <a:p>
            <a:pPr marL="742950" lvl="1" indent="-285750">
              <a:lnSpc>
                <a:spcPct val="150000"/>
              </a:lnSpc>
              <a:buClr>
                <a:schemeClr val="accent3"/>
              </a:buClr>
              <a:buSzPct val="130000"/>
              <a:buFont typeface="Arial"/>
              <a:buChar char="•"/>
            </a:pPr>
            <a:r>
              <a:rPr lang="en-GB" sz="1400" dirty="0" smtClean="0">
                <a:solidFill>
                  <a:srgbClr val="FFFFFF"/>
                </a:solidFill>
              </a:rPr>
              <a:t>maintaining </a:t>
            </a:r>
            <a:r>
              <a:rPr lang="en-GB" sz="1400" dirty="0">
                <a:solidFill>
                  <a:srgbClr val="FFFFFF"/>
                </a:solidFill>
              </a:rPr>
              <a:t>chemical </a:t>
            </a:r>
            <a:r>
              <a:rPr lang="en-GB" sz="1400" dirty="0" smtClean="0">
                <a:solidFill>
                  <a:srgbClr val="FFFFFF"/>
                </a:solidFill>
              </a:rPr>
              <a:t>&amp; </a:t>
            </a:r>
            <a:r>
              <a:rPr lang="en-GB" sz="1400" dirty="0">
                <a:solidFill>
                  <a:srgbClr val="FFFFFF"/>
                </a:solidFill>
              </a:rPr>
              <a:t>electrical gradients through cellular membranes</a:t>
            </a:r>
            <a:r>
              <a:rPr lang="en-GB" sz="1400" dirty="0" smtClean="0">
                <a:solidFill>
                  <a:srgbClr val="FFFFFF"/>
                </a:solidFill>
              </a:rPr>
              <a:t>,</a:t>
            </a:r>
          </a:p>
          <a:p>
            <a:pPr marL="742950" lvl="1" indent="-285750">
              <a:lnSpc>
                <a:spcPct val="150000"/>
              </a:lnSpc>
              <a:buClr>
                <a:schemeClr val="accent3"/>
              </a:buClr>
              <a:buSzPct val="130000"/>
              <a:buFont typeface="Arial"/>
              <a:buChar char="•"/>
            </a:pPr>
            <a:r>
              <a:rPr lang="en-GB" sz="1400" dirty="0" smtClean="0">
                <a:solidFill>
                  <a:srgbClr val="FFFFFF"/>
                </a:solidFill>
              </a:rPr>
              <a:t>forming </a:t>
            </a:r>
            <a:r>
              <a:rPr lang="en-GB" sz="1400" dirty="0">
                <a:solidFill>
                  <a:srgbClr val="FFFFFF"/>
                </a:solidFill>
              </a:rPr>
              <a:t>products (scales, hair, nails, </a:t>
            </a:r>
            <a:r>
              <a:rPr lang="en-GB" sz="1400" dirty="0" err="1">
                <a:solidFill>
                  <a:srgbClr val="FFFFFF"/>
                </a:solidFill>
              </a:rPr>
              <a:t>etc</a:t>
            </a:r>
            <a:r>
              <a:rPr lang="en-GB" sz="1400" dirty="0">
                <a:solidFill>
                  <a:srgbClr val="FFFFFF"/>
                </a:solidFill>
              </a:rPr>
              <a:t>)</a:t>
            </a:r>
            <a:r>
              <a:rPr lang="en-GB" sz="1400" dirty="0" smtClean="0">
                <a:solidFill>
                  <a:srgbClr val="FFFFFF"/>
                </a:solidFill>
              </a:rPr>
              <a:t>,</a:t>
            </a:r>
          </a:p>
          <a:p>
            <a:pPr marL="742950" lvl="1" indent="-285750">
              <a:lnSpc>
                <a:spcPct val="150000"/>
              </a:lnSpc>
              <a:buClr>
                <a:schemeClr val="accent3"/>
              </a:buClr>
              <a:buSzPct val="130000"/>
              <a:buFont typeface="Arial"/>
              <a:buChar char="•"/>
            </a:pPr>
            <a:r>
              <a:rPr lang="en-GB" sz="1400" dirty="0" smtClean="0">
                <a:solidFill>
                  <a:srgbClr val="FFFFFF"/>
                </a:solidFill>
              </a:rPr>
              <a:t>maintaining </a:t>
            </a:r>
            <a:r>
              <a:rPr lang="en-GB" sz="1400" dirty="0">
                <a:solidFill>
                  <a:srgbClr val="FFFFFF"/>
                </a:solidFill>
              </a:rPr>
              <a:t>muscular tonicity</a:t>
            </a:r>
            <a:r>
              <a:rPr lang="en-GB" sz="1400" dirty="0" smtClean="0">
                <a:solidFill>
                  <a:srgbClr val="FFFFFF"/>
                </a:solidFill>
              </a:rPr>
              <a:t>,</a:t>
            </a:r>
          </a:p>
          <a:p>
            <a:pPr marL="742950" lvl="1" indent="-285750">
              <a:lnSpc>
                <a:spcPct val="150000"/>
              </a:lnSpc>
              <a:buClr>
                <a:schemeClr val="accent3"/>
              </a:buClr>
              <a:buSzPct val="130000"/>
              <a:buFont typeface="Arial"/>
              <a:buChar char="•"/>
            </a:pPr>
            <a:r>
              <a:rPr lang="en-GB" sz="1400" dirty="0" smtClean="0">
                <a:solidFill>
                  <a:srgbClr val="FFFFFF"/>
                </a:solidFill>
              </a:rPr>
              <a:t>circulating </a:t>
            </a:r>
            <a:r>
              <a:rPr lang="en-GB" sz="1400" dirty="0">
                <a:solidFill>
                  <a:srgbClr val="FFFFFF"/>
                </a:solidFill>
              </a:rPr>
              <a:t>body fluids (blood, lymph, </a:t>
            </a:r>
            <a:r>
              <a:rPr lang="en-GB" sz="1400" dirty="0" err="1">
                <a:solidFill>
                  <a:srgbClr val="FFFFFF"/>
                </a:solidFill>
              </a:rPr>
              <a:t>etc</a:t>
            </a:r>
            <a:r>
              <a:rPr lang="en-GB" sz="1400" dirty="0" smtClean="0">
                <a:solidFill>
                  <a:srgbClr val="FFFFFF"/>
                </a:solidFill>
              </a:rPr>
              <a:t>), moving,</a:t>
            </a:r>
          </a:p>
          <a:p>
            <a:pPr marL="742950" lvl="1" indent="-285750">
              <a:lnSpc>
                <a:spcPct val="150000"/>
              </a:lnSpc>
              <a:buClr>
                <a:schemeClr val="accent3"/>
              </a:buClr>
              <a:buSzPct val="130000"/>
              <a:buFont typeface="Arial"/>
              <a:buChar char="•"/>
            </a:pPr>
            <a:r>
              <a:rPr lang="en-GB" sz="1400" dirty="0" smtClean="0">
                <a:solidFill>
                  <a:srgbClr val="FFFFFF"/>
                </a:solidFill>
              </a:rPr>
              <a:t>etc…</a:t>
            </a:r>
          </a:p>
          <a:p>
            <a:pPr marL="285750" lvl="1" indent="-285750">
              <a:lnSpc>
                <a:spcPct val="150000"/>
              </a:lnSpc>
              <a:spcBef>
                <a:spcPts val="12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Somatic </a:t>
            </a:r>
            <a:r>
              <a:rPr lang="en-GB" sz="1600" dirty="0">
                <a:solidFill>
                  <a:srgbClr val="FFFFFF"/>
                </a:solidFill>
              </a:rPr>
              <a:t>maintenance rate can either be </a:t>
            </a:r>
            <a:r>
              <a:rPr lang="en-GB" sz="1600" dirty="0" smtClean="0">
                <a:solidFill>
                  <a:srgbClr val="FFFFFF"/>
                </a:solidFill>
              </a:rPr>
              <a:t>proportional</a:t>
            </a:r>
          </a:p>
          <a:p>
            <a:pPr marL="742950" lvl="2" indent="-285750">
              <a:lnSpc>
                <a:spcPct val="150000"/>
              </a:lnSpc>
              <a:buClr>
                <a:schemeClr val="accent3"/>
              </a:buClr>
              <a:buSzPct val="130000"/>
              <a:buFont typeface="Arial"/>
              <a:buChar char="•"/>
            </a:pPr>
            <a:r>
              <a:rPr lang="en-GB" sz="1400" dirty="0" smtClean="0">
                <a:solidFill>
                  <a:srgbClr val="FFFFFF"/>
                </a:solidFill>
              </a:rPr>
              <a:t>to structural volume</a:t>
            </a:r>
            <a:endParaRPr lang="en-GB" sz="1400" dirty="0">
              <a:solidFill>
                <a:srgbClr val="FFFFFF"/>
              </a:solidFill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2514600" y="4343400"/>
            <a:ext cx="1295400" cy="381000"/>
            <a:chOff x="2514600" y="5334000"/>
            <a:chExt cx="1295400" cy="381000"/>
          </a:xfrm>
        </p:grpSpPr>
        <p:sp>
          <p:nvSpPr>
            <p:cNvPr id="30" name="Rectangle 29"/>
            <p:cNvSpPr/>
            <p:nvPr/>
          </p:nvSpPr>
          <p:spPr>
            <a:xfrm>
              <a:off x="2514600" y="5334000"/>
              <a:ext cx="12954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66658253"/>
                </p:ext>
              </p:extLst>
            </p:nvPr>
          </p:nvGraphicFramePr>
          <p:xfrm>
            <a:off x="2552700" y="5353050"/>
            <a:ext cx="1181100" cy="3619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82" name="Equation" r:id="rId3" imgW="787400" imgH="241300" progId="Equation.3">
                    <p:embed/>
                  </p:oleObj>
                </mc:Choice>
                <mc:Fallback>
                  <p:oleObj name="Equation" r:id="rId3" imgW="787400" imgH="241300" progId="Equation.3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2552700" y="5353050"/>
                          <a:ext cx="1181100" cy="3619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" name="Group 3"/>
          <p:cNvGrpSpPr/>
          <p:nvPr/>
        </p:nvGrpSpPr>
        <p:grpSpPr>
          <a:xfrm>
            <a:off x="0" y="4774530"/>
            <a:ext cx="3810000" cy="483270"/>
            <a:chOff x="0" y="4774530"/>
            <a:chExt cx="3810000" cy="483270"/>
          </a:xfrm>
        </p:grpSpPr>
        <p:sp>
          <p:nvSpPr>
            <p:cNvPr id="29" name="Rectangle 28"/>
            <p:cNvSpPr/>
            <p:nvPr/>
          </p:nvSpPr>
          <p:spPr>
            <a:xfrm>
              <a:off x="0" y="4774530"/>
              <a:ext cx="2653591" cy="397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742950" lvl="2" indent="-285750">
                <a:lnSpc>
                  <a:spcPct val="150000"/>
                </a:lnSpc>
                <a:buClr>
                  <a:schemeClr val="accent3"/>
                </a:buClr>
                <a:buSzPct val="130000"/>
                <a:buFont typeface="Arial"/>
                <a:buChar char="•"/>
              </a:pPr>
              <a:r>
                <a:rPr lang="en-GB" sz="1400" dirty="0">
                  <a:solidFill>
                    <a:srgbClr val="FFFFFF"/>
                  </a:solidFill>
                </a:rPr>
                <a:t>to structural surface</a:t>
              </a:r>
              <a:endParaRPr lang="en-US" sz="1400" dirty="0">
                <a:solidFill>
                  <a:srgbClr val="FFFFFF"/>
                </a:solidFill>
              </a:endParaRPr>
            </a:p>
          </p:txBody>
        </p:sp>
        <p:grpSp>
          <p:nvGrpSpPr>
            <p:cNvPr id="78" name="Group 77"/>
            <p:cNvGrpSpPr/>
            <p:nvPr/>
          </p:nvGrpSpPr>
          <p:grpSpPr>
            <a:xfrm>
              <a:off x="2486025" y="4867275"/>
              <a:ext cx="1323975" cy="390525"/>
              <a:chOff x="2486025" y="5334000"/>
              <a:chExt cx="1323975" cy="390525"/>
            </a:xfrm>
          </p:grpSpPr>
          <p:sp>
            <p:nvSpPr>
              <p:cNvPr id="79" name="Rectangle 78"/>
              <p:cNvSpPr/>
              <p:nvPr/>
            </p:nvSpPr>
            <p:spPr>
              <a:xfrm>
                <a:off x="2514600" y="5334000"/>
                <a:ext cx="1295400" cy="381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aphicFrame>
            <p:nvGraphicFramePr>
              <p:cNvPr id="80" name="Object 7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64385390"/>
                  </p:ext>
                </p:extLst>
              </p:nvPr>
            </p:nvGraphicFramePr>
            <p:xfrm>
              <a:off x="2486025" y="5343525"/>
              <a:ext cx="131445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283" name="Equation" r:id="rId5" imgW="876300" imgH="254000" progId="Equation.3">
                      <p:embed/>
                    </p:oleObj>
                  </mc:Choice>
                  <mc:Fallback>
                    <p:oleObj name="Equation" r:id="rId5" imgW="876300" imgH="254000" progId="Equation.3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2486025" y="5343525"/>
                            <a:ext cx="1314450" cy="381000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2033842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5" grpId="0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468868"/>
            <a:ext cx="9144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FFDD08"/>
                </a:solidFill>
                <a:latin typeface="Calibri"/>
                <a:cs typeface="Calibri"/>
              </a:rPr>
              <a:t>Interspecific body-size scaling relationships</a:t>
            </a:r>
            <a:endParaRPr lang="fr-FR" b="1" i="1" dirty="0">
              <a:solidFill>
                <a:srgbClr val="FFDD08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914400"/>
            <a:ext cx="9144000" cy="997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Somatic maintenance = similar metabolic processes between species </a:t>
            </a:r>
            <a:r>
              <a:rPr lang="en-GB" sz="1600" dirty="0" smtClean="0">
                <a:solidFill>
                  <a:srgbClr val="FFFFFF"/>
                </a:solidFill>
                <a:sym typeface="Wingdings"/>
              </a:rPr>
              <a:t> </a:t>
            </a:r>
            <a:r>
              <a:rPr lang="en-GB" sz="1600" b="1" dirty="0" smtClean="0">
                <a:solidFill>
                  <a:srgbClr val="FFFFFF"/>
                </a:solidFill>
                <a:sym typeface="Wingdings"/>
              </a:rPr>
              <a:t>intensive parameter</a:t>
            </a:r>
            <a:endParaRPr lang="en-GB" sz="1600" b="1" dirty="0" smtClean="0">
              <a:solidFill>
                <a:srgbClr val="FFFFFF"/>
              </a:solidFill>
            </a:endParaRPr>
          </a:p>
          <a:p>
            <a:pPr marL="742950" lvl="1" indent="-285750">
              <a:lnSpc>
                <a:spcPct val="150000"/>
              </a:lnSpc>
              <a:spcBef>
                <a:spcPts val="1800"/>
              </a:spcBef>
              <a:buClr>
                <a:schemeClr val="accent3"/>
              </a:buClr>
              <a:buSzPct val="200000"/>
              <a:buFont typeface="Lucida Grande"/>
              <a:buChar char="➙"/>
            </a:pPr>
            <a:r>
              <a:rPr lang="en-GB" sz="1400" dirty="0" smtClean="0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2880984"/>
              </p:ext>
            </p:extLst>
          </p:nvPr>
        </p:nvGraphicFramePr>
        <p:xfrm>
          <a:off x="-2834640" y="1544320"/>
          <a:ext cx="8778240" cy="284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2" name="Document" r:id="rId3" imgW="5486400" imgH="177800" progId="Word.Document.12">
                  <p:embed/>
                </p:oleObj>
              </mc:Choice>
              <mc:Fallback>
                <p:oleObj name="Document" r:id="rId3" imgW="54864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834640" y="1544320"/>
                        <a:ext cx="8778240" cy="2844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14043"/>
              </p:ext>
            </p:extLst>
          </p:nvPr>
        </p:nvGraphicFramePr>
        <p:xfrm>
          <a:off x="-2057400" y="1490663"/>
          <a:ext cx="8778875" cy="1176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3" name="Document" r:id="rId5" imgW="5486400" imgH="736600" progId="Word.Document.12">
                  <p:embed/>
                </p:oleObj>
              </mc:Choice>
              <mc:Fallback>
                <p:oleObj name="Document" r:id="rId5" imgW="5486400" imgH="736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2057400" y="1490663"/>
                        <a:ext cx="8778875" cy="1176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Rectangle 25"/>
          <p:cNvSpPr/>
          <p:nvPr/>
        </p:nvSpPr>
        <p:spPr>
          <a:xfrm>
            <a:off x="0" y="3945855"/>
            <a:ext cx="9144000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ts val="1800"/>
              </a:spcBef>
              <a:buClr>
                <a:schemeClr val="accent3"/>
              </a:buClr>
              <a:buSzPct val="200000"/>
              <a:buFont typeface="Lucida Grande"/>
              <a:buChar char="➙"/>
            </a:pPr>
            <a:r>
              <a:rPr lang="en-GB" sz="1400" dirty="0" smtClean="0">
                <a:solidFill>
                  <a:srgbClr val="FFFFFF"/>
                </a:solidFill>
              </a:rPr>
              <a:t> Inter-specific body-size scaling relationships (</a:t>
            </a:r>
            <a:r>
              <a:rPr lang="en-GB" sz="1400" dirty="0" err="1" smtClean="0">
                <a:solidFill>
                  <a:srgbClr val="FFFFFF"/>
                </a:solidFill>
              </a:rPr>
              <a:t>Kooijman</a:t>
            </a:r>
            <a:r>
              <a:rPr lang="en-GB" sz="1400" dirty="0" smtClean="0">
                <a:solidFill>
                  <a:srgbClr val="FFFFFF"/>
                </a:solidFill>
              </a:rPr>
              <a:t>, 2010)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0" y="3107655"/>
            <a:ext cx="9144000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lnSpc>
                <a:spcPct val="150000"/>
              </a:lnSpc>
              <a:spcBef>
                <a:spcPts val="1800"/>
              </a:spcBef>
              <a:buClr>
                <a:schemeClr val="accent3"/>
              </a:buClr>
              <a:buSzPct val="200000"/>
              <a:buFont typeface="Lucida Grande"/>
              <a:buChar char="➙"/>
            </a:pPr>
            <a:r>
              <a:rPr lang="en-GB" sz="1400" dirty="0" smtClean="0">
                <a:solidFill>
                  <a:srgbClr val="FFFFFF"/>
                </a:solidFill>
              </a:rPr>
              <a:t>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7659774"/>
              </p:ext>
            </p:extLst>
          </p:nvPr>
        </p:nvGraphicFramePr>
        <p:xfrm>
          <a:off x="-1768475" y="2971800"/>
          <a:ext cx="8778875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24" name="Document" r:id="rId7" imgW="5486400" imgH="381000" progId="Word.Document.12">
                  <p:embed/>
                </p:oleObj>
              </mc:Choice>
              <mc:Fallback>
                <p:oleObj name="Document" r:id="rId7" imgW="5486400" imgH="381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1768475" y="2971800"/>
                        <a:ext cx="8778875" cy="609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2" name="Group 31"/>
          <p:cNvGrpSpPr/>
          <p:nvPr/>
        </p:nvGrpSpPr>
        <p:grpSpPr>
          <a:xfrm>
            <a:off x="0" y="0"/>
            <a:ext cx="9144000" cy="415498"/>
            <a:chOff x="0" y="0"/>
            <a:chExt cx="9144000" cy="415498"/>
          </a:xfrm>
        </p:grpSpPr>
        <p:sp>
          <p:nvSpPr>
            <p:cNvPr id="33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Empirical</a:t>
              </a: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 patterns of maintenance</a:t>
              </a:r>
            </a:p>
          </p:txBody>
        </p:sp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1826999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Protein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turnover &amp;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aerobic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metabolism</a:t>
              </a:r>
              <a:endParaRPr lang="fr-FR" sz="1200" b="1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3653998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Intra- and inter-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specific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scaling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 of maintenance</a:t>
              </a:r>
              <a:endParaRPr lang="fr-FR" sz="1200" b="1" dirty="0">
                <a:solidFill>
                  <a:srgbClr val="1F497D"/>
                </a:solidFill>
                <a:latin typeface="Calibri"/>
                <a:cs typeface="Calibri"/>
              </a:endParaRP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5480997" y="0"/>
              <a:ext cx="1836000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Impacts on the DEB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theory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?</a:t>
              </a:r>
            </a:p>
          </p:txBody>
        </p:sp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7308000" y="0"/>
              <a:ext cx="1836000" cy="325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9360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Conclusion</a:t>
              </a: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0" y="381000"/>
              <a:ext cx="9144000" cy="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8288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3152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5486400" y="0"/>
              <a:ext cx="0" cy="381000"/>
            </a:xfrm>
            <a:prstGeom prst="line">
              <a:avLst/>
            </a:prstGeom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36576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59060" y="4584037"/>
            <a:ext cx="1596001" cy="1784497"/>
            <a:chOff x="59060" y="4584037"/>
            <a:chExt cx="1596001" cy="17844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9060" y="4584037"/>
              <a:ext cx="1596001" cy="15119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28600" y="6091535"/>
              <a:ext cx="121289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chemeClr val="bg1"/>
                  </a:solidFill>
                </a:rPr>
                <a:t>Respiration rate</a:t>
              </a:r>
              <a:endParaRPr lang="en-US" sz="12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44355" y="4584037"/>
            <a:ext cx="1637360" cy="1969163"/>
            <a:chOff x="1744355" y="4584037"/>
            <a:chExt cx="1637360" cy="196916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744355" y="4584037"/>
              <a:ext cx="1637360" cy="151199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1782363" y="6091535"/>
              <a:ext cx="1570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chemeClr val="bg1"/>
                  </a:solidFill>
                </a:rPr>
                <a:t>Gestation time</a:t>
              </a:r>
            </a:p>
            <a:p>
              <a:pPr algn="ctr"/>
              <a:r>
                <a:rPr lang="en-US" sz="1200" i="1" dirty="0" smtClean="0">
                  <a:solidFill>
                    <a:schemeClr val="bg1"/>
                  </a:solidFill>
                </a:rPr>
                <a:t>(</a:t>
              </a:r>
              <a:r>
                <a:rPr lang="en-US" sz="1200" i="1" dirty="0" err="1" smtClean="0">
                  <a:solidFill>
                    <a:schemeClr val="bg1"/>
                  </a:solidFill>
                </a:rPr>
                <a:t>eutherian</a:t>
              </a:r>
              <a:r>
                <a:rPr lang="en-US" sz="1200" i="1" dirty="0" smtClean="0">
                  <a:solidFill>
                    <a:schemeClr val="bg1"/>
                  </a:solidFill>
                </a:rPr>
                <a:t> mammals)</a:t>
              </a:r>
              <a:endParaRPr lang="en-US" sz="12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71009" y="4584037"/>
            <a:ext cx="1641598" cy="1969163"/>
            <a:chOff x="3471009" y="4584037"/>
            <a:chExt cx="1641598" cy="196916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471009" y="4584037"/>
              <a:ext cx="1641598" cy="1511999"/>
            </a:xfrm>
            <a:prstGeom prst="rect">
              <a:avLst/>
            </a:prstGeom>
          </p:spPr>
        </p:pic>
        <p:pic>
          <p:nvPicPr>
            <p:cNvPr id="30" name="Picture 11" descr="PUFFINUS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4643737"/>
              <a:ext cx="627074" cy="2519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3" name="TextBox 42"/>
            <p:cNvSpPr txBox="1"/>
            <p:nvPr/>
          </p:nvSpPr>
          <p:spPr>
            <a:xfrm>
              <a:off x="3753533" y="6091535"/>
              <a:ext cx="119946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chemeClr val="bg1"/>
                  </a:solidFill>
                </a:rPr>
                <a:t>Incubation time</a:t>
              </a:r>
            </a:p>
            <a:p>
              <a:pPr algn="ctr"/>
              <a:r>
                <a:rPr lang="en-US" sz="1200" i="1" dirty="0" smtClean="0">
                  <a:solidFill>
                    <a:schemeClr val="bg1"/>
                  </a:solidFill>
                </a:rPr>
                <a:t>(birds)</a:t>
              </a:r>
              <a:endParaRPr lang="en-US" sz="12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01901" y="4584037"/>
            <a:ext cx="1892553" cy="1784497"/>
            <a:chOff x="5201901" y="4584037"/>
            <a:chExt cx="1892553" cy="178449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201901" y="4584037"/>
              <a:ext cx="1892553" cy="1511999"/>
            </a:xfrm>
            <a:prstGeom prst="rect">
              <a:avLst/>
            </a:prstGeom>
          </p:spPr>
        </p:pic>
        <p:sp>
          <p:nvSpPr>
            <p:cNvPr id="44" name="TextBox 43"/>
            <p:cNvSpPr txBox="1"/>
            <p:nvPr/>
          </p:nvSpPr>
          <p:spPr>
            <a:xfrm>
              <a:off x="5608263" y="6091535"/>
              <a:ext cx="981784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chemeClr val="bg1"/>
                  </a:solidFill>
                </a:rPr>
                <a:t>Growth </a:t>
              </a:r>
              <a:r>
                <a:rPr lang="en-US" sz="1200" i="1" dirty="0" smtClean="0">
                  <a:solidFill>
                    <a:schemeClr val="bg1"/>
                  </a:solidFill>
                </a:rPr>
                <a:t>rate</a:t>
              </a:r>
              <a:endParaRPr lang="en-US" sz="1200" i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183750" y="4584037"/>
            <a:ext cx="1960250" cy="1969163"/>
            <a:chOff x="7183750" y="4584037"/>
            <a:chExt cx="1960250" cy="196916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14"/>
            <a:srcRect r="18409"/>
            <a:stretch/>
          </p:blipFill>
          <p:spPr>
            <a:xfrm>
              <a:off x="7183750" y="4584037"/>
              <a:ext cx="1960250" cy="1511999"/>
            </a:xfrm>
            <a:prstGeom prst="rect">
              <a:avLst/>
            </a:prstGeom>
          </p:spPr>
        </p:pic>
        <p:sp>
          <p:nvSpPr>
            <p:cNvPr id="45" name="TextBox 44"/>
            <p:cNvSpPr txBox="1"/>
            <p:nvPr/>
          </p:nvSpPr>
          <p:spPr>
            <a:xfrm>
              <a:off x="7490587" y="6091535"/>
              <a:ext cx="13319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i="1" dirty="0" smtClean="0">
                  <a:solidFill>
                    <a:schemeClr val="bg1"/>
                  </a:solidFill>
                </a:rPr>
                <a:t>Length at puberty</a:t>
              </a:r>
            </a:p>
            <a:p>
              <a:pPr algn="ctr"/>
              <a:r>
                <a:rPr lang="en-US" sz="1200" i="1" dirty="0" smtClean="0">
                  <a:solidFill>
                    <a:schemeClr val="bg1"/>
                  </a:solidFill>
                </a:rPr>
                <a:t>(fish)</a:t>
              </a:r>
              <a:endParaRPr lang="en-US" sz="1200" i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6286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468868"/>
            <a:ext cx="9144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FFDD08"/>
                </a:solidFill>
                <a:latin typeface="Calibri"/>
                <a:cs typeface="Calibri"/>
              </a:rPr>
              <a:t>Trait-based approaches</a:t>
            </a:r>
            <a:endParaRPr lang="fr-FR" b="1" i="1" dirty="0">
              <a:solidFill>
                <a:srgbClr val="FFDD08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914400"/>
            <a:ext cx="9144000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An infinite number of species can be represented using the same DEB parameters</a:t>
            </a:r>
            <a:endParaRPr lang="en-GB" sz="1600" b="1" dirty="0" smtClean="0">
              <a:solidFill>
                <a:srgbClr val="FFFFFF"/>
              </a:solidFill>
            </a:endParaRPr>
          </a:p>
        </p:txBody>
      </p:sp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2464047" cy="1799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914484"/>
            <a:ext cx="2485619" cy="180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798" y="1905001"/>
            <a:ext cx="5838728" cy="3707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Rectangle 32"/>
          <p:cNvSpPr/>
          <p:nvPr/>
        </p:nvSpPr>
        <p:spPr>
          <a:xfrm>
            <a:off x="7031311" y="5742801"/>
            <a:ext cx="173168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smtClean="0">
                <a:solidFill>
                  <a:schemeClr val="bg1"/>
                </a:solidFill>
                <a:latin typeface="Calibri"/>
                <a:ea typeface="Segoe UI" pitchFamily="34" charset="0"/>
                <a:cs typeface="Calibri"/>
              </a:rPr>
              <a:t>Maury &amp; </a:t>
            </a:r>
            <a:r>
              <a:rPr lang="en-US" sz="1200" i="1" dirty="0" err="1" smtClean="0">
                <a:solidFill>
                  <a:schemeClr val="bg1"/>
                </a:solidFill>
                <a:latin typeface="Calibri"/>
                <a:ea typeface="Segoe UI" pitchFamily="34" charset="0"/>
                <a:cs typeface="Calibri"/>
              </a:rPr>
              <a:t>Poggiale</a:t>
            </a:r>
            <a:r>
              <a:rPr lang="en-US" sz="1200" i="1" dirty="0" smtClean="0">
                <a:solidFill>
                  <a:schemeClr val="bg1"/>
                </a:solidFill>
                <a:latin typeface="Calibri"/>
                <a:ea typeface="Segoe UI" pitchFamily="34" charset="0"/>
                <a:cs typeface="Calibri"/>
              </a:rPr>
              <a:t>, 2013</a:t>
            </a:r>
            <a:endParaRPr lang="en-US" sz="1200" i="1" dirty="0">
              <a:latin typeface="Calibri"/>
              <a:cs typeface="Calibri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0" y="0"/>
            <a:ext cx="9144000" cy="415498"/>
            <a:chOff x="0" y="0"/>
            <a:chExt cx="9144000" cy="415498"/>
          </a:xfrm>
        </p:grpSpPr>
        <p:sp>
          <p:nvSpPr>
            <p:cNvPr id="35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Empirical</a:t>
              </a: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 patterns of maintenance</a:t>
              </a:r>
            </a:p>
          </p:txBody>
        </p:sp>
        <p:sp>
          <p:nvSpPr>
            <p:cNvPr id="36" name="Text Box 5"/>
            <p:cNvSpPr txBox="1">
              <a:spLocks noChangeArrowheads="1"/>
            </p:cNvSpPr>
            <p:nvPr/>
          </p:nvSpPr>
          <p:spPr bwMode="auto">
            <a:xfrm>
              <a:off x="1826999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Protein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turnover &amp;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aerobic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metabolism</a:t>
              </a:r>
              <a:endParaRPr lang="fr-FR" sz="1200" b="1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37" name="Text Box 5"/>
            <p:cNvSpPr txBox="1">
              <a:spLocks noChangeArrowheads="1"/>
            </p:cNvSpPr>
            <p:nvPr/>
          </p:nvSpPr>
          <p:spPr bwMode="auto">
            <a:xfrm>
              <a:off x="3653998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Intra- and inter-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specific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scaling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 of maintenance</a:t>
              </a:r>
              <a:endParaRPr lang="fr-FR" sz="1200" b="1" dirty="0">
                <a:solidFill>
                  <a:srgbClr val="1F497D"/>
                </a:solidFill>
                <a:latin typeface="Calibri"/>
                <a:cs typeface="Calibri"/>
              </a:endParaRPr>
            </a:p>
          </p:txBody>
        </p:sp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5480997" y="0"/>
              <a:ext cx="1836000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Impacts on the DEB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theory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?</a:t>
              </a: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7308000" y="0"/>
              <a:ext cx="1836000" cy="325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9360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Conclusion</a:t>
              </a:r>
            </a:p>
          </p:txBody>
        </p:sp>
        <p:cxnSp>
          <p:nvCxnSpPr>
            <p:cNvPr id="40" name="Straight Connector 39"/>
            <p:cNvCxnSpPr/>
            <p:nvPr/>
          </p:nvCxnSpPr>
          <p:spPr>
            <a:xfrm>
              <a:off x="0" y="381000"/>
              <a:ext cx="9144000" cy="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18288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73152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5486400" y="0"/>
              <a:ext cx="0" cy="381000"/>
            </a:xfrm>
            <a:prstGeom prst="line">
              <a:avLst/>
            </a:prstGeom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6576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45250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468868"/>
            <a:ext cx="9144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FFDD08"/>
                </a:solidFill>
                <a:latin typeface="Calibri"/>
                <a:cs typeface="Calibri"/>
              </a:rPr>
              <a:t>“Waste to hurry” paper (</a:t>
            </a:r>
            <a:r>
              <a:rPr lang="en-US" b="1" i="1" dirty="0" err="1" smtClean="0">
                <a:solidFill>
                  <a:srgbClr val="FFDD08"/>
                </a:solidFill>
                <a:latin typeface="Calibri"/>
                <a:cs typeface="Calibri"/>
              </a:rPr>
              <a:t>Kooijman</a:t>
            </a:r>
            <a:r>
              <a:rPr lang="en-US" b="1" i="1" dirty="0" smtClean="0">
                <a:solidFill>
                  <a:srgbClr val="FFDD08"/>
                </a:solidFill>
                <a:latin typeface="Calibri"/>
                <a:cs typeface="Calibri"/>
              </a:rPr>
              <a:t>, 2013)</a:t>
            </a:r>
            <a:endParaRPr lang="fr-FR" b="1" i="1" dirty="0">
              <a:solidFill>
                <a:srgbClr val="FFDD08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930454"/>
            <a:ext cx="9144000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Are inter-specific scaling rules verified in the add-my-pet collection </a:t>
            </a:r>
            <a:r>
              <a:rPr lang="en-GB" sz="1600" dirty="0" smtClean="0">
                <a:solidFill>
                  <a:srgbClr val="FFFFFF"/>
                </a:solidFill>
              </a:rPr>
              <a:t>(</a:t>
            </a:r>
            <a:r>
              <a:rPr lang="en-GB" sz="1600" dirty="0" smtClean="0">
                <a:solidFill>
                  <a:srgbClr val="FFFFFF"/>
                </a:solidFill>
              </a:rPr>
              <a:t>201</a:t>
            </a:r>
            <a:r>
              <a:rPr lang="en-GB" sz="1600" dirty="0" smtClean="0">
                <a:solidFill>
                  <a:srgbClr val="FFFFFF"/>
                </a:solidFill>
              </a:rPr>
              <a:t>3</a:t>
            </a:r>
            <a:r>
              <a:rPr lang="en-GB" sz="1600" dirty="0" smtClean="0">
                <a:solidFill>
                  <a:srgbClr val="FFFFFF"/>
                </a:solidFill>
              </a:rPr>
              <a:t>, 165 species)?</a:t>
            </a:r>
            <a:endParaRPr lang="en-GB" sz="1600" b="1" dirty="0" smtClean="0">
              <a:solidFill>
                <a:srgbClr val="FFFFFF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7696200" y="4573702"/>
            <a:ext cx="11957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i="1" dirty="0" err="1" smtClean="0">
                <a:solidFill>
                  <a:schemeClr val="bg1"/>
                </a:solidFill>
                <a:latin typeface="Calibri"/>
                <a:ea typeface="Segoe UI" pitchFamily="34" charset="0"/>
                <a:cs typeface="Calibri"/>
              </a:rPr>
              <a:t>Kooijman</a:t>
            </a:r>
            <a:r>
              <a:rPr lang="en-US" sz="1200" i="1" dirty="0" smtClean="0">
                <a:solidFill>
                  <a:schemeClr val="bg1"/>
                </a:solidFill>
                <a:latin typeface="Calibri"/>
                <a:ea typeface="Segoe UI" pitchFamily="34" charset="0"/>
                <a:cs typeface="Calibri"/>
              </a:rPr>
              <a:t>, 2013</a:t>
            </a:r>
            <a:endParaRPr lang="en-US" sz="1200" i="1" dirty="0">
              <a:latin typeface="Calibri"/>
              <a:cs typeface="Calibri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597401" y="1609080"/>
            <a:ext cx="4233280" cy="2983863"/>
            <a:chOff x="4597401" y="1607378"/>
            <a:chExt cx="4233280" cy="298386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t="4925" b="2980"/>
            <a:stretch/>
          </p:blipFill>
          <p:spPr>
            <a:xfrm>
              <a:off x="4597401" y="1607378"/>
              <a:ext cx="4233280" cy="2983863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5400000" y="1676400"/>
              <a:ext cx="3167998" cy="2438400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5715000" y="3470400"/>
              <a:ext cx="2590800" cy="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228603" y="1617961"/>
            <a:ext cx="4222523" cy="2983864"/>
            <a:chOff x="228603" y="1616259"/>
            <a:chExt cx="4222523" cy="29838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4"/>
            <a:srcRect t="5198" b="2706"/>
            <a:stretch/>
          </p:blipFill>
          <p:spPr>
            <a:xfrm>
              <a:off x="228603" y="1616259"/>
              <a:ext cx="4222523" cy="2983864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990600" y="1676400"/>
              <a:ext cx="32766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 flipV="1">
              <a:off x="1447800" y="2209800"/>
              <a:ext cx="2514600" cy="1905000"/>
            </a:xfrm>
            <a:prstGeom prst="line">
              <a:avLst/>
            </a:prstGeom>
            <a:ln>
              <a:solidFill>
                <a:srgbClr val="0000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/>
          <a:srcRect t="4925" b="2980"/>
          <a:stretch/>
        </p:blipFill>
        <p:spPr>
          <a:xfrm>
            <a:off x="228600" y="1609080"/>
            <a:ext cx="4222523" cy="29838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/>
          <a:srcRect t="4651" b="2706"/>
          <a:stretch/>
        </p:blipFill>
        <p:spPr>
          <a:xfrm>
            <a:off x="4605920" y="1600200"/>
            <a:ext cx="4233280" cy="3001624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-3733800" y="4816654"/>
            <a:ext cx="12877800" cy="964367"/>
            <a:chOff x="-3733800" y="5350054"/>
            <a:chExt cx="12877800" cy="964367"/>
          </a:xfrm>
        </p:grpSpPr>
        <p:sp>
          <p:nvSpPr>
            <p:cNvPr id="34" name="Rectangle 33"/>
            <p:cNvSpPr/>
            <p:nvPr/>
          </p:nvSpPr>
          <p:spPr>
            <a:xfrm>
              <a:off x="0" y="5350054"/>
              <a:ext cx="9144000" cy="9643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spcBef>
                  <a:spcPts val="1200"/>
                </a:spcBef>
                <a:buClr>
                  <a:schemeClr val="accent2"/>
                </a:buClr>
                <a:buSzPct val="130000"/>
                <a:buFont typeface="Lucida Grande"/>
                <a:buChar char="➥"/>
              </a:pPr>
              <a:r>
                <a:rPr lang="en-GB" sz="1600" dirty="0" smtClean="0">
                  <a:solidFill>
                    <a:srgbClr val="FFFFFF"/>
                  </a:solidFill>
                </a:rPr>
                <a:t>            varies over more than 3 orders of magnitude from 3 to 8000 J.d-1.cm-3 at 20°</a:t>
              </a:r>
              <a:r>
                <a:rPr lang="en-GB" sz="1600" dirty="0" smtClean="0">
                  <a:solidFill>
                    <a:srgbClr val="FFFFFF"/>
                  </a:solidFill>
                </a:rPr>
                <a:t>C.</a:t>
              </a:r>
            </a:p>
            <a:p>
              <a:pPr marL="285750" indent="-285750">
                <a:lnSpc>
                  <a:spcPct val="150000"/>
                </a:lnSpc>
                <a:spcBef>
                  <a:spcPts val="1200"/>
                </a:spcBef>
                <a:buClr>
                  <a:schemeClr val="accent2"/>
                </a:buClr>
                <a:buSzPct val="130000"/>
                <a:buFont typeface="Lucida Grande"/>
                <a:buChar char="➥"/>
              </a:pPr>
              <a:r>
                <a:rPr lang="en-GB" sz="1600" dirty="0" smtClean="0">
                  <a:solidFill>
                    <a:srgbClr val="FFFFFF"/>
                  </a:solidFill>
                </a:rPr>
                <a:t>It </a:t>
              </a:r>
              <a:r>
                <a:rPr lang="en-GB" sz="1600" dirty="0" smtClean="0">
                  <a:solidFill>
                    <a:srgbClr val="FFFFFF"/>
                  </a:solidFill>
                </a:rPr>
                <a:t>exhibits both a trend and huge variability around this trend.</a:t>
              </a:r>
            </a:p>
          </p:txBody>
        </p:sp>
        <p:graphicFrame>
          <p:nvGraphicFramePr>
            <p:cNvPr id="35" name="Object 3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166486845"/>
                </p:ext>
              </p:extLst>
            </p:nvPr>
          </p:nvGraphicFramePr>
          <p:xfrm>
            <a:off x="-3733800" y="5486400"/>
            <a:ext cx="8778240" cy="2844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422" name="Document" r:id="rId5" imgW="5486400" imgH="177800" progId="Word.Document.12">
                    <p:embed/>
                  </p:oleObj>
                </mc:Choice>
                <mc:Fallback>
                  <p:oleObj name="Document" r:id="rId5" imgW="5486400" imgH="1778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-3733800" y="5486400"/>
                          <a:ext cx="8778240" cy="28448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Group 13"/>
          <p:cNvGrpSpPr/>
          <p:nvPr/>
        </p:nvGrpSpPr>
        <p:grpSpPr>
          <a:xfrm>
            <a:off x="-3673475" y="5883454"/>
            <a:ext cx="12817475" cy="441146"/>
            <a:chOff x="-3673475" y="5578654"/>
            <a:chExt cx="12817475" cy="441146"/>
          </a:xfrm>
        </p:grpSpPr>
        <p:sp>
          <p:nvSpPr>
            <p:cNvPr id="37" name="Rectangle 36"/>
            <p:cNvSpPr/>
            <p:nvPr/>
          </p:nvSpPr>
          <p:spPr>
            <a:xfrm>
              <a:off x="0" y="5578654"/>
              <a:ext cx="9144000" cy="4411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buClr>
                  <a:schemeClr val="accent2"/>
                </a:buClr>
                <a:buSzPct val="130000"/>
                <a:buFont typeface="Lucida Grande"/>
                <a:buChar char="➥"/>
              </a:pPr>
              <a:r>
                <a:rPr lang="en-GB" sz="1600" dirty="0">
                  <a:solidFill>
                    <a:srgbClr val="FFFFFF"/>
                  </a:solidFill>
                </a:rPr>
                <a:t> </a:t>
              </a:r>
              <a:r>
                <a:rPr lang="en-GB" sz="1600" dirty="0" smtClean="0">
                  <a:solidFill>
                    <a:srgbClr val="FFFFFF"/>
                  </a:solidFill>
                </a:rPr>
                <a:t>              varies logically in the inverse proportion</a:t>
              </a:r>
              <a:endParaRPr lang="en-GB" sz="1600" dirty="0">
                <a:solidFill>
                  <a:srgbClr val="FFFFFF"/>
                </a:solidFill>
              </a:endParaRPr>
            </a:p>
          </p:txBody>
        </p:sp>
        <p:graphicFrame>
          <p:nvGraphicFramePr>
            <p:cNvPr id="38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39193393"/>
                </p:ext>
              </p:extLst>
            </p:nvPr>
          </p:nvGraphicFramePr>
          <p:xfrm>
            <a:off x="-3673475" y="5715000"/>
            <a:ext cx="8778875" cy="2841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6423" name="Document" r:id="rId7" imgW="5486400" imgH="177800" progId="Word.Document.12">
                    <p:embed/>
                  </p:oleObj>
                </mc:Choice>
                <mc:Fallback>
                  <p:oleObj name="Document" r:id="rId7" imgW="5486400" imgH="1778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-3673475" y="5715000"/>
                          <a:ext cx="8778875" cy="284162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0" name="Group 39"/>
          <p:cNvGrpSpPr/>
          <p:nvPr/>
        </p:nvGrpSpPr>
        <p:grpSpPr>
          <a:xfrm>
            <a:off x="0" y="0"/>
            <a:ext cx="9144000" cy="415498"/>
            <a:chOff x="0" y="0"/>
            <a:chExt cx="9144000" cy="415498"/>
          </a:xfrm>
        </p:grpSpPr>
        <p:sp>
          <p:nvSpPr>
            <p:cNvPr id="41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Empirical</a:t>
              </a: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 patterns of maintenance</a:t>
              </a:r>
            </a:p>
          </p:txBody>
        </p:sp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1826999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Protein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turnover &amp;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aerobic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metabolism</a:t>
              </a:r>
              <a:endParaRPr lang="fr-FR" sz="1200" b="1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43" name="Text Box 5"/>
            <p:cNvSpPr txBox="1">
              <a:spLocks noChangeArrowheads="1"/>
            </p:cNvSpPr>
            <p:nvPr/>
          </p:nvSpPr>
          <p:spPr bwMode="auto">
            <a:xfrm>
              <a:off x="3653998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Intra- and inter-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specific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scaling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 of maintenance</a:t>
              </a:r>
              <a:endParaRPr lang="fr-FR" sz="1200" b="1" dirty="0">
                <a:solidFill>
                  <a:srgbClr val="1F497D"/>
                </a:solidFill>
                <a:latin typeface="Calibri"/>
                <a:cs typeface="Calibri"/>
              </a:endParaRPr>
            </a:p>
          </p:txBody>
        </p:sp>
        <p:sp>
          <p:nvSpPr>
            <p:cNvPr id="44" name="Text Box 5"/>
            <p:cNvSpPr txBox="1">
              <a:spLocks noChangeArrowheads="1"/>
            </p:cNvSpPr>
            <p:nvPr/>
          </p:nvSpPr>
          <p:spPr bwMode="auto">
            <a:xfrm>
              <a:off x="5480997" y="0"/>
              <a:ext cx="1836000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Impacts on the DEB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theory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?</a:t>
              </a: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7308000" y="0"/>
              <a:ext cx="1836000" cy="325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9360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Conclusion</a:t>
              </a:r>
            </a:p>
          </p:txBody>
        </p:sp>
        <p:cxnSp>
          <p:nvCxnSpPr>
            <p:cNvPr id="46" name="Straight Connector 45"/>
            <p:cNvCxnSpPr/>
            <p:nvPr/>
          </p:nvCxnSpPr>
          <p:spPr>
            <a:xfrm>
              <a:off x="0" y="381000"/>
              <a:ext cx="9144000" cy="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18288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73152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5486400" y="0"/>
              <a:ext cx="0" cy="381000"/>
            </a:xfrm>
            <a:prstGeom prst="line">
              <a:avLst/>
            </a:prstGeom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>
              <a:off x="36576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7960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0" y="468868"/>
            <a:ext cx="9144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FFDD08"/>
                </a:solidFill>
                <a:latin typeface="Calibri"/>
                <a:cs typeface="Calibri"/>
              </a:rPr>
              <a:t>“Waste to hurry” paper (</a:t>
            </a:r>
            <a:r>
              <a:rPr lang="en-US" b="1" i="1" dirty="0" err="1" smtClean="0">
                <a:solidFill>
                  <a:srgbClr val="FFDD08"/>
                </a:solidFill>
                <a:latin typeface="Calibri"/>
                <a:cs typeface="Calibri"/>
              </a:rPr>
              <a:t>Kooijman</a:t>
            </a:r>
            <a:r>
              <a:rPr lang="en-US" b="1" i="1" dirty="0" smtClean="0">
                <a:solidFill>
                  <a:srgbClr val="FFDD08"/>
                </a:solidFill>
                <a:latin typeface="Calibri"/>
                <a:cs typeface="Calibri"/>
              </a:rPr>
              <a:t>, 2013)</a:t>
            </a:r>
            <a:endParaRPr lang="fr-FR" b="1" i="1" dirty="0">
              <a:solidFill>
                <a:srgbClr val="FFDD08"/>
              </a:solidFill>
              <a:latin typeface="Calibri"/>
              <a:cs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778054"/>
            <a:ext cx="7010400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 More recent </a:t>
            </a:r>
            <a:r>
              <a:rPr lang="en-GB" sz="1600" dirty="0" err="1" smtClean="0">
                <a:solidFill>
                  <a:srgbClr val="FFFFFF"/>
                </a:solidFill>
              </a:rPr>
              <a:t>addmypet</a:t>
            </a:r>
            <a:r>
              <a:rPr lang="en-GB" sz="1600" dirty="0" smtClean="0">
                <a:solidFill>
                  <a:srgbClr val="FFFFFF"/>
                </a:solidFill>
              </a:rPr>
              <a:t> estimates confirm the trends of somatic maintenance</a:t>
            </a:r>
            <a:endParaRPr lang="en-GB" sz="1600" b="1" dirty="0" smtClean="0">
              <a:solidFill>
                <a:srgbClr val="FFFFFF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0" y="4419600"/>
            <a:ext cx="9144000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 Small species have a high and large species have a low somatic maintenance rate:</a:t>
            </a:r>
            <a:endParaRPr lang="en-GB" sz="1600" b="1" dirty="0" smtClean="0">
              <a:solidFill>
                <a:srgbClr val="FFFFFF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0" y="4903778"/>
            <a:ext cx="9144000" cy="1779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 Species </a:t>
            </a:r>
            <a:r>
              <a:rPr lang="en-GB" sz="1600" dirty="0">
                <a:solidFill>
                  <a:srgbClr val="FFFFFF"/>
                </a:solidFill>
              </a:rPr>
              <a:t>waste resources for </a:t>
            </a:r>
            <a:r>
              <a:rPr lang="en-GB" sz="1600" dirty="0" smtClean="0">
                <a:solidFill>
                  <a:srgbClr val="FFFFFF"/>
                </a:solidFill>
              </a:rPr>
              <a:t>remaining </a:t>
            </a:r>
            <a:r>
              <a:rPr lang="en-GB" sz="1600" dirty="0">
                <a:solidFill>
                  <a:srgbClr val="FFFFFF"/>
                </a:solidFill>
              </a:rPr>
              <a:t>small, growing fast, and </a:t>
            </a:r>
            <a:r>
              <a:rPr lang="en-GB" sz="1600" dirty="0" smtClean="0">
                <a:solidFill>
                  <a:srgbClr val="FFFFFF"/>
                </a:solidFill>
              </a:rPr>
              <a:t>speed-up the life-cycle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 Respond </a:t>
            </a:r>
            <a:r>
              <a:rPr lang="en-GB" sz="1600" dirty="0">
                <a:solidFill>
                  <a:srgbClr val="FFFFFF"/>
                </a:solidFill>
              </a:rPr>
              <a:t>rapidly </a:t>
            </a:r>
            <a:r>
              <a:rPr lang="en-GB" sz="1600" dirty="0" smtClean="0">
                <a:solidFill>
                  <a:srgbClr val="FFFFFF"/>
                </a:solidFill>
              </a:rPr>
              <a:t>to environmental variability = </a:t>
            </a:r>
            <a:r>
              <a:rPr lang="en-GB" sz="1600" dirty="0">
                <a:solidFill>
                  <a:srgbClr val="FFFFFF"/>
                </a:solidFill>
              </a:rPr>
              <a:t>evolutionary </a:t>
            </a:r>
            <a:r>
              <a:rPr lang="en-GB" sz="1600" dirty="0" smtClean="0">
                <a:solidFill>
                  <a:srgbClr val="FFFFFF"/>
                </a:solidFill>
              </a:rPr>
              <a:t>argument</a:t>
            </a:r>
            <a:endParaRPr lang="en-GB" sz="1600" dirty="0">
              <a:solidFill>
                <a:srgbClr val="FFFFFF"/>
              </a:solidFill>
            </a:endParaRP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 Phenomenological, no </a:t>
            </a:r>
            <a:r>
              <a:rPr lang="en-GB" sz="1600" dirty="0">
                <a:solidFill>
                  <a:srgbClr val="FFFFFF"/>
                </a:solidFill>
              </a:rPr>
              <a:t>clear mechanism for explaining the generality of the pattern </a:t>
            </a:r>
            <a:r>
              <a:rPr lang="en-GB" sz="1600" dirty="0" smtClean="0">
                <a:solidFill>
                  <a:srgbClr val="FFFFFF"/>
                </a:solidFill>
              </a:rPr>
              <a:t>observed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 smtClean="0">
                <a:solidFill>
                  <a:srgbClr val="FFFFFF"/>
                </a:solidFill>
              </a:rPr>
              <a:t> Can we find a mechanistic process that would explain dispersion &amp; trend of estimated maintenance?</a:t>
            </a:r>
            <a:endParaRPr lang="en-GB" sz="1600" dirty="0">
              <a:solidFill>
                <a:srgbClr val="FFFFFF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4654330" y="1447800"/>
            <a:ext cx="4337270" cy="2900065"/>
            <a:chOff x="4654330" y="1447800"/>
            <a:chExt cx="4337270" cy="2900065"/>
          </a:xfrm>
        </p:grpSpPr>
        <p:sp>
          <p:nvSpPr>
            <p:cNvPr id="33" name="Rectangle 32"/>
            <p:cNvSpPr/>
            <p:nvPr/>
          </p:nvSpPr>
          <p:spPr>
            <a:xfrm>
              <a:off x="4654330" y="3886200"/>
              <a:ext cx="4337270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 smtClean="0">
                  <a:solidFill>
                    <a:schemeClr val="bg1"/>
                  </a:solidFill>
                  <a:ea typeface="Segoe UI" pitchFamily="34" charset="0"/>
                  <a:cs typeface="Calibri"/>
                </a:rPr>
                <a:t>685 species</a:t>
              </a:r>
            </a:p>
            <a:p>
              <a:r>
                <a:rPr lang="en-US" sz="1200" i="1" dirty="0" smtClean="0">
                  <a:solidFill>
                    <a:schemeClr val="bg1"/>
                  </a:solidFill>
                  <a:ea typeface="Segoe UI" pitchFamily="34" charset="0"/>
                  <a:cs typeface="Calibri"/>
                </a:rPr>
                <a:t>http</a:t>
              </a:r>
              <a:r>
                <a:rPr lang="en-US" sz="1200" i="1" dirty="0">
                  <a:solidFill>
                    <a:schemeClr val="bg1"/>
                  </a:solidFill>
                  <a:ea typeface="Segoe UI" pitchFamily="34" charset="0"/>
                  <a:cs typeface="Calibri"/>
                </a:rPr>
                <a:t>://</a:t>
              </a:r>
              <a:r>
                <a:rPr lang="en-US" sz="1200" i="1" dirty="0" err="1">
                  <a:solidFill>
                    <a:schemeClr val="bg1"/>
                  </a:solidFill>
                  <a:ea typeface="Segoe UI" pitchFamily="34" charset="0"/>
                  <a:cs typeface="Calibri"/>
                </a:rPr>
                <a:t>www.bio.vu.nl</a:t>
              </a:r>
              <a:r>
                <a:rPr lang="en-US" sz="1200" i="1" dirty="0">
                  <a:solidFill>
                    <a:schemeClr val="bg1"/>
                  </a:solidFill>
                  <a:ea typeface="Segoe UI" pitchFamily="34" charset="0"/>
                  <a:cs typeface="Calibri"/>
                </a:rPr>
                <a:t>/</a:t>
              </a:r>
              <a:r>
                <a:rPr lang="en-US" sz="1200" i="1" dirty="0" err="1">
                  <a:solidFill>
                    <a:schemeClr val="bg1"/>
                  </a:solidFill>
                  <a:ea typeface="Segoe UI" pitchFamily="34" charset="0"/>
                  <a:cs typeface="Calibri"/>
                </a:rPr>
                <a:t>thb</a:t>
              </a:r>
              <a:r>
                <a:rPr lang="en-US" sz="1200" i="1" dirty="0">
                  <a:solidFill>
                    <a:schemeClr val="bg1"/>
                  </a:solidFill>
                  <a:ea typeface="Segoe UI" pitchFamily="34" charset="0"/>
                  <a:cs typeface="Calibri"/>
                </a:rPr>
                <a:t>/deb/</a:t>
              </a:r>
              <a:r>
                <a:rPr lang="en-US" sz="1200" i="1" dirty="0" err="1">
                  <a:solidFill>
                    <a:schemeClr val="bg1"/>
                  </a:solidFill>
                  <a:ea typeface="Segoe UI" pitchFamily="34" charset="0"/>
                  <a:cs typeface="Calibri"/>
                </a:rPr>
                <a:t>deblab</a:t>
              </a:r>
              <a:r>
                <a:rPr lang="en-US" sz="1200" i="1" dirty="0">
                  <a:solidFill>
                    <a:schemeClr val="bg1"/>
                  </a:solidFill>
                  <a:ea typeface="Segoe UI" pitchFamily="34" charset="0"/>
                  <a:cs typeface="Calibri"/>
                </a:rPr>
                <a:t>/</a:t>
              </a:r>
              <a:r>
                <a:rPr lang="en-US" sz="1200" i="1" dirty="0" err="1">
                  <a:solidFill>
                    <a:schemeClr val="bg1"/>
                  </a:solidFill>
                  <a:ea typeface="Segoe UI" pitchFamily="34" charset="0"/>
                  <a:cs typeface="Calibri"/>
                </a:rPr>
                <a:t>add_my_pet</a:t>
              </a:r>
              <a:r>
                <a:rPr lang="en-US" sz="1200" i="1" dirty="0">
                  <a:solidFill>
                    <a:schemeClr val="bg1"/>
                  </a:solidFill>
                  <a:ea typeface="Segoe UI" pitchFamily="34" charset="0"/>
                  <a:cs typeface="Calibri"/>
                </a:rPr>
                <a:t>/</a:t>
              </a:r>
              <a:r>
                <a:rPr lang="en-US" sz="1200" i="1" dirty="0" err="1">
                  <a:solidFill>
                    <a:schemeClr val="bg1"/>
                  </a:solidFill>
                  <a:ea typeface="Segoe UI" pitchFamily="34" charset="0"/>
                  <a:cs typeface="Calibri"/>
                </a:rPr>
                <a:t>patterns.html</a:t>
              </a:r>
              <a:endParaRPr lang="en-US" sz="1200" i="1" dirty="0">
                <a:latin typeface="Calibri"/>
                <a:cs typeface="Calibri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6214" r="8193"/>
            <a:stretch/>
          </p:blipFill>
          <p:spPr>
            <a:xfrm>
              <a:off x="4724400" y="1447800"/>
              <a:ext cx="3194229" cy="2448000"/>
            </a:xfrm>
            <a:prstGeom prst="rect">
              <a:avLst/>
            </a:prstGeom>
          </p:spPr>
        </p:pic>
      </p:grpSp>
      <p:grpSp>
        <p:nvGrpSpPr>
          <p:cNvPr id="4" name="Group 3"/>
          <p:cNvGrpSpPr/>
          <p:nvPr/>
        </p:nvGrpSpPr>
        <p:grpSpPr>
          <a:xfrm>
            <a:off x="762000" y="1447800"/>
            <a:ext cx="3505778" cy="2715399"/>
            <a:chOff x="762000" y="1447800"/>
            <a:chExt cx="3505778" cy="2715399"/>
          </a:xfrm>
        </p:grpSpPr>
        <p:sp>
          <p:nvSpPr>
            <p:cNvPr id="41" name="Rectangle 40"/>
            <p:cNvSpPr/>
            <p:nvPr/>
          </p:nvSpPr>
          <p:spPr>
            <a:xfrm>
              <a:off x="762000" y="3886200"/>
              <a:ext cx="934596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i="1" dirty="0" smtClean="0">
                  <a:solidFill>
                    <a:schemeClr val="bg1"/>
                  </a:solidFill>
                  <a:ea typeface="Segoe UI" pitchFamily="34" charset="0"/>
                  <a:cs typeface="Calibri"/>
                </a:rPr>
                <a:t>303 species</a:t>
              </a:r>
              <a:endParaRPr lang="en-US" sz="1200" i="1" dirty="0">
                <a:latin typeface="Calibri"/>
                <a:cs typeface="Calibri"/>
              </a:endParaRPr>
            </a:p>
          </p:txBody>
        </p: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62000" y="1447800"/>
              <a:ext cx="3505778" cy="2448000"/>
            </a:xfrm>
            <a:prstGeom prst="rect">
              <a:avLst/>
            </a:prstGeom>
          </p:spPr>
        </p:pic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927400"/>
              </p:ext>
            </p:extLst>
          </p:nvPr>
        </p:nvGraphicFramePr>
        <p:xfrm>
          <a:off x="3642360" y="4572000"/>
          <a:ext cx="877824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50" name="Document" r:id="rId5" imgW="5486400" imgH="190500" progId="Word.Document.12">
                  <p:embed/>
                </p:oleObj>
              </mc:Choice>
              <mc:Fallback>
                <p:oleObj name="Document" r:id="rId5" imgW="5486400" imgH="190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42360" y="4572000"/>
                        <a:ext cx="8778240" cy="304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0" y="0"/>
            <a:ext cx="9144000" cy="415498"/>
            <a:chOff x="0" y="0"/>
            <a:chExt cx="9144000" cy="415498"/>
          </a:xfrm>
        </p:grpSpPr>
        <p:sp>
          <p:nvSpPr>
            <p:cNvPr id="24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Empirical</a:t>
              </a: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 patterns of maintenance</a:t>
              </a:r>
            </a:p>
          </p:txBody>
        </p:sp>
        <p:sp>
          <p:nvSpPr>
            <p:cNvPr id="26" name="Text Box 5"/>
            <p:cNvSpPr txBox="1">
              <a:spLocks noChangeArrowheads="1"/>
            </p:cNvSpPr>
            <p:nvPr/>
          </p:nvSpPr>
          <p:spPr bwMode="auto">
            <a:xfrm>
              <a:off x="1826999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Protein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turnover &amp;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aerobic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metabolism</a:t>
              </a:r>
              <a:endParaRPr lang="fr-FR" sz="1200" b="1" dirty="0">
                <a:solidFill>
                  <a:schemeClr val="tx2"/>
                </a:solidFill>
                <a:latin typeface="Calibri"/>
                <a:cs typeface="Calibri"/>
              </a:endParaRPr>
            </a:p>
          </p:txBody>
        </p:sp>
        <p:sp>
          <p:nvSpPr>
            <p:cNvPr id="27" name="Text Box 5"/>
            <p:cNvSpPr txBox="1">
              <a:spLocks noChangeArrowheads="1"/>
            </p:cNvSpPr>
            <p:nvPr/>
          </p:nvSpPr>
          <p:spPr bwMode="auto">
            <a:xfrm>
              <a:off x="3653998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Intra- and inter-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specific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scaling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 of maintenance</a:t>
              </a:r>
              <a:endParaRPr lang="fr-FR" sz="1200" b="1" dirty="0">
                <a:solidFill>
                  <a:srgbClr val="1F497D"/>
                </a:solidFill>
                <a:latin typeface="Calibri"/>
                <a:cs typeface="Calibri"/>
              </a:endParaRPr>
            </a:p>
          </p:txBody>
        </p:sp>
        <p:sp>
          <p:nvSpPr>
            <p:cNvPr id="28" name="Text Box 5"/>
            <p:cNvSpPr txBox="1">
              <a:spLocks noChangeArrowheads="1"/>
            </p:cNvSpPr>
            <p:nvPr/>
          </p:nvSpPr>
          <p:spPr bwMode="auto">
            <a:xfrm>
              <a:off x="5480997" y="0"/>
              <a:ext cx="1836000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Impacts on the DEB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theory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?</a:t>
              </a:r>
            </a:p>
          </p:txBody>
        </p:sp>
        <p:sp>
          <p:nvSpPr>
            <p:cNvPr id="29" name="Text Box 5"/>
            <p:cNvSpPr txBox="1">
              <a:spLocks noChangeArrowheads="1"/>
            </p:cNvSpPr>
            <p:nvPr/>
          </p:nvSpPr>
          <p:spPr bwMode="auto">
            <a:xfrm>
              <a:off x="7308000" y="0"/>
              <a:ext cx="1836000" cy="325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9360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Conclusion</a:t>
              </a: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0" y="381000"/>
              <a:ext cx="9144000" cy="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8288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73152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486400" y="0"/>
              <a:ext cx="0" cy="381000"/>
            </a:xfrm>
            <a:prstGeom prst="line">
              <a:avLst/>
            </a:prstGeom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36576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30382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" name="Group 78"/>
          <p:cNvGrpSpPr/>
          <p:nvPr/>
        </p:nvGrpSpPr>
        <p:grpSpPr>
          <a:xfrm>
            <a:off x="381000" y="2133600"/>
            <a:ext cx="9997709" cy="4517555"/>
            <a:chOff x="533400" y="2209800"/>
            <a:chExt cx="9997709" cy="4517555"/>
          </a:xfrm>
        </p:grpSpPr>
        <p:sp>
          <p:nvSpPr>
            <p:cNvPr id="3" name="Oval 2"/>
            <p:cNvSpPr>
              <a:spLocks noChangeArrowheads="1"/>
            </p:cNvSpPr>
            <p:nvPr/>
          </p:nvSpPr>
          <p:spPr bwMode="auto">
            <a:xfrm>
              <a:off x="1236016" y="2514657"/>
              <a:ext cx="6259499" cy="4212698"/>
            </a:xfrm>
            <a:prstGeom prst="ellipse">
              <a:avLst/>
            </a:prstGeom>
            <a:solidFill>
              <a:schemeClr val="bg1">
                <a:lumMod val="95000"/>
                <a:alpha val="59999"/>
              </a:schemeClr>
            </a:solidFill>
            <a:ln w="3810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>
                <a:defRPr/>
              </a:pPr>
              <a:endParaRPr lang="en-US" sz="1400">
                <a:latin typeface="Times New Roman" charset="0"/>
                <a:cs typeface="+mn-cs"/>
              </a:endParaRPr>
            </a:p>
          </p:txBody>
        </p:sp>
        <p:sp>
          <p:nvSpPr>
            <p:cNvPr id="4" name="Oval 19"/>
            <p:cNvSpPr>
              <a:spLocks noChangeArrowheads="1"/>
            </p:cNvSpPr>
            <p:nvPr/>
          </p:nvSpPr>
          <p:spPr bwMode="auto">
            <a:xfrm>
              <a:off x="996125" y="6264546"/>
              <a:ext cx="1087365" cy="462809"/>
            </a:xfrm>
            <a:prstGeom prst="ellipse">
              <a:avLst/>
            </a:prstGeom>
            <a:solidFill>
              <a:srgbClr val="9BBB59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fr-FR" sz="1400" b="1" i="1" dirty="0">
                  <a:solidFill>
                    <a:schemeClr val="bg1"/>
                  </a:solidFill>
                  <a:latin typeface="+mj-lt"/>
                  <a:cs typeface="+mn-cs"/>
                </a:rPr>
                <a:t>FECES</a:t>
              </a:r>
            </a:p>
          </p:txBody>
        </p:sp>
        <p:sp>
          <p:nvSpPr>
            <p:cNvPr id="5" name="Line 20"/>
            <p:cNvSpPr>
              <a:spLocks noChangeShapeType="1"/>
            </p:cNvSpPr>
            <p:nvPr/>
          </p:nvSpPr>
          <p:spPr bwMode="auto">
            <a:xfrm flipH="1">
              <a:off x="1562829" y="4866675"/>
              <a:ext cx="230224" cy="1407316"/>
            </a:xfrm>
            <a:prstGeom prst="line">
              <a:avLst/>
            </a:prstGeom>
            <a:noFill/>
            <a:ln w="38100">
              <a:solidFill>
                <a:srgbClr val="9BBB59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 i="1">
                <a:latin typeface="+mj-lt"/>
                <a:cs typeface="+mn-cs"/>
              </a:endParaRPr>
            </a:p>
          </p:txBody>
        </p:sp>
        <p:sp>
          <p:nvSpPr>
            <p:cNvPr id="6" name="Text Box 22"/>
            <p:cNvSpPr txBox="1">
              <a:spLocks noChangeArrowheads="1"/>
            </p:cNvSpPr>
            <p:nvPr/>
          </p:nvSpPr>
          <p:spPr bwMode="auto">
            <a:xfrm>
              <a:off x="789915" y="5508155"/>
              <a:ext cx="960707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600" b="1" i="1" dirty="0" err="1" smtClean="0">
                  <a:solidFill>
                    <a:srgbClr val="FFFFFF"/>
                  </a:solidFill>
                  <a:latin typeface="+mj-lt"/>
                  <a:cs typeface="+mn-cs"/>
                </a:rPr>
                <a:t>egestion</a:t>
              </a:r>
              <a:endParaRPr lang="fr-FR" sz="1600" b="1" i="1" dirty="0" smtClean="0">
                <a:solidFill>
                  <a:srgbClr val="FFFFFF"/>
                </a:solidFill>
                <a:latin typeface="+mj-lt"/>
                <a:cs typeface="+mn-cs"/>
              </a:endParaRPr>
            </a:p>
          </p:txBody>
        </p:sp>
        <p:sp>
          <p:nvSpPr>
            <p:cNvPr id="7" name="Line 29"/>
            <p:cNvSpPr>
              <a:spLocks noChangeShapeType="1"/>
            </p:cNvSpPr>
            <p:nvPr/>
          </p:nvSpPr>
          <p:spPr bwMode="auto">
            <a:xfrm>
              <a:off x="3829649" y="4630548"/>
              <a:ext cx="563163" cy="0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8" name="Oval 3"/>
            <p:cNvSpPr>
              <a:spLocks noChangeArrowheads="1"/>
            </p:cNvSpPr>
            <p:nvPr/>
          </p:nvSpPr>
          <p:spPr bwMode="auto">
            <a:xfrm>
              <a:off x="1268852" y="4396782"/>
              <a:ext cx="1087365" cy="462809"/>
            </a:xfrm>
            <a:prstGeom prst="ellipse">
              <a:avLst/>
            </a:prstGeom>
            <a:solidFill>
              <a:srgbClr val="9BBB59"/>
            </a:solidFill>
            <a:ln w="9525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fr-FR" sz="1400" b="1">
                  <a:solidFill>
                    <a:schemeClr val="bg1"/>
                  </a:solidFill>
                  <a:latin typeface="+mj-lt"/>
                  <a:cs typeface="+mn-cs"/>
                </a:rPr>
                <a:t>GUT</a:t>
              </a:r>
            </a:p>
          </p:txBody>
        </p:sp>
        <p:sp>
          <p:nvSpPr>
            <p:cNvPr id="9" name="Oval 5"/>
            <p:cNvSpPr>
              <a:spLocks noChangeArrowheads="1"/>
            </p:cNvSpPr>
            <p:nvPr/>
          </p:nvSpPr>
          <p:spPr bwMode="auto">
            <a:xfrm>
              <a:off x="996125" y="2533741"/>
              <a:ext cx="1087365" cy="462809"/>
            </a:xfrm>
            <a:prstGeom prst="ellipse">
              <a:avLst/>
            </a:prstGeom>
            <a:solidFill>
              <a:schemeClr val="accent3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fr-FR" sz="1400" b="1" i="1" dirty="0">
                  <a:solidFill>
                    <a:schemeClr val="bg1"/>
                  </a:solidFill>
                  <a:latin typeface="+mj-lt"/>
                  <a:cs typeface="+mn-cs"/>
                </a:rPr>
                <a:t>FOOD</a:t>
              </a:r>
            </a:p>
          </p:txBody>
        </p: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562829" y="2987105"/>
              <a:ext cx="223140" cy="1407316"/>
            </a:xfrm>
            <a:prstGeom prst="line">
              <a:avLst/>
            </a:prstGeom>
            <a:noFill/>
            <a:ln w="38100">
              <a:solidFill>
                <a:schemeClr val="accent3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 i="1">
                <a:latin typeface="+mj-lt"/>
                <a:cs typeface="+mn-cs"/>
              </a:endParaRPr>
            </a:p>
          </p:txBody>
        </p:sp>
        <p:sp>
          <p:nvSpPr>
            <p:cNvPr id="11" name="Text Box 21"/>
            <p:cNvSpPr txBox="1">
              <a:spLocks noChangeArrowheads="1"/>
            </p:cNvSpPr>
            <p:nvPr/>
          </p:nvSpPr>
          <p:spPr bwMode="auto">
            <a:xfrm>
              <a:off x="762000" y="3390147"/>
              <a:ext cx="1018515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defRPr/>
              </a:pPr>
              <a:r>
                <a:rPr lang="fr-FR" sz="1600" b="1" i="1" dirty="0" smtClean="0">
                  <a:solidFill>
                    <a:schemeClr val="bg1"/>
                  </a:solidFill>
                  <a:latin typeface="+mj-lt"/>
                  <a:cs typeface="+mn-cs"/>
                </a:rPr>
                <a:t>ingestion</a:t>
              </a:r>
            </a:p>
          </p:txBody>
        </p:sp>
        <p:sp>
          <p:nvSpPr>
            <p:cNvPr id="12" name="Oval 4"/>
            <p:cNvSpPr>
              <a:spLocks noChangeArrowheads="1"/>
            </p:cNvSpPr>
            <p:nvPr/>
          </p:nvSpPr>
          <p:spPr bwMode="auto">
            <a:xfrm>
              <a:off x="2726936" y="4396782"/>
              <a:ext cx="1087365" cy="462809"/>
            </a:xfrm>
            <a:prstGeom prst="ellipse">
              <a:avLst/>
            </a:prstGeom>
            <a:solidFill>
              <a:schemeClr val="accent2"/>
            </a:solidFill>
            <a:ln w="38100" cmpd="sng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fr-FR" sz="1400" b="1" dirty="0">
                  <a:solidFill>
                    <a:srgbClr val="000000"/>
                  </a:solidFill>
                  <a:cs typeface="+mn-cs"/>
                </a:rPr>
                <a:t>E</a:t>
              </a:r>
            </a:p>
          </p:txBody>
        </p:sp>
        <p:sp>
          <p:nvSpPr>
            <p:cNvPr id="13" name="Line 9"/>
            <p:cNvSpPr>
              <a:spLocks noChangeShapeType="1"/>
            </p:cNvSpPr>
            <p:nvPr/>
          </p:nvSpPr>
          <p:spPr bwMode="auto">
            <a:xfrm>
              <a:off x="2356217" y="4630548"/>
              <a:ext cx="393152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4359497" y="4637153"/>
              <a:ext cx="303424" cy="543092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16" name="Oval 8"/>
            <p:cNvSpPr>
              <a:spLocks noChangeArrowheads="1"/>
            </p:cNvSpPr>
            <p:nvPr/>
          </p:nvSpPr>
          <p:spPr bwMode="auto">
            <a:xfrm>
              <a:off x="5507809" y="5614751"/>
              <a:ext cx="1149506" cy="579204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37609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0" bIns="93600" anchor="ctr"/>
            <a:lstStyle/>
            <a:p>
              <a:pPr algn="ctr" eaLnBrk="0" hangingPunct="0">
                <a:defRPr/>
              </a:pPr>
              <a:r>
                <a:rPr lang="fr-FR" sz="1400" b="1" i="1" dirty="0" err="1">
                  <a:solidFill>
                    <a:srgbClr val="000000"/>
                  </a:solidFill>
                </a:rPr>
                <a:t>M</a:t>
              </a:r>
              <a:r>
                <a:rPr lang="fr-FR" sz="1400" b="1" i="1" dirty="0" err="1" smtClean="0">
                  <a:solidFill>
                    <a:srgbClr val="000000"/>
                  </a:solidFill>
                </a:rPr>
                <a:t>aturity</a:t>
              </a:r>
              <a:endParaRPr lang="fr-FR" sz="1400" b="1" i="1" dirty="0">
                <a:solidFill>
                  <a:srgbClr val="000000"/>
                </a:solidFill>
              </a:endParaRPr>
            </a:p>
            <a:p>
              <a:pPr algn="ctr" eaLnBrk="0" hangingPunct="0">
                <a:defRPr/>
              </a:pPr>
              <a:r>
                <a:rPr lang="fr-FR" sz="1400" b="1" i="1" dirty="0">
                  <a:solidFill>
                    <a:srgbClr val="000000"/>
                  </a:solidFill>
                </a:rPr>
                <a:t>maintenance</a:t>
              </a: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5019728" y="5877298"/>
              <a:ext cx="510034" cy="0"/>
            </a:xfrm>
            <a:prstGeom prst="line">
              <a:avLst/>
            </a:prstGeom>
            <a:noFill/>
            <a:ln w="38100">
              <a:solidFill>
                <a:srgbClr val="376092"/>
              </a:solidFill>
              <a:prstDash val="solid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auto">
            <a:xfrm flipV="1">
              <a:off x="4652072" y="5197253"/>
              <a:ext cx="879573" cy="0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19" name="Text Box 18"/>
            <p:cNvSpPr txBox="1">
              <a:spLocks noChangeArrowheads="1"/>
            </p:cNvSpPr>
            <p:nvPr/>
          </p:nvSpPr>
          <p:spPr bwMode="auto">
            <a:xfrm>
              <a:off x="4116765" y="4910069"/>
              <a:ext cx="4926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1400" i="1" dirty="0" smtClean="0">
                  <a:cs typeface="+mn-cs"/>
                </a:rPr>
                <a:t>1-</a:t>
              </a:r>
              <a:r>
                <a:rPr lang="fr-FR" sz="1400" b="1" i="1" dirty="0" smtClean="0">
                  <a:latin typeface="Symbol" charset="0"/>
                  <a:cs typeface="+mn-cs"/>
                </a:rPr>
                <a:t>k</a:t>
              </a:r>
            </a:p>
          </p:txBody>
        </p:sp>
        <p:sp>
          <p:nvSpPr>
            <p:cNvPr id="20" name="Oval 31"/>
            <p:cNvSpPr>
              <a:spLocks noChangeArrowheads="1"/>
            </p:cNvSpPr>
            <p:nvPr/>
          </p:nvSpPr>
          <p:spPr bwMode="auto">
            <a:xfrm>
              <a:off x="5514415" y="4951748"/>
              <a:ext cx="1030695" cy="462809"/>
            </a:xfrm>
            <a:prstGeom prst="ellipse">
              <a:avLst/>
            </a:prstGeom>
            <a:solidFill>
              <a:srgbClr val="C0504D"/>
            </a:solidFill>
            <a:ln w="38100" cmpd="sng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fr-FR" sz="1400" b="1" dirty="0" smtClean="0">
                  <a:solidFill>
                    <a:srgbClr val="000000"/>
                  </a:solidFill>
                </a:rPr>
                <a:t>E</a:t>
              </a:r>
              <a:r>
                <a:rPr lang="fr-FR" sz="1400" b="1" baseline="-25000" dirty="0" smtClean="0">
                  <a:solidFill>
                    <a:srgbClr val="000000"/>
                  </a:solidFill>
                </a:rPr>
                <a:t>H</a:t>
              </a:r>
              <a:r>
                <a:rPr lang="fr-FR" sz="1400" b="1" dirty="0" smtClean="0">
                  <a:solidFill>
                    <a:srgbClr val="000000"/>
                  </a:solidFill>
                </a:rPr>
                <a:t>/E</a:t>
              </a:r>
              <a:r>
                <a:rPr lang="fr-FR" sz="1400" b="1" baseline="-25000" dirty="0" smtClean="0">
                  <a:solidFill>
                    <a:srgbClr val="000000"/>
                  </a:solidFill>
                </a:rPr>
                <a:t>R</a:t>
              </a:r>
              <a:endParaRPr lang="fr-FR" sz="1400" b="1" baseline="-25000" dirty="0">
                <a:solidFill>
                  <a:srgbClr val="000000"/>
                </a:solidFill>
              </a:endParaRPr>
            </a:p>
          </p:txBody>
        </p:sp>
        <p:graphicFrame>
          <p:nvGraphicFramePr>
            <p:cNvPr id="21" name="Object 59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953056328"/>
                </p:ext>
              </p:extLst>
            </p:nvPr>
          </p:nvGraphicFramePr>
          <p:xfrm>
            <a:off x="4733115" y="4862221"/>
            <a:ext cx="324000" cy="3212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96" name="Equation" r:id="rId3" imgW="190500" imgH="203200" progId="Equation.3">
                    <p:embed/>
                  </p:oleObj>
                </mc:Choice>
                <mc:Fallback>
                  <p:oleObj name="Equation" r:id="rId3" imgW="1905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33115" y="4862221"/>
                          <a:ext cx="324000" cy="3212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6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404087558"/>
                </p:ext>
              </p:extLst>
            </p:nvPr>
          </p:nvGraphicFramePr>
          <p:xfrm>
            <a:off x="5057115" y="5562600"/>
            <a:ext cx="324000" cy="3234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97" name="Equation" r:id="rId5" imgW="190500" imgH="215900" progId="Equation.3">
                    <p:embed/>
                  </p:oleObj>
                </mc:Choice>
                <mc:Fallback>
                  <p:oleObj name="Equation" r:id="rId5" imgW="1905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57115" y="5562600"/>
                          <a:ext cx="324000" cy="32341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Line 82"/>
            <p:cNvSpPr>
              <a:spLocks noChangeShapeType="1"/>
            </p:cNvSpPr>
            <p:nvPr/>
          </p:nvSpPr>
          <p:spPr bwMode="auto">
            <a:xfrm>
              <a:off x="4664580" y="5197253"/>
              <a:ext cx="368358" cy="680046"/>
            </a:xfrm>
            <a:prstGeom prst="line">
              <a:avLst/>
            </a:prstGeom>
            <a:noFill/>
            <a:ln w="38100">
              <a:solidFill>
                <a:srgbClr val="37609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24" name="Oval 6"/>
            <p:cNvSpPr>
              <a:spLocks noChangeArrowheads="1"/>
            </p:cNvSpPr>
            <p:nvPr/>
          </p:nvSpPr>
          <p:spPr bwMode="auto">
            <a:xfrm>
              <a:off x="5462467" y="3837162"/>
              <a:ext cx="1087365" cy="462809"/>
            </a:xfrm>
            <a:prstGeom prst="ellipse">
              <a:avLst/>
            </a:prstGeom>
            <a:solidFill>
              <a:srgbClr val="C0504D"/>
            </a:solidFill>
            <a:ln w="38100" cmpd="sng">
              <a:solidFill>
                <a:srgbClr val="FFFFFF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fr-FR" sz="1400" b="1">
                  <a:solidFill>
                    <a:srgbClr val="000000"/>
                  </a:solidFill>
                  <a:cs typeface="+mn-cs"/>
                </a:rPr>
                <a:t>V</a:t>
              </a:r>
            </a:p>
          </p:txBody>
        </p:sp>
        <p:sp>
          <p:nvSpPr>
            <p:cNvPr id="25" name="Oval 7"/>
            <p:cNvSpPr>
              <a:spLocks noChangeArrowheads="1"/>
            </p:cNvSpPr>
            <p:nvPr/>
          </p:nvSpPr>
          <p:spPr bwMode="auto">
            <a:xfrm>
              <a:off x="5455862" y="3069756"/>
              <a:ext cx="1201453" cy="609599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37609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tIns="0" bIns="93600" anchor="ctr"/>
            <a:lstStyle/>
            <a:p>
              <a:pPr algn="ctr" eaLnBrk="0" hangingPunct="0">
                <a:defRPr/>
              </a:pPr>
              <a:r>
                <a:rPr lang="fr-FR" sz="1400" b="1" i="1" dirty="0"/>
                <a:t>S</a:t>
              </a:r>
              <a:r>
                <a:rPr lang="fr-FR" sz="1400" b="1" i="1" dirty="0" smtClean="0"/>
                <a:t>tructural</a:t>
              </a:r>
              <a:endParaRPr lang="fr-FR" sz="1400" b="1" i="1" dirty="0"/>
            </a:p>
            <a:p>
              <a:pPr algn="ctr" eaLnBrk="0" hangingPunct="0">
                <a:defRPr/>
              </a:pPr>
              <a:r>
                <a:rPr lang="fr-FR" sz="1400" b="1" i="1" dirty="0"/>
                <a:t>maintenance</a:t>
              </a:r>
            </a:p>
          </p:txBody>
        </p:sp>
        <p:sp>
          <p:nvSpPr>
            <p:cNvPr id="26" name="Line 11"/>
            <p:cNvSpPr>
              <a:spLocks noChangeShapeType="1"/>
            </p:cNvSpPr>
            <p:nvPr/>
          </p:nvSpPr>
          <p:spPr bwMode="auto">
            <a:xfrm flipV="1">
              <a:off x="4376283" y="4063843"/>
              <a:ext cx="246753" cy="566705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27" name="Line 12"/>
            <p:cNvSpPr>
              <a:spLocks noChangeShapeType="1"/>
            </p:cNvSpPr>
            <p:nvPr/>
          </p:nvSpPr>
          <p:spPr bwMode="auto">
            <a:xfrm flipV="1">
              <a:off x="4906388" y="3327127"/>
              <a:ext cx="556079" cy="0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28" name="Line 14"/>
            <p:cNvSpPr>
              <a:spLocks noChangeShapeType="1"/>
            </p:cNvSpPr>
            <p:nvPr/>
          </p:nvSpPr>
          <p:spPr bwMode="auto">
            <a:xfrm flipV="1">
              <a:off x="4618313" y="4063843"/>
              <a:ext cx="832348" cy="0"/>
            </a:xfrm>
            <a:prstGeom prst="line">
              <a:avLst/>
            </a:prstGeom>
            <a:noFill/>
            <a:ln w="38100">
              <a:solidFill>
                <a:srgbClr val="C0504D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4283012" y="3941124"/>
              <a:ext cx="331291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>
                <a:defRPr/>
              </a:pPr>
              <a:r>
                <a:rPr lang="fr-FR" sz="1400" b="1" i="1" dirty="0" smtClean="0">
                  <a:latin typeface="Symbol" charset="0"/>
                  <a:cs typeface="+mn-cs"/>
                </a:rPr>
                <a:t>k</a:t>
              </a:r>
            </a:p>
          </p:txBody>
        </p:sp>
        <p:graphicFrame>
          <p:nvGraphicFramePr>
            <p:cNvPr id="30" name="Object 6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47469165"/>
                </p:ext>
              </p:extLst>
            </p:nvPr>
          </p:nvGraphicFramePr>
          <p:xfrm>
            <a:off x="4705200" y="3728209"/>
            <a:ext cx="324000" cy="3211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98" name="Equation" r:id="rId7" imgW="203200" imgH="215900" progId="Equation.3">
                    <p:embed/>
                  </p:oleObj>
                </mc:Choice>
                <mc:Fallback>
                  <p:oleObj name="Equation" r:id="rId7" imgW="2032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05200" y="3728209"/>
                          <a:ext cx="324000" cy="3211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Line 83"/>
            <p:cNvSpPr>
              <a:spLocks noChangeShapeType="1"/>
            </p:cNvSpPr>
            <p:nvPr/>
          </p:nvSpPr>
          <p:spPr bwMode="auto">
            <a:xfrm flipV="1">
              <a:off x="4623035" y="3327127"/>
              <a:ext cx="283352" cy="736716"/>
            </a:xfrm>
            <a:prstGeom prst="line">
              <a:avLst/>
            </a:prstGeom>
            <a:noFill/>
            <a:ln w="38100">
              <a:solidFill>
                <a:srgbClr val="376092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graphicFrame>
          <p:nvGraphicFramePr>
            <p:cNvPr id="38" name="Object 5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83951544"/>
                </p:ext>
              </p:extLst>
            </p:nvPr>
          </p:nvGraphicFramePr>
          <p:xfrm>
            <a:off x="5010605" y="2988063"/>
            <a:ext cx="324000" cy="31949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599" name="Equation" r:id="rId9" imgW="228600" imgH="203200" progId="Equation.3">
                    <p:embed/>
                  </p:oleObj>
                </mc:Choice>
                <mc:Fallback>
                  <p:oleObj name="Equation" r:id="rId9" imgW="2286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010605" y="2988063"/>
                          <a:ext cx="324000" cy="31949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9" name="Oval 7"/>
            <p:cNvSpPr>
              <a:spLocks noChangeArrowheads="1"/>
            </p:cNvSpPr>
            <p:nvPr/>
          </p:nvSpPr>
          <p:spPr bwMode="auto">
            <a:xfrm>
              <a:off x="5734325" y="2355155"/>
              <a:ext cx="815507" cy="501770"/>
            </a:xfrm>
            <a:prstGeom prst="ellipse">
              <a:avLst/>
            </a:prstGeom>
            <a:solidFill>
              <a:schemeClr val="bg1"/>
            </a:solidFill>
            <a:ln w="28575" cmpd="sng">
              <a:solidFill>
                <a:srgbClr val="376092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en-US" sz="1400" b="1" i="1" dirty="0" smtClean="0"/>
                <a:t>Heating</a:t>
              </a:r>
            </a:p>
            <a:p>
              <a:pPr algn="ctr" eaLnBrk="0" hangingPunct="0">
                <a:defRPr/>
              </a:pPr>
              <a:r>
                <a:rPr lang="en-US" sz="1400" b="1" i="1" dirty="0" smtClean="0"/>
                <a:t>costs</a:t>
              </a:r>
              <a:endParaRPr lang="en-US" sz="1400" b="1" i="1" dirty="0"/>
            </a:p>
          </p:txBody>
        </p:sp>
        <p:sp>
          <p:nvSpPr>
            <p:cNvPr id="40" name="Line 12"/>
            <p:cNvSpPr>
              <a:spLocks noChangeShapeType="1"/>
            </p:cNvSpPr>
            <p:nvPr/>
          </p:nvSpPr>
          <p:spPr bwMode="auto">
            <a:xfrm flipV="1">
              <a:off x="5184850" y="2595046"/>
              <a:ext cx="556079" cy="0"/>
            </a:xfrm>
            <a:prstGeom prst="line">
              <a:avLst/>
            </a:prstGeom>
            <a:noFill/>
            <a:ln w="38100">
              <a:solidFill>
                <a:srgbClr val="376092"/>
              </a:solidFill>
              <a:prstDash val="solid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42" name="Line 83"/>
            <p:cNvSpPr>
              <a:spLocks noChangeShapeType="1"/>
            </p:cNvSpPr>
            <p:nvPr/>
          </p:nvSpPr>
          <p:spPr bwMode="auto">
            <a:xfrm flipV="1">
              <a:off x="4901498" y="2595046"/>
              <a:ext cx="283352" cy="736716"/>
            </a:xfrm>
            <a:prstGeom prst="line">
              <a:avLst/>
            </a:prstGeom>
            <a:noFill/>
            <a:ln w="38100">
              <a:solidFill>
                <a:schemeClr val="accent1">
                  <a:lumMod val="75000"/>
                </a:schemeClr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43" name="Oval 26"/>
            <p:cNvSpPr>
              <a:spLocks noChangeArrowheads="1"/>
            </p:cNvSpPr>
            <p:nvPr/>
          </p:nvSpPr>
          <p:spPr bwMode="auto">
            <a:xfrm>
              <a:off x="7543800" y="4953000"/>
              <a:ext cx="1143000" cy="518267"/>
            </a:xfrm>
            <a:prstGeom prst="ellipse">
              <a:avLst/>
            </a:prstGeom>
            <a:solidFill>
              <a:srgbClr val="7F7F7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fr-FR" sz="1400" b="1" i="1" dirty="0" err="1" smtClean="0">
                  <a:solidFill>
                    <a:schemeClr val="bg1"/>
                  </a:solidFill>
                  <a:cs typeface="+mn-cs"/>
                </a:rPr>
                <a:t>Embryo</a:t>
              </a:r>
              <a:endParaRPr lang="fr-FR" sz="1400" b="1" i="1" dirty="0">
                <a:solidFill>
                  <a:schemeClr val="bg1"/>
                </a:solidFill>
                <a:cs typeface="+mn-cs"/>
              </a:endParaRPr>
            </a:p>
          </p:txBody>
        </p:sp>
        <p:sp>
          <p:nvSpPr>
            <p:cNvPr id="44" name="Line 27"/>
            <p:cNvSpPr>
              <a:spLocks noChangeShapeType="1"/>
            </p:cNvSpPr>
            <p:nvPr/>
          </p:nvSpPr>
          <p:spPr bwMode="auto">
            <a:xfrm>
              <a:off x="6549831" y="5197253"/>
              <a:ext cx="1021884" cy="6102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prstDash val="solid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graphicFrame>
          <p:nvGraphicFramePr>
            <p:cNvPr id="72" name="Object 3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020332012"/>
                </p:ext>
              </p:extLst>
            </p:nvPr>
          </p:nvGraphicFramePr>
          <p:xfrm>
            <a:off x="1753310" y="3778345"/>
            <a:ext cx="324000" cy="3264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600" name="Equation" r:id="rId11" imgW="203200" imgH="203200" progId="Equation.3">
                    <p:embed/>
                  </p:oleObj>
                </mc:Choice>
                <mc:Fallback>
                  <p:oleObj name="Equation" r:id="rId11" imgW="2032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53310" y="3778345"/>
                          <a:ext cx="324000" cy="3264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3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89316871"/>
                </p:ext>
              </p:extLst>
            </p:nvPr>
          </p:nvGraphicFramePr>
          <p:xfrm>
            <a:off x="2313915" y="4212755"/>
            <a:ext cx="326049" cy="3221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601" name="Equation" r:id="rId13" imgW="203024" imgH="215713" progId="Equation.3">
                    <p:embed/>
                  </p:oleObj>
                </mc:Choice>
                <mc:Fallback>
                  <p:oleObj name="Equation" r:id="rId13" imgW="203024" imgH="215713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13915" y="4212755"/>
                          <a:ext cx="326049" cy="32210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3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3556838"/>
                </p:ext>
              </p:extLst>
            </p:nvPr>
          </p:nvGraphicFramePr>
          <p:xfrm>
            <a:off x="3856124" y="4270006"/>
            <a:ext cx="326791" cy="32374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602" name="Equation" r:id="rId15" imgW="203200" imgH="215900" progId="Equation.3">
                    <p:embed/>
                  </p:oleObj>
                </mc:Choice>
                <mc:Fallback>
                  <p:oleObj name="Equation" r:id="rId15" imgW="203200" imgH="2159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56124" y="4270006"/>
                          <a:ext cx="326791" cy="323749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5" name="Object 7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49792599"/>
                </p:ext>
              </p:extLst>
            </p:nvPr>
          </p:nvGraphicFramePr>
          <p:xfrm>
            <a:off x="533400" y="2209800"/>
            <a:ext cx="9997709" cy="3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603" name="Document" r:id="rId17" imgW="5486400" imgH="177800" progId="Word.Document.12">
                    <p:embed/>
                  </p:oleObj>
                </mc:Choice>
                <mc:Fallback>
                  <p:oleObj name="Document" r:id="rId17" imgW="5486400" imgH="1778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533400" y="2209800"/>
                          <a:ext cx="9997709" cy="32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0" y="468868"/>
            <a:ext cx="9144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FFDD08"/>
                </a:solidFill>
                <a:latin typeface="Calibri"/>
                <a:cs typeface="Calibri"/>
              </a:rPr>
              <a:t>A simple physiological mechanism to explain the patterns of maintenance</a:t>
            </a:r>
            <a:endParaRPr lang="fr-FR" b="1" i="1" dirty="0">
              <a:solidFill>
                <a:srgbClr val="FFDD08"/>
              </a:solidFill>
              <a:latin typeface="Calibri"/>
              <a:cs typeface="Calibri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0" y="854254"/>
            <a:ext cx="9144000" cy="4411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600" dirty="0">
                <a:solidFill>
                  <a:srgbClr val="FFFFFF"/>
                </a:solidFill>
              </a:rPr>
              <a:t> protein turnover rate </a:t>
            </a:r>
            <a:r>
              <a:rPr lang="en-GB" sz="1600" dirty="0" smtClean="0">
                <a:solidFill>
                  <a:srgbClr val="FFFFFF"/>
                </a:solidFill>
              </a:rPr>
              <a:t>&amp; cell repair constitute the most </a:t>
            </a:r>
            <a:r>
              <a:rPr lang="en-GB" sz="1600" dirty="0">
                <a:solidFill>
                  <a:srgbClr val="FFFFFF"/>
                </a:solidFill>
              </a:rPr>
              <a:t>important component of maintenance</a:t>
            </a:r>
            <a:r>
              <a:rPr lang="en-GB" sz="1600" dirty="0" smtClean="0">
                <a:solidFill>
                  <a:srgbClr val="FFFFFF"/>
                </a:solidFill>
              </a:rPr>
              <a:t>,</a:t>
            </a:r>
          </a:p>
        </p:txBody>
      </p:sp>
      <p:grpSp>
        <p:nvGrpSpPr>
          <p:cNvPr id="80" name="Group 79"/>
          <p:cNvGrpSpPr/>
          <p:nvPr/>
        </p:nvGrpSpPr>
        <p:grpSpPr>
          <a:xfrm>
            <a:off x="6400800" y="3660158"/>
            <a:ext cx="2007720" cy="564671"/>
            <a:chOff x="6553200" y="3736358"/>
            <a:chExt cx="2007720" cy="564671"/>
          </a:xfrm>
        </p:grpSpPr>
        <p:sp>
          <p:nvSpPr>
            <p:cNvPr id="35" name="Oval 6"/>
            <p:cNvSpPr>
              <a:spLocks noChangeArrowheads="1"/>
            </p:cNvSpPr>
            <p:nvPr/>
          </p:nvSpPr>
          <p:spPr bwMode="auto">
            <a:xfrm>
              <a:off x="7473555" y="3838220"/>
              <a:ext cx="1087365" cy="462809"/>
            </a:xfrm>
            <a:prstGeom prst="ellipse">
              <a:avLst/>
            </a:prstGeom>
            <a:solidFill>
              <a:srgbClr val="93CDDD"/>
            </a:solidFill>
            <a:ln w="38100" cmpd="sng">
              <a:solidFill>
                <a:schemeClr val="accent1">
                  <a:lumMod val="75000"/>
                </a:schemeClr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fr-FR" sz="1400" b="1" dirty="0" smtClean="0">
                  <a:solidFill>
                    <a:srgbClr val="000000"/>
                  </a:solidFill>
                  <a:cs typeface="+mn-cs"/>
                </a:rPr>
                <a:t>D</a:t>
              </a:r>
              <a:endParaRPr lang="fr-FR" sz="1400" b="1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 flipV="1">
              <a:off x="6553200" y="4060355"/>
              <a:ext cx="864719" cy="4547"/>
            </a:xfrm>
            <a:prstGeom prst="line">
              <a:avLst/>
            </a:prstGeom>
            <a:noFill/>
            <a:ln w="38100">
              <a:solidFill>
                <a:srgbClr val="4BACC6"/>
              </a:solidFill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graphicFrame>
          <p:nvGraphicFramePr>
            <p:cNvPr id="37" name="Object 62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553001234"/>
                </p:ext>
              </p:extLst>
            </p:nvPr>
          </p:nvGraphicFramePr>
          <p:xfrm>
            <a:off x="6837405" y="3736358"/>
            <a:ext cx="324000" cy="3022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604" name="Equation" r:id="rId19" imgW="203200" imgH="203200" progId="Equation.3">
                    <p:embed/>
                  </p:oleObj>
                </mc:Choice>
                <mc:Fallback>
                  <p:oleObj name="Equation" r:id="rId19" imgW="2032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0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7405" y="3736358"/>
                          <a:ext cx="324000" cy="3022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81" name="Group 80"/>
          <p:cNvGrpSpPr/>
          <p:nvPr/>
        </p:nvGrpSpPr>
        <p:grpSpPr>
          <a:xfrm>
            <a:off x="1234200" y="1371600"/>
            <a:ext cx="8748000" cy="1132067"/>
            <a:chOff x="1386600" y="1447800"/>
            <a:chExt cx="8748000" cy="1132067"/>
          </a:xfrm>
        </p:grpSpPr>
        <p:sp>
          <p:nvSpPr>
            <p:cNvPr id="45" name="Oval 7"/>
            <p:cNvSpPr>
              <a:spLocks noChangeArrowheads="1"/>
            </p:cNvSpPr>
            <p:nvPr/>
          </p:nvSpPr>
          <p:spPr bwMode="auto">
            <a:xfrm>
              <a:off x="6025997" y="1524000"/>
              <a:ext cx="1393318" cy="65269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 w="28575" cmpd="sng">
              <a:solidFill>
                <a:srgbClr val="376092"/>
              </a:solidFill>
              <a:prstDash val="solid"/>
              <a:round/>
              <a:headEnd/>
              <a:tailEnd/>
            </a:ln>
            <a:effectLst/>
            <a:extLst/>
          </p:spPr>
          <p:txBody>
            <a:bodyPr wrap="none" tIns="0" bIns="93600" anchor="ctr"/>
            <a:lstStyle/>
            <a:p>
              <a:pPr algn="ctr" eaLnBrk="0" hangingPunct="0">
                <a:defRPr/>
              </a:pPr>
              <a:r>
                <a:rPr lang="en-US" sz="1400" b="1" i="1" dirty="0" smtClean="0"/>
                <a:t>Damaged</a:t>
              </a:r>
            </a:p>
            <a:p>
              <a:pPr algn="ctr" eaLnBrk="0" hangingPunct="0">
                <a:defRPr/>
              </a:pPr>
              <a:r>
                <a:rPr lang="en-US" sz="1400" b="1" i="1" dirty="0"/>
                <a:t>p</a:t>
              </a:r>
              <a:r>
                <a:rPr lang="en-US" sz="1400" b="1" i="1" dirty="0" smtClean="0"/>
                <a:t>rotein removal</a:t>
              </a:r>
              <a:endParaRPr lang="en-US" sz="1400" b="1" i="1" dirty="0"/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 flipV="1">
              <a:off x="5476522" y="1843151"/>
              <a:ext cx="556079" cy="0"/>
            </a:xfrm>
            <a:prstGeom prst="line">
              <a:avLst/>
            </a:prstGeom>
            <a:noFill/>
            <a:ln w="38100">
              <a:solidFill>
                <a:schemeClr val="accent5"/>
              </a:solidFill>
              <a:prstDash val="solid"/>
              <a:round/>
              <a:headEnd/>
              <a:tailEnd type="stealth" w="med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sp>
          <p:nvSpPr>
            <p:cNvPr id="48" name="Line 83"/>
            <p:cNvSpPr>
              <a:spLocks noChangeShapeType="1"/>
            </p:cNvSpPr>
            <p:nvPr/>
          </p:nvSpPr>
          <p:spPr bwMode="auto">
            <a:xfrm flipV="1">
              <a:off x="5193170" y="1843151"/>
              <a:ext cx="283352" cy="736716"/>
            </a:xfrm>
            <a:prstGeom prst="line">
              <a:avLst/>
            </a:prstGeom>
            <a:noFill/>
            <a:ln w="38100">
              <a:solidFill>
                <a:srgbClr val="4BACC6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 sz="1400">
                <a:cs typeface="+mn-cs"/>
              </a:endParaRPr>
            </a:p>
          </p:txBody>
        </p:sp>
        <p:graphicFrame>
          <p:nvGraphicFramePr>
            <p:cNvPr id="76" name="Object 7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606685"/>
                </p:ext>
              </p:extLst>
            </p:nvPr>
          </p:nvGraphicFramePr>
          <p:xfrm>
            <a:off x="1386600" y="1447800"/>
            <a:ext cx="8748000" cy="32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7605" name="Document" r:id="rId21" imgW="5486400" imgH="203200" progId="Word.Document.12">
                    <p:embed/>
                  </p:oleObj>
                </mc:Choice>
                <mc:Fallback>
                  <p:oleObj name="Document" r:id="rId21" imgW="5486400" imgH="2032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1386600" y="1447800"/>
                          <a:ext cx="8748000" cy="3240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2" name="Object 6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333155"/>
              </p:ext>
            </p:extLst>
          </p:nvPr>
        </p:nvGraphicFramePr>
        <p:xfrm>
          <a:off x="4806950" y="3657600"/>
          <a:ext cx="465138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7606" name="Equation" r:id="rId23" imgW="292100" imgH="203200" progId="Equation.3">
                  <p:embed/>
                </p:oleObj>
              </mc:Choice>
              <mc:Fallback>
                <p:oleObj name="Equation" r:id="rId23" imgW="2921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6950" y="3657600"/>
                        <a:ext cx="465138" cy="30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3" name="Group 82"/>
          <p:cNvGrpSpPr/>
          <p:nvPr/>
        </p:nvGrpSpPr>
        <p:grpSpPr>
          <a:xfrm>
            <a:off x="0" y="0"/>
            <a:ext cx="9144000" cy="415498"/>
            <a:chOff x="0" y="0"/>
            <a:chExt cx="9144000" cy="415498"/>
          </a:xfrm>
        </p:grpSpPr>
        <p:sp>
          <p:nvSpPr>
            <p:cNvPr id="84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Empirical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patterns of maintenance</a:t>
              </a:r>
            </a:p>
          </p:txBody>
        </p:sp>
        <p:sp>
          <p:nvSpPr>
            <p:cNvPr id="85" name="Text Box 5"/>
            <p:cNvSpPr txBox="1">
              <a:spLocks noChangeArrowheads="1"/>
            </p:cNvSpPr>
            <p:nvPr/>
          </p:nvSpPr>
          <p:spPr bwMode="auto">
            <a:xfrm>
              <a:off x="1826999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Protein</a:t>
              </a: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 turnover &amp; </a:t>
              </a: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aerobic</a:t>
              </a: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metabolism</a:t>
              </a:r>
              <a:endParaRPr lang="fr-FR" sz="1200" b="1" dirty="0">
                <a:solidFill>
                  <a:srgbClr val="C0504D"/>
                </a:solidFill>
                <a:latin typeface="Calibri"/>
                <a:cs typeface="Calibri"/>
              </a:endParaRPr>
            </a:p>
          </p:txBody>
        </p:sp>
        <p:sp>
          <p:nvSpPr>
            <p:cNvPr id="86" name="Text Box 5"/>
            <p:cNvSpPr txBox="1">
              <a:spLocks noChangeArrowheads="1"/>
            </p:cNvSpPr>
            <p:nvPr/>
          </p:nvSpPr>
          <p:spPr bwMode="auto">
            <a:xfrm>
              <a:off x="3653998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Intra- and inter-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specific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scaling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 of maintenance</a:t>
              </a:r>
              <a:endParaRPr lang="fr-FR" sz="1200" b="1" dirty="0">
                <a:solidFill>
                  <a:srgbClr val="1F497D"/>
                </a:solidFill>
                <a:latin typeface="Calibri"/>
                <a:cs typeface="Calibri"/>
              </a:endParaRPr>
            </a:p>
          </p:txBody>
        </p:sp>
        <p:sp>
          <p:nvSpPr>
            <p:cNvPr id="87" name="Text Box 5"/>
            <p:cNvSpPr txBox="1">
              <a:spLocks noChangeArrowheads="1"/>
            </p:cNvSpPr>
            <p:nvPr/>
          </p:nvSpPr>
          <p:spPr bwMode="auto">
            <a:xfrm>
              <a:off x="5480997" y="0"/>
              <a:ext cx="1836000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Impacts on the DEB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theory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?</a:t>
              </a:r>
            </a:p>
          </p:txBody>
        </p:sp>
        <p:sp>
          <p:nvSpPr>
            <p:cNvPr id="88" name="Text Box 5"/>
            <p:cNvSpPr txBox="1">
              <a:spLocks noChangeArrowheads="1"/>
            </p:cNvSpPr>
            <p:nvPr/>
          </p:nvSpPr>
          <p:spPr bwMode="auto">
            <a:xfrm>
              <a:off x="7308000" y="0"/>
              <a:ext cx="1836000" cy="325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9360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Conclusion</a:t>
              </a:r>
            </a:p>
          </p:txBody>
        </p:sp>
        <p:cxnSp>
          <p:nvCxnSpPr>
            <p:cNvPr id="89" name="Straight Connector 88"/>
            <p:cNvCxnSpPr/>
            <p:nvPr/>
          </p:nvCxnSpPr>
          <p:spPr>
            <a:xfrm>
              <a:off x="0" y="381000"/>
              <a:ext cx="9144000" cy="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18288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73152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Connector 91"/>
            <p:cNvCxnSpPr/>
            <p:nvPr/>
          </p:nvCxnSpPr>
          <p:spPr>
            <a:xfrm>
              <a:off x="5486400" y="0"/>
              <a:ext cx="0" cy="381000"/>
            </a:xfrm>
            <a:prstGeom prst="line">
              <a:avLst/>
            </a:prstGeom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36576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38373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 Box 2"/>
          <p:cNvSpPr txBox="1">
            <a:spLocks noChangeArrowheads="1"/>
          </p:cNvSpPr>
          <p:nvPr/>
        </p:nvSpPr>
        <p:spPr bwMode="auto">
          <a:xfrm>
            <a:off x="0" y="457200"/>
            <a:ext cx="9144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FFDD08"/>
                </a:solidFill>
                <a:latin typeface="Calibri"/>
                <a:cs typeface="Calibri"/>
              </a:rPr>
              <a:t>Mass balance</a:t>
            </a:r>
            <a:endParaRPr lang="fr-FR" b="1" i="1" dirty="0">
              <a:solidFill>
                <a:srgbClr val="FFDD08"/>
              </a:solidFill>
              <a:latin typeface="Calibri"/>
              <a:cs typeface="Calibri"/>
            </a:endParaRPr>
          </a:p>
        </p:txBody>
      </p:sp>
      <p:sp>
        <p:nvSpPr>
          <p:cNvPr id="7" name="Line 29"/>
          <p:cNvSpPr>
            <a:spLocks noChangeShapeType="1"/>
          </p:cNvSpPr>
          <p:nvPr/>
        </p:nvSpPr>
        <p:spPr bwMode="auto">
          <a:xfrm>
            <a:off x="1238849" y="4401948"/>
            <a:ext cx="563163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>
            <a:off x="136136" y="4168182"/>
            <a:ext cx="1087365" cy="462809"/>
          </a:xfrm>
          <a:prstGeom prst="ellipse">
            <a:avLst/>
          </a:prstGeom>
          <a:solidFill>
            <a:schemeClr val="accent2"/>
          </a:solidFill>
          <a:ln w="38100" cmpd="sng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1400" b="1" dirty="0">
                <a:solidFill>
                  <a:srgbClr val="000000"/>
                </a:solidFill>
                <a:cs typeface="+mn-cs"/>
              </a:rPr>
              <a:t>E</a:t>
            </a:r>
          </a:p>
        </p:txBody>
      </p:sp>
      <p:sp>
        <p:nvSpPr>
          <p:cNvPr id="24" name="Oval 6"/>
          <p:cNvSpPr>
            <a:spLocks noChangeArrowheads="1"/>
          </p:cNvSpPr>
          <p:nvPr/>
        </p:nvSpPr>
        <p:spPr bwMode="auto">
          <a:xfrm>
            <a:off x="3226147" y="3581400"/>
            <a:ext cx="1087365" cy="462809"/>
          </a:xfrm>
          <a:prstGeom prst="ellipse">
            <a:avLst/>
          </a:prstGeom>
          <a:solidFill>
            <a:srgbClr val="C0504D"/>
          </a:solidFill>
          <a:ln w="38100" cmpd="sng">
            <a:solidFill>
              <a:srgbClr val="FFFF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1400" b="1">
                <a:solidFill>
                  <a:srgbClr val="000000"/>
                </a:solidFill>
                <a:cs typeface="+mn-cs"/>
              </a:rPr>
              <a:t>V</a:t>
            </a:r>
          </a:p>
        </p:txBody>
      </p:sp>
      <p:sp>
        <p:nvSpPr>
          <p:cNvPr id="25" name="Oval 7"/>
          <p:cNvSpPr>
            <a:spLocks noChangeArrowheads="1"/>
          </p:cNvSpPr>
          <p:nvPr/>
        </p:nvSpPr>
        <p:spPr bwMode="auto">
          <a:xfrm>
            <a:off x="2865062" y="2841156"/>
            <a:ext cx="1201453" cy="609599"/>
          </a:xfrm>
          <a:prstGeom prst="ellipse">
            <a:avLst/>
          </a:prstGeom>
          <a:solidFill>
            <a:schemeClr val="bg1"/>
          </a:solidFill>
          <a:ln w="28575" cmpd="sng">
            <a:solidFill>
              <a:srgbClr val="37609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tIns="0" bIns="93600" anchor="ctr"/>
          <a:lstStyle/>
          <a:p>
            <a:pPr algn="ctr" eaLnBrk="0" hangingPunct="0">
              <a:defRPr/>
            </a:pPr>
            <a:r>
              <a:rPr lang="fr-FR" sz="1400" b="1" i="1" dirty="0"/>
              <a:t>S</a:t>
            </a:r>
            <a:r>
              <a:rPr lang="fr-FR" sz="1400" b="1" i="1" dirty="0" smtClean="0"/>
              <a:t>tructural</a:t>
            </a:r>
            <a:endParaRPr lang="fr-FR" sz="1400" b="1" i="1" dirty="0"/>
          </a:p>
          <a:p>
            <a:pPr algn="ctr" eaLnBrk="0" hangingPunct="0">
              <a:defRPr/>
            </a:pPr>
            <a:r>
              <a:rPr lang="fr-FR" sz="1400" b="1" i="1" dirty="0"/>
              <a:t>maintenance</a:t>
            </a:r>
          </a:p>
        </p:txBody>
      </p:sp>
      <p:sp>
        <p:nvSpPr>
          <p:cNvPr id="26" name="Line 11"/>
          <p:cNvSpPr>
            <a:spLocks noChangeShapeType="1"/>
          </p:cNvSpPr>
          <p:nvPr/>
        </p:nvSpPr>
        <p:spPr bwMode="auto">
          <a:xfrm flipV="1">
            <a:off x="1785483" y="3835243"/>
            <a:ext cx="246753" cy="566705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27" name="Line 12"/>
          <p:cNvSpPr>
            <a:spLocks noChangeShapeType="1"/>
          </p:cNvSpPr>
          <p:nvPr/>
        </p:nvSpPr>
        <p:spPr bwMode="auto">
          <a:xfrm flipV="1">
            <a:off x="2315588" y="3098527"/>
            <a:ext cx="556079" cy="0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28" name="Line 14"/>
          <p:cNvSpPr>
            <a:spLocks noChangeShapeType="1"/>
          </p:cNvSpPr>
          <p:nvPr/>
        </p:nvSpPr>
        <p:spPr bwMode="auto">
          <a:xfrm flipV="1">
            <a:off x="2027512" y="3835243"/>
            <a:ext cx="1223997" cy="0"/>
          </a:xfrm>
          <a:prstGeom prst="line">
            <a:avLst/>
          </a:prstGeom>
          <a:noFill/>
          <a:ln w="38100">
            <a:solidFill>
              <a:srgbClr val="C0504D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31" name="Line 83"/>
          <p:cNvSpPr>
            <a:spLocks noChangeShapeType="1"/>
          </p:cNvSpPr>
          <p:nvPr/>
        </p:nvSpPr>
        <p:spPr bwMode="auto">
          <a:xfrm flipV="1">
            <a:off x="2032235" y="3098527"/>
            <a:ext cx="283352" cy="736716"/>
          </a:xfrm>
          <a:prstGeom prst="line">
            <a:avLst/>
          </a:prstGeom>
          <a:noFill/>
          <a:ln w="38100">
            <a:solidFill>
              <a:srgbClr val="376092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39" name="Oval 7"/>
          <p:cNvSpPr>
            <a:spLocks noChangeArrowheads="1"/>
          </p:cNvSpPr>
          <p:nvPr/>
        </p:nvSpPr>
        <p:spPr bwMode="auto">
          <a:xfrm>
            <a:off x="3143525" y="2126555"/>
            <a:ext cx="815507" cy="501770"/>
          </a:xfrm>
          <a:prstGeom prst="ellipse">
            <a:avLst/>
          </a:prstGeom>
          <a:solidFill>
            <a:schemeClr val="bg1"/>
          </a:solidFill>
          <a:ln w="28575" cmpd="sng">
            <a:solidFill>
              <a:srgbClr val="376092"/>
            </a:solidFill>
            <a:prstDash val="solid"/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sz="1400" b="1" i="1" dirty="0" smtClean="0"/>
              <a:t>Heating</a:t>
            </a:r>
          </a:p>
          <a:p>
            <a:pPr algn="ctr" eaLnBrk="0" hangingPunct="0">
              <a:defRPr/>
            </a:pPr>
            <a:r>
              <a:rPr lang="en-US" sz="1400" b="1" i="1" dirty="0" smtClean="0"/>
              <a:t>costs</a:t>
            </a:r>
            <a:endParaRPr lang="en-US" sz="1400" b="1" i="1" dirty="0"/>
          </a:p>
        </p:txBody>
      </p:sp>
      <p:sp>
        <p:nvSpPr>
          <p:cNvPr id="40" name="Line 12"/>
          <p:cNvSpPr>
            <a:spLocks noChangeShapeType="1"/>
          </p:cNvSpPr>
          <p:nvPr/>
        </p:nvSpPr>
        <p:spPr bwMode="auto">
          <a:xfrm flipV="1">
            <a:off x="2594050" y="2366446"/>
            <a:ext cx="556079" cy="0"/>
          </a:xfrm>
          <a:prstGeom prst="line">
            <a:avLst/>
          </a:prstGeom>
          <a:noFill/>
          <a:ln w="38100">
            <a:solidFill>
              <a:srgbClr val="376092"/>
            </a:solidFill>
            <a:prstDash val="solid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42" name="Line 83"/>
          <p:cNvSpPr>
            <a:spLocks noChangeShapeType="1"/>
          </p:cNvSpPr>
          <p:nvPr/>
        </p:nvSpPr>
        <p:spPr bwMode="auto">
          <a:xfrm flipV="1">
            <a:off x="2310698" y="2366446"/>
            <a:ext cx="283352" cy="736716"/>
          </a:xfrm>
          <a:prstGeom prst="line">
            <a:avLst/>
          </a:prstGeom>
          <a:noFill/>
          <a:ln w="38100">
            <a:solidFill>
              <a:schemeClr val="accent1">
                <a:lumMod val="75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graphicFrame>
        <p:nvGraphicFramePr>
          <p:cNvPr id="75" name="Object 7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1777695"/>
              </p:ext>
            </p:extLst>
          </p:nvPr>
        </p:nvGraphicFramePr>
        <p:xfrm>
          <a:off x="-2133600" y="1981200"/>
          <a:ext cx="9997709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59" name="Document" r:id="rId3" imgW="5486400" imgH="177800" progId="Word.Document.12">
                  <p:embed/>
                </p:oleObj>
              </mc:Choice>
              <mc:Fallback>
                <p:oleObj name="Document" r:id="rId3" imgW="54864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133600" y="1981200"/>
                        <a:ext cx="9997709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5237235" y="3582458"/>
            <a:ext cx="1087365" cy="462809"/>
          </a:xfrm>
          <a:prstGeom prst="ellipse">
            <a:avLst/>
          </a:prstGeom>
          <a:solidFill>
            <a:srgbClr val="93CDDD"/>
          </a:solidFill>
          <a:ln w="38100" cmpd="sng">
            <a:solidFill>
              <a:schemeClr val="accent1">
                <a:lumMod val="75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r>
              <a:rPr lang="fr-FR" sz="1400" b="1" dirty="0" smtClean="0">
                <a:solidFill>
                  <a:srgbClr val="000000"/>
                </a:solidFill>
                <a:cs typeface="+mn-cs"/>
              </a:rPr>
              <a:t>D</a:t>
            </a:r>
            <a:endParaRPr lang="fr-FR" sz="1400" b="1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36" name="Line 14"/>
          <p:cNvSpPr>
            <a:spLocks noChangeShapeType="1"/>
          </p:cNvSpPr>
          <p:nvPr/>
        </p:nvSpPr>
        <p:spPr bwMode="auto">
          <a:xfrm flipV="1">
            <a:off x="4316880" y="3804593"/>
            <a:ext cx="864719" cy="4547"/>
          </a:xfrm>
          <a:prstGeom prst="line">
            <a:avLst/>
          </a:prstGeom>
          <a:noFill/>
          <a:ln w="38100">
            <a:solidFill>
              <a:srgbClr val="4BACC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45" name="Oval 7"/>
          <p:cNvSpPr>
            <a:spLocks noChangeArrowheads="1"/>
          </p:cNvSpPr>
          <p:nvPr/>
        </p:nvSpPr>
        <p:spPr bwMode="auto">
          <a:xfrm>
            <a:off x="3435197" y="1295400"/>
            <a:ext cx="1393318" cy="652699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 w="28575" cmpd="sng">
            <a:solidFill>
              <a:srgbClr val="376092"/>
            </a:solidFill>
            <a:prstDash val="solid"/>
            <a:round/>
            <a:headEnd/>
            <a:tailEnd/>
          </a:ln>
          <a:effectLst/>
          <a:extLst/>
        </p:spPr>
        <p:txBody>
          <a:bodyPr wrap="none" tIns="0" bIns="93600" anchor="ctr"/>
          <a:lstStyle/>
          <a:p>
            <a:pPr algn="ctr" eaLnBrk="0" hangingPunct="0">
              <a:defRPr/>
            </a:pPr>
            <a:r>
              <a:rPr lang="en-US" sz="1400" b="1" i="1" dirty="0" smtClean="0"/>
              <a:t>Damaged</a:t>
            </a:r>
          </a:p>
          <a:p>
            <a:pPr algn="ctr" eaLnBrk="0" hangingPunct="0">
              <a:defRPr/>
            </a:pPr>
            <a:r>
              <a:rPr lang="en-US" sz="1400" b="1" i="1" dirty="0"/>
              <a:t>p</a:t>
            </a:r>
            <a:r>
              <a:rPr lang="en-US" sz="1400" b="1" i="1" dirty="0" smtClean="0"/>
              <a:t>rotein removal</a:t>
            </a:r>
            <a:endParaRPr lang="en-US" sz="1400" b="1" i="1" dirty="0"/>
          </a:p>
        </p:txBody>
      </p:sp>
      <p:sp>
        <p:nvSpPr>
          <p:cNvPr id="46" name="Line 12"/>
          <p:cNvSpPr>
            <a:spLocks noChangeShapeType="1"/>
          </p:cNvSpPr>
          <p:nvPr/>
        </p:nvSpPr>
        <p:spPr bwMode="auto">
          <a:xfrm flipV="1">
            <a:off x="2885722" y="1614551"/>
            <a:ext cx="556079" cy="0"/>
          </a:xfrm>
          <a:prstGeom prst="line">
            <a:avLst/>
          </a:prstGeom>
          <a:noFill/>
          <a:ln w="38100">
            <a:solidFill>
              <a:schemeClr val="accent5"/>
            </a:solidFill>
            <a:prstDash val="solid"/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sp>
        <p:nvSpPr>
          <p:cNvPr id="48" name="Line 83"/>
          <p:cNvSpPr>
            <a:spLocks noChangeShapeType="1"/>
          </p:cNvSpPr>
          <p:nvPr/>
        </p:nvSpPr>
        <p:spPr bwMode="auto">
          <a:xfrm flipV="1">
            <a:off x="2602370" y="1614551"/>
            <a:ext cx="283352" cy="736716"/>
          </a:xfrm>
          <a:prstGeom prst="line">
            <a:avLst/>
          </a:prstGeom>
          <a:noFill/>
          <a:ln w="38100">
            <a:solidFill>
              <a:srgbClr val="4BACC6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sz="1400">
              <a:cs typeface="+mn-cs"/>
            </a:endParaRPr>
          </a:p>
        </p:txBody>
      </p:sp>
      <p:graphicFrame>
        <p:nvGraphicFramePr>
          <p:cNvPr id="76" name="Object 7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7465254"/>
              </p:ext>
            </p:extLst>
          </p:nvPr>
        </p:nvGraphicFramePr>
        <p:xfrm>
          <a:off x="-1828800" y="1276200"/>
          <a:ext cx="10008000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60" name="Document" r:id="rId5" imgW="5486400" imgH="203200" progId="Word.Document.12">
                  <p:embed/>
                </p:oleObj>
              </mc:Choice>
              <mc:Fallback>
                <p:oleObj name="Document" r:id="rId5" imgW="5486400" imgH="203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-1828800" y="1276200"/>
                        <a:ext cx="10008000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8976418"/>
              </p:ext>
            </p:extLst>
          </p:nvPr>
        </p:nvGraphicFramePr>
        <p:xfrm>
          <a:off x="-2377709" y="2724000"/>
          <a:ext cx="9997709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61" name="Document" r:id="rId7" imgW="5486400" imgH="177800" progId="Word.Document.12">
                  <p:embed/>
                </p:oleObj>
              </mc:Choice>
              <mc:Fallback>
                <p:oleObj name="Document" r:id="rId7" imgW="54864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2377709" y="2724000"/>
                        <a:ext cx="9997709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9381883"/>
              </p:ext>
            </p:extLst>
          </p:nvPr>
        </p:nvGraphicFramePr>
        <p:xfrm>
          <a:off x="-304800" y="3429000"/>
          <a:ext cx="9997709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62" name="Document" r:id="rId9" imgW="5486400" imgH="177800" progId="Word.Document.12">
                  <p:embed/>
                </p:oleObj>
              </mc:Choice>
              <mc:Fallback>
                <p:oleObj name="Document" r:id="rId9" imgW="54864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-304800" y="3429000"/>
                        <a:ext cx="9997709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7823274"/>
              </p:ext>
            </p:extLst>
          </p:nvPr>
        </p:nvGraphicFramePr>
        <p:xfrm>
          <a:off x="-2362200" y="3486000"/>
          <a:ext cx="9997709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63" name="Document" r:id="rId11" imgW="5486400" imgH="177800" progId="Word.Document.12">
                  <p:embed/>
                </p:oleObj>
              </mc:Choice>
              <mc:Fallback>
                <p:oleObj name="Document" r:id="rId11" imgW="54864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2362200" y="3486000"/>
                        <a:ext cx="9997709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9480492"/>
              </p:ext>
            </p:extLst>
          </p:nvPr>
        </p:nvGraphicFramePr>
        <p:xfrm>
          <a:off x="-3505200" y="4038600"/>
          <a:ext cx="9997709" cy="3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64" name="Document" r:id="rId13" imgW="5486400" imgH="177800" progId="Word.Document.12">
                  <p:embed/>
                </p:oleObj>
              </mc:Choice>
              <mc:Fallback>
                <p:oleObj name="Document" r:id="rId13" imgW="54864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-3505200" y="4038600"/>
                        <a:ext cx="9997709" cy="32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9128709"/>
              </p:ext>
            </p:extLst>
          </p:nvPr>
        </p:nvGraphicFramePr>
        <p:xfrm>
          <a:off x="-653143" y="5384800"/>
          <a:ext cx="9797143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65" name="Document" r:id="rId15" imgW="5486400" imgH="355600" progId="Word.Document.12">
                  <p:embed/>
                </p:oleObj>
              </mc:Choice>
              <mc:Fallback>
                <p:oleObj name="Document" r:id="rId15" imgW="5486400" imgH="35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-653143" y="5384800"/>
                        <a:ext cx="9797143" cy="635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6492699"/>
              </p:ext>
            </p:extLst>
          </p:nvPr>
        </p:nvGraphicFramePr>
        <p:xfrm>
          <a:off x="-3200400" y="3733800"/>
          <a:ext cx="999807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066" name="Document" r:id="rId17" imgW="5486400" imgH="177800" progId="Word.Document.12">
                  <p:embed/>
                </p:oleObj>
              </mc:Choice>
              <mc:Fallback>
                <p:oleObj name="Document" r:id="rId17" imgW="5486400" imgH="17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-3200400" y="3733800"/>
                        <a:ext cx="9998075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6" name="Group 85"/>
          <p:cNvGrpSpPr/>
          <p:nvPr/>
        </p:nvGrpSpPr>
        <p:grpSpPr>
          <a:xfrm>
            <a:off x="0" y="0"/>
            <a:ext cx="9144000" cy="415498"/>
            <a:chOff x="0" y="0"/>
            <a:chExt cx="9144000" cy="415498"/>
          </a:xfrm>
        </p:grpSpPr>
        <p:sp>
          <p:nvSpPr>
            <p:cNvPr id="87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Empirical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patterns of maintenance</a:t>
              </a:r>
            </a:p>
          </p:txBody>
        </p:sp>
        <p:sp>
          <p:nvSpPr>
            <p:cNvPr id="88" name="Text Box 5"/>
            <p:cNvSpPr txBox="1">
              <a:spLocks noChangeArrowheads="1"/>
            </p:cNvSpPr>
            <p:nvPr/>
          </p:nvSpPr>
          <p:spPr bwMode="auto">
            <a:xfrm>
              <a:off x="1826999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Protein</a:t>
              </a: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 turnover &amp; </a:t>
              </a: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aerobic</a:t>
              </a: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metabolism</a:t>
              </a:r>
              <a:endParaRPr lang="fr-FR" sz="1200" b="1" dirty="0">
                <a:solidFill>
                  <a:srgbClr val="C0504D"/>
                </a:solidFill>
                <a:latin typeface="Calibri"/>
                <a:cs typeface="Calibri"/>
              </a:endParaRPr>
            </a:p>
          </p:txBody>
        </p:sp>
        <p:sp>
          <p:nvSpPr>
            <p:cNvPr id="89" name="Text Box 5"/>
            <p:cNvSpPr txBox="1">
              <a:spLocks noChangeArrowheads="1"/>
            </p:cNvSpPr>
            <p:nvPr/>
          </p:nvSpPr>
          <p:spPr bwMode="auto">
            <a:xfrm>
              <a:off x="3653998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Intra- and inter-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specific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scaling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 of maintenance</a:t>
              </a:r>
              <a:endParaRPr lang="fr-FR" sz="1200" b="1" dirty="0">
                <a:solidFill>
                  <a:srgbClr val="1F497D"/>
                </a:solidFill>
                <a:latin typeface="Calibri"/>
                <a:cs typeface="Calibri"/>
              </a:endParaRPr>
            </a:p>
          </p:txBody>
        </p:sp>
        <p:sp>
          <p:nvSpPr>
            <p:cNvPr id="90" name="Text Box 5"/>
            <p:cNvSpPr txBox="1">
              <a:spLocks noChangeArrowheads="1"/>
            </p:cNvSpPr>
            <p:nvPr/>
          </p:nvSpPr>
          <p:spPr bwMode="auto">
            <a:xfrm>
              <a:off x="5480997" y="0"/>
              <a:ext cx="1836000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Impacts on the DEB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theory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?</a:t>
              </a:r>
            </a:p>
          </p:txBody>
        </p:sp>
        <p:sp>
          <p:nvSpPr>
            <p:cNvPr id="91" name="Text Box 5"/>
            <p:cNvSpPr txBox="1">
              <a:spLocks noChangeArrowheads="1"/>
            </p:cNvSpPr>
            <p:nvPr/>
          </p:nvSpPr>
          <p:spPr bwMode="auto">
            <a:xfrm>
              <a:off x="7308000" y="0"/>
              <a:ext cx="1836000" cy="325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9360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Conclusion</a:t>
              </a:r>
            </a:p>
          </p:txBody>
        </p:sp>
        <p:cxnSp>
          <p:nvCxnSpPr>
            <p:cNvPr id="92" name="Straight Connector 91"/>
            <p:cNvCxnSpPr/>
            <p:nvPr/>
          </p:nvCxnSpPr>
          <p:spPr>
            <a:xfrm>
              <a:off x="0" y="381000"/>
              <a:ext cx="9144000" cy="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>
              <a:off x="18288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73152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5486400" y="0"/>
              <a:ext cx="0" cy="381000"/>
            </a:xfrm>
            <a:prstGeom prst="line">
              <a:avLst/>
            </a:prstGeom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/>
            <p:cNvCxnSpPr/>
            <p:nvPr/>
          </p:nvCxnSpPr>
          <p:spPr>
            <a:xfrm>
              <a:off x="36576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03653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9729222"/>
              </p:ext>
            </p:extLst>
          </p:nvPr>
        </p:nvGraphicFramePr>
        <p:xfrm>
          <a:off x="-76200" y="838200"/>
          <a:ext cx="82296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98" name="Document" r:id="rId3" imgW="5486400" imgH="355600" progId="Word.Document.12">
                  <p:embed/>
                </p:oleObj>
              </mc:Choice>
              <mc:Fallback>
                <p:oleObj name="Document" r:id="rId3" imgW="5486400" imgH="35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76200" y="838200"/>
                        <a:ext cx="8229600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0" y="468868"/>
            <a:ext cx="9144000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i="1" dirty="0" smtClean="0">
                <a:solidFill>
                  <a:srgbClr val="FFDD08"/>
                </a:solidFill>
                <a:latin typeface="Calibri"/>
                <a:cs typeface="Calibri"/>
              </a:rPr>
              <a:t>Protein turnover is linked to aerobic metabolism</a:t>
            </a:r>
            <a:endParaRPr lang="fr-FR" b="1" i="1" dirty="0">
              <a:solidFill>
                <a:srgbClr val="FFDD08"/>
              </a:solidFill>
              <a:latin typeface="Calibri"/>
              <a:cs typeface="Calibri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1412146"/>
            <a:ext cx="11734800" cy="797654"/>
            <a:chOff x="0" y="1488346"/>
            <a:chExt cx="11734800" cy="797654"/>
          </a:xfrm>
        </p:grpSpPr>
        <p:sp>
          <p:nvSpPr>
            <p:cNvPr id="16" name="Rectangle 15"/>
            <p:cNvSpPr/>
            <p:nvPr/>
          </p:nvSpPr>
          <p:spPr>
            <a:xfrm>
              <a:off x="0" y="1488346"/>
              <a:ext cx="9144000" cy="7976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buClr>
                  <a:schemeClr val="accent2"/>
                </a:buClr>
                <a:buSzPct val="130000"/>
                <a:buFont typeface="Lucida Grande"/>
                <a:buChar char="➥"/>
              </a:pPr>
              <a:r>
                <a:rPr lang="en-GB" sz="1400" dirty="0" smtClean="0">
                  <a:solidFill>
                    <a:srgbClr val="FFFFFF"/>
                  </a:solidFill>
                </a:rPr>
                <a:t> Aerobic organisms </a:t>
              </a:r>
              <a:r>
                <a:rPr lang="en-GB" sz="1400" dirty="0">
                  <a:solidFill>
                    <a:srgbClr val="FFFFFF"/>
                  </a:solidFill>
                </a:rPr>
                <a:t>oxidize organic molecules to produce </a:t>
              </a:r>
              <a:r>
                <a:rPr lang="en-GB" sz="1400" dirty="0" smtClean="0">
                  <a:solidFill>
                    <a:srgbClr val="FFFFFF"/>
                  </a:solidFill>
                </a:rPr>
                <a:t>ATP </a:t>
              </a:r>
              <a:r>
                <a:rPr lang="en-GB" sz="1400" dirty="0" smtClean="0">
                  <a:solidFill>
                    <a:srgbClr val="FFFFFF"/>
                  </a:solidFill>
                  <a:sym typeface="Wingdings"/>
                </a:rPr>
                <a:t></a:t>
              </a:r>
              <a:r>
                <a:rPr lang="en-GB" sz="1400" dirty="0" smtClean="0">
                  <a:solidFill>
                    <a:srgbClr val="FFFFFF"/>
                  </a:solidFill>
                </a:rPr>
                <a:t> </a:t>
              </a:r>
              <a:r>
                <a:rPr lang="en-GB" sz="1400" dirty="0">
                  <a:solidFill>
                    <a:srgbClr val="FFFFFF"/>
                  </a:solidFill>
                </a:rPr>
                <a:t>reactive oxygen species (ROS</a:t>
              </a:r>
              <a:r>
                <a:rPr lang="en-GB" sz="1400" dirty="0" smtClean="0">
                  <a:solidFill>
                    <a:srgbClr val="FFFFFF"/>
                  </a:solidFill>
                </a:rPr>
                <a:t>)</a:t>
              </a:r>
            </a:p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buClr>
                  <a:schemeClr val="accent2"/>
                </a:buClr>
                <a:buSzPct val="130000"/>
                <a:buFont typeface="Lucida Grande"/>
                <a:buChar char="➥"/>
              </a:pPr>
              <a:r>
                <a:rPr lang="en-GB" sz="1400" dirty="0" smtClean="0">
                  <a:solidFill>
                    <a:srgbClr val="FFFFFF"/>
                  </a:solidFill>
                </a:rPr>
                <a:t> ROS </a:t>
              </a:r>
              <a:r>
                <a:rPr lang="en-GB" sz="1400" dirty="0" smtClean="0">
                  <a:solidFill>
                    <a:srgbClr val="FFFFFF"/>
                  </a:solidFill>
                </a:rPr>
                <a:t>oxidize </a:t>
              </a:r>
              <a:r>
                <a:rPr lang="en-GB" sz="1400" dirty="0">
                  <a:solidFill>
                    <a:srgbClr val="FFFFFF"/>
                  </a:solidFill>
                </a:rPr>
                <a:t>amino acids in </a:t>
              </a:r>
              <a:r>
                <a:rPr lang="en-GB" sz="1400" dirty="0">
                  <a:solidFill>
                    <a:srgbClr val="FFFFFF"/>
                  </a:solidFill>
                </a:rPr>
                <a:t>proteins </a:t>
              </a:r>
              <a:r>
                <a:rPr lang="en-GB" sz="1400" dirty="0" smtClean="0">
                  <a:solidFill>
                    <a:srgbClr val="FFFFFF"/>
                  </a:solidFill>
                  <a:sym typeface="Wingdings"/>
                </a:rPr>
                <a:t> </a:t>
              </a:r>
              <a:r>
                <a:rPr lang="en-GB" sz="1400" dirty="0">
                  <a:solidFill>
                    <a:srgbClr val="FFFFFF"/>
                  </a:solidFill>
                  <a:sym typeface="Wingdings"/>
                </a:rPr>
                <a:t>p</a:t>
              </a:r>
              <a:r>
                <a:rPr lang="en-GB" sz="1400" dirty="0" smtClean="0">
                  <a:solidFill>
                    <a:srgbClr val="FFFFFF"/>
                  </a:solidFill>
                </a:rPr>
                <a:t>rotein damage </a:t>
              </a:r>
              <a:r>
                <a:rPr lang="en-GB" sz="1400" dirty="0">
                  <a:solidFill>
                    <a:srgbClr val="FFFFFF"/>
                  </a:solidFill>
                </a:rPr>
                <a:t>rate proportional to aerobic metabolism </a:t>
              </a:r>
              <a:r>
                <a:rPr lang="en-GB" sz="1400" dirty="0" smtClean="0">
                  <a:solidFill>
                    <a:srgbClr val="FFFFFF"/>
                  </a:solidFill>
                </a:rPr>
                <a:t>             (</a:t>
              </a:r>
              <a:r>
                <a:rPr lang="en-GB" sz="1400" dirty="0">
                  <a:solidFill>
                    <a:srgbClr val="FFFFFF"/>
                  </a:solidFill>
                </a:rPr>
                <a:t>cf. </a:t>
              </a:r>
              <a:r>
                <a:rPr lang="en-GB" sz="1400" dirty="0" smtClean="0">
                  <a:solidFill>
                    <a:srgbClr val="FFFFFF"/>
                  </a:solidFill>
                </a:rPr>
                <a:t>ageing).</a:t>
              </a:r>
              <a:r>
                <a:rPr lang="en-GB" sz="1400" dirty="0" smtClean="0">
                  <a:solidFill>
                    <a:srgbClr val="FFFFFF"/>
                  </a:solidFill>
                </a:rPr>
                <a:t> </a:t>
              </a:r>
              <a:endParaRPr lang="en-GB" sz="1400" dirty="0" smtClean="0">
                <a:solidFill>
                  <a:srgbClr val="FFFFFF"/>
                </a:solidFill>
              </a:endParaRPr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4334392"/>
                </p:ext>
              </p:extLst>
            </p:nvPr>
          </p:nvGraphicFramePr>
          <p:xfrm>
            <a:off x="3505200" y="1981200"/>
            <a:ext cx="82296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199" name="Document" r:id="rId5" imgW="5486400" imgH="177800" progId="Word.Document.12">
                    <p:embed/>
                  </p:oleObj>
                </mc:Choice>
                <mc:Fallback>
                  <p:oleObj name="Document" r:id="rId5" imgW="5486400" imgH="1778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505200" y="1981200"/>
                          <a:ext cx="82296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4229014"/>
              </p:ext>
            </p:extLst>
          </p:nvPr>
        </p:nvGraphicFramePr>
        <p:xfrm>
          <a:off x="-3124200" y="4965700"/>
          <a:ext cx="9286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00" name="Document" r:id="rId7" imgW="5486400" imgH="495300" progId="Word.Document.12">
                  <p:embed/>
                </p:oleObj>
              </mc:Choice>
              <mc:Fallback>
                <p:oleObj name="Document" r:id="rId7" imgW="5486400" imgH="495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-3124200" y="4965700"/>
                        <a:ext cx="9286275" cy="83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-3352800" y="2324101"/>
            <a:ext cx="12725400" cy="307777"/>
            <a:chOff x="-3276600" y="2286000"/>
            <a:chExt cx="12415023" cy="307777"/>
          </a:xfrm>
        </p:grpSpPr>
        <p:graphicFrame>
          <p:nvGraphicFramePr>
            <p:cNvPr id="19" name="Object 1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11167055"/>
                </p:ext>
              </p:extLst>
            </p:nvPr>
          </p:nvGraphicFramePr>
          <p:xfrm>
            <a:off x="-3276600" y="2291291"/>
            <a:ext cx="8229600" cy="2857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201" name="Document" r:id="rId9" imgW="5486400" imgH="190500" progId="Word.Document.12">
                    <p:embed/>
                  </p:oleObj>
                </mc:Choice>
                <mc:Fallback>
                  <p:oleObj name="Document" r:id="rId9" imgW="5486400" imgH="1905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0"/>
                        <a:stretch>
                          <a:fillRect/>
                        </a:stretch>
                      </p:blipFill>
                      <p:spPr>
                        <a:xfrm>
                          <a:off x="-3276600" y="2291291"/>
                          <a:ext cx="8229600" cy="2857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3" name="Rectangle 22"/>
            <p:cNvSpPr/>
            <p:nvPr/>
          </p:nvSpPr>
          <p:spPr>
            <a:xfrm>
              <a:off x="2204223" y="2286000"/>
              <a:ext cx="69342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i="1" dirty="0" smtClean="0">
                  <a:solidFill>
                    <a:srgbClr val="FFFFFF"/>
                  </a:solidFill>
                </a:rPr>
                <a:t>O </a:t>
              </a:r>
              <a:r>
                <a:rPr lang="en-GB" sz="1400" i="1" dirty="0" smtClean="0">
                  <a:solidFill>
                    <a:srgbClr val="FFFFFF"/>
                  </a:solidFill>
                </a:rPr>
                <a:t> (</a:t>
              </a:r>
              <a:r>
                <a:rPr lang="en-GB" sz="1400" i="1" dirty="0">
                  <a:solidFill>
                    <a:srgbClr val="FFFFFF"/>
                  </a:solidFill>
                </a:rPr>
                <a:t>cm</a:t>
              </a:r>
              <a:r>
                <a:rPr lang="en-GB" sz="1400" i="1" baseline="30000" dirty="0">
                  <a:solidFill>
                    <a:srgbClr val="FFFFFF"/>
                  </a:solidFill>
                </a:rPr>
                <a:t>3</a:t>
              </a:r>
              <a:r>
                <a:rPr lang="en-GB" sz="1400" i="1" dirty="0">
                  <a:solidFill>
                    <a:srgbClr val="FFFFFF"/>
                  </a:solidFill>
                </a:rPr>
                <a:t>.J</a:t>
              </a:r>
              <a:r>
                <a:rPr lang="en-GB" sz="1400" i="1" baseline="30000" dirty="0">
                  <a:solidFill>
                    <a:srgbClr val="FFFFFF"/>
                  </a:solidFill>
                </a:rPr>
                <a:t>-1</a:t>
              </a:r>
              <a:r>
                <a:rPr lang="en-GB" sz="1400" i="1" dirty="0">
                  <a:solidFill>
                    <a:srgbClr val="FFFFFF"/>
                  </a:solidFill>
                </a:rPr>
                <a:t>) </a:t>
              </a:r>
              <a:r>
                <a:rPr lang="en-GB" sz="1400" i="1" dirty="0" smtClean="0">
                  <a:solidFill>
                    <a:srgbClr val="FFFFFF"/>
                  </a:solidFill>
                </a:rPr>
                <a:t>volume </a:t>
              </a:r>
              <a:r>
                <a:rPr lang="en-GB" sz="1400" i="1" dirty="0">
                  <a:solidFill>
                    <a:srgbClr val="FFFFFF"/>
                  </a:solidFill>
                </a:rPr>
                <a:t>of structural proteins </a:t>
              </a:r>
              <a:r>
                <a:rPr lang="en-GB" sz="1400" i="1" dirty="0" smtClean="0">
                  <a:solidFill>
                    <a:srgbClr val="FFFFFF"/>
                  </a:solidFill>
                </a:rPr>
                <a:t>damaged </a:t>
              </a:r>
              <a:r>
                <a:rPr lang="en-GB" sz="1400" i="1" dirty="0">
                  <a:solidFill>
                    <a:srgbClr val="FFFFFF"/>
                  </a:solidFill>
                </a:rPr>
                <a:t>by one joule spent </a:t>
              </a:r>
              <a:r>
                <a:rPr lang="en-GB" sz="1400" i="1" dirty="0" smtClean="0">
                  <a:solidFill>
                    <a:srgbClr val="FFFFFF"/>
                  </a:solidFill>
                </a:rPr>
                <a:t>in </a:t>
              </a:r>
              <a:r>
                <a:rPr lang="en-GB" sz="1400" i="1" dirty="0">
                  <a:solidFill>
                    <a:srgbClr val="FFFFFF"/>
                  </a:solidFill>
                </a:rPr>
                <a:t>aerobic metabolism. </a:t>
              </a:r>
              <a:endParaRPr lang="en-US" sz="1400" i="1" dirty="0">
                <a:solidFill>
                  <a:srgbClr val="FFFFFF"/>
                </a:solidFill>
              </a:endParaRPr>
            </a:p>
          </p:txBody>
        </p:sp>
      </p:grp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0448471"/>
              </p:ext>
            </p:extLst>
          </p:nvPr>
        </p:nvGraphicFramePr>
        <p:xfrm>
          <a:off x="-2438400" y="4937125"/>
          <a:ext cx="8582025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02" name="Document" r:id="rId11" imgW="5486400" imgH="1130300" progId="Word.Document.12">
                  <p:embed/>
                </p:oleObj>
              </mc:Choice>
              <mc:Fallback>
                <p:oleObj name="Document" r:id="rId11" imgW="5486400" imgH="1130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-2438400" y="4937125"/>
                        <a:ext cx="8582025" cy="17684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1975236"/>
              </p:ext>
            </p:extLst>
          </p:nvPr>
        </p:nvGraphicFramePr>
        <p:xfrm>
          <a:off x="1311275" y="5334000"/>
          <a:ext cx="9051925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203" name="Document" r:id="rId13" imgW="5486400" imgH="469900" progId="Word.Document.12">
                  <p:embed/>
                </p:oleObj>
              </mc:Choice>
              <mc:Fallback>
                <p:oleObj name="Document" r:id="rId13" imgW="5486400" imgH="46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311275" y="5334000"/>
                        <a:ext cx="9051925" cy="774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Oval 35"/>
          <p:cNvSpPr/>
          <p:nvPr/>
        </p:nvSpPr>
        <p:spPr>
          <a:xfrm>
            <a:off x="6781800" y="5791200"/>
            <a:ext cx="228600" cy="3810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" name="Group 36"/>
          <p:cNvGrpSpPr/>
          <p:nvPr/>
        </p:nvGrpSpPr>
        <p:grpSpPr>
          <a:xfrm>
            <a:off x="0" y="0"/>
            <a:ext cx="9144000" cy="415498"/>
            <a:chOff x="0" y="0"/>
            <a:chExt cx="9144000" cy="415498"/>
          </a:xfrm>
        </p:grpSpPr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0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chemeClr val="tx2"/>
                  </a:solidFill>
                  <a:latin typeface="Calibri"/>
                  <a:cs typeface="Calibri"/>
                </a:rPr>
                <a:t>Empirical</a:t>
              </a:r>
              <a:r>
                <a:rPr lang="fr-FR" sz="1200" b="1" dirty="0" smtClean="0">
                  <a:solidFill>
                    <a:schemeClr val="tx2"/>
                  </a:solidFill>
                  <a:latin typeface="Calibri"/>
                  <a:cs typeface="Calibri"/>
                </a:rPr>
                <a:t> patterns of maintenance</a:t>
              </a:r>
            </a:p>
          </p:txBody>
        </p:sp>
        <p:sp>
          <p:nvSpPr>
            <p:cNvPr id="39" name="Text Box 5"/>
            <p:cNvSpPr txBox="1">
              <a:spLocks noChangeArrowheads="1"/>
            </p:cNvSpPr>
            <p:nvPr/>
          </p:nvSpPr>
          <p:spPr bwMode="auto">
            <a:xfrm>
              <a:off x="1826999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Protein</a:t>
              </a: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 turnover &amp; </a:t>
              </a: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aerobic</a:t>
              </a:r>
              <a:r>
                <a:rPr lang="fr-FR" sz="1200" b="1" dirty="0" smtClean="0">
                  <a:solidFill>
                    <a:srgbClr val="C0504D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rgbClr val="C0504D"/>
                  </a:solidFill>
                  <a:latin typeface="Calibri"/>
                  <a:cs typeface="Calibri"/>
                </a:rPr>
                <a:t>metabolism</a:t>
              </a:r>
              <a:endParaRPr lang="fr-FR" sz="1200" b="1" dirty="0">
                <a:solidFill>
                  <a:srgbClr val="C0504D"/>
                </a:solidFill>
                <a:latin typeface="Calibri"/>
                <a:cs typeface="Calibri"/>
              </a:endParaRPr>
            </a:p>
          </p:txBody>
        </p:sp>
        <p:sp>
          <p:nvSpPr>
            <p:cNvPr id="40" name="Text Box 5"/>
            <p:cNvSpPr txBox="1">
              <a:spLocks noChangeArrowheads="1"/>
            </p:cNvSpPr>
            <p:nvPr/>
          </p:nvSpPr>
          <p:spPr bwMode="auto">
            <a:xfrm>
              <a:off x="3653998" y="0"/>
              <a:ext cx="1835997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Intra- and inter-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specific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scaling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 of maintenance</a:t>
              </a:r>
              <a:endParaRPr lang="fr-FR" sz="1200" b="1" dirty="0">
                <a:solidFill>
                  <a:srgbClr val="1F497D"/>
                </a:solidFill>
                <a:latin typeface="Calibri"/>
                <a:cs typeface="Calibri"/>
              </a:endParaRPr>
            </a:p>
          </p:txBody>
        </p:sp>
        <p:sp>
          <p:nvSpPr>
            <p:cNvPr id="41" name="Text Box 5"/>
            <p:cNvSpPr txBox="1">
              <a:spLocks noChangeArrowheads="1"/>
            </p:cNvSpPr>
            <p:nvPr/>
          </p:nvSpPr>
          <p:spPr bwMode="auto">
            <a:xfrm>
              <a:off x="5480997" y="0"/>
              <a:ext cx="1836000" cy="41549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Impacts on the DEB </a:t>
              </a:r>
              <a:r>
                <a:rPr lang="fr-FR" sz="1200" b="1" dirty="0" err="1" smtClean="0">
                  <a:solidFill>
                    <a:srgbClr val="1F497D"/>
                  </a:solidFill>
                  <a:latin typeface="Calibri"/>
                  <a:cs typeface="Calibri"/>
                </a:rPr>
                <a:t>theory</a:t>
              </a: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?</a:t>
              </a:r>
            </a:p>
          </p:txBody>
        </p:sp>
        <p:sp>
          <p:nvSpPr>
            <p:cNvPr id="42" name="Text Box 5"/>
            <p:cNvSpPr txBox="1">
              <a:spLocks noChangeArrowheads="1"/>
            </p:cNvSpPr>
            <p:nvPr/>
          </p:nvSpPr>
          <p:spPr bwMode="auto">
            <a:xfrm>
              <a:off x="7308000" y="0"/>
              <a:ext cx="1836000" cy="325346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/>
          </p:spPr>
          <p:txBody>
            <a:bodyPr wrap="square" tIns="93600">
              <a:spAutoFit/>
            </a:bodyPr>
            <a:lstStyle/>
            <a:p>
              <a:pPr algn="ctr">
                <a:defRPr/>
              </a:pPr>
              <a:r>
                <a:rPr lang="fr-FR" sz="1200" b="1" dirty="0" smtClean="0">
                  <a:solidFill>
                    <a:srgbClr val="1F497D"/>
                  </a:solidFill>
                  <a:latin typeface="Calibri"/>
                  <a:cs typeface="Calibri"/>
                </a:rPr>
                <a:t>Conclusion</a:t>
              </a: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0" y="381000"/>
              <a:ext cx="9144000" cy="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18288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73152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5486400" y="0"/>
              <a:ext cx="0" cy="381000"/>
            </a:xfrm>
            <a:prstGeom prst="line">
              <a:avLst/>
            </a:prstGeom>
            <a:ln w="3175" cmpd="sng">
              <a:solidFill>
                <a:schemeClr val="tx1">
                  <a:lumMod val="65000"/>
                  <a:lumOff val="3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3657600" y="0"/>
              <a:ext cx="0" cy="381000"/>
            </a:xfrm>
            <a:prstGeom prst="line">
              <a:avLst/>
            </a:prstGeom>
            <a:ln w="3175" cmpd="sng">
              <a:solidFill>
                <a:srgbClr val="595959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-2667000" y="2743200"/>
            <a:ext cx="11811000" cy="800099"/>
            <a:chOff x="-2667000" y="2857501"/>
            <a:chExt cx="11811000" cy="800099"/>
          </a:xfrm>
        </p:grpSpPr>
        <p:graphicFrame>
          <p:nvGraphicFramePr>
            <p:cNvPr id="20" name="Object 1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94876305"/>
                </p:ext>
              </p:extLst>
            </p:nvPr>
          </p:nvGraphicFramePr>
          <p:xfrm>
            <a:off x="-2667000" y="3351213"/>
            <a:ext cx="8229600" cy="3048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204" name="Document" r:id="rId15" imgW="5486400" imgH="203200" progId="Word.Document.12">
                    <p:embed/>
                  </p:oleObj>
                </mc:Choice>
                <mc:Fallback>
                  <p:oleObj name="Document" r:id="rId15" imgW="5486400" imgH="2032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6"/>
                        <a:stretch>
                          <a:fillRect/>
                        </a:stretch>
                      </p:blipFill>
                      <p:spPr>
                        <a:xfrm>
                          <a:off x="-2667000" y="3351213"/>
                          <a:ext cx="8229600" cy="3048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Rectangle 23"/>
            <p:cNvSpPr/>
            <p:nvPr/>
          </p:nvSpPr>
          <p:spPr>
            <a:xfrm>
              <a:off x="2971800" y="3349823"/>
              <a:ext cx="5715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i="1" dirty="0">
                  <a:solidFill>
                    <a:srgbClr val="FFFFFF"/>
                  </a:solidFill>
                </a:rPr>
                <a:t> </a:t>
              </a:r>
              <a:r>
                <a:rPr lang="en-GB" sz="1400" i="1" dirty="0" smtClean="0">
                  <a:solidFill>
                    <a:srgbClr val="FFFFFF"/>
                  </a:solidFill>
                </a:rPr>
                <a:t>(</a:t>
              </a:r>
              <a:r>
                <a:rPr lang="en-GB" sz="1400" i="1" dirty="0">
                  <a:solidFill>
                    <a:srgbClr val="FFFFFF"/>
                  </a:solidFill>
                </a:rPr>
                <a:t>J.cm</a:t>
              </a:r>
              <a:r>
                <a:rPr lang="en-GB" sz="1400" i="1" baseline="30000" dirty="0">
                  <a:solidFill>
                    <a:srgbClr val="FFFFFF"/>
                  </a:solidFill>
                </a:rPr>
                <a:t>-3</a:t>
              </a:r>
              <a:r>
                <a:rPr lang="en-GB" sz="1400" i="1" dirty="0">
                  <a:solidFill>
                    <a:srgbClr val="FFFFFF"/>
                  </a:solidFill>
                </a:rPr>
                <a:t>) </a:t>
              </a:r>
              <a:r>
                <a:rPr lang="en-GB" sz="1400" i="1" dirty="0" smtClean="0">
                  <a:solidFill>
                    <a:srgbClr val="FFFFFF"/>
                  </a:solidFill>
                </a:rPr>
                <a:t>cost </a:t>
              </a:r>
              <a:r>
                <a:rPr lang="en-GB" sz="1400" i="1" dirty="0">
                  <a:solidFill>
                    <a:srgbClr val="FFFFFF"/>
                  </a:solidFill>
                </a:rPr>
                <a:t>of removing a fixed volume of damaged structure </a:t>
              </a:r>
              <a:endParaRPr lang="en-US" sz="1400" i="1" dirty="0">
                <a:solidFill>
                  <a:srgbClr val="FFFFFF"/>
                </a:solidFill>
              </a:endParaRPr>
            </a:p>
          </p:txBody>
        </p:sp>
        <p:graphicFrame>
          <p:nvGraphicFramePr>
            <p:cNvPr id="33" name="Object 3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57853968"/>
                </p:ext>
              </p:extLst>
            </p:nvPr>
          </p:nvGraphicFramePr>
          <p:xfrm>
            <a:off x="-1219200" y="3370361"/>
            <a:ext cx="82296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205" name="Document" r:id="rId17" imgW="5486400" imgH="177800" progId="Word.Document.12">
                    <p:embed/>
                  </p:oleObj>
                </mc:Choice>
                <mc:Fallback>
                  <p:oleObj name="Document" r:id="rId17" imgW="5486400" imgH="1778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18"/>
                        <a:stretch>
                          <a:fillRect/>
                        </a:stretch>
                      </p:blipFill>
                      <p:spPr>
                        <a:xfrm>
                          <a:off x="-1219200" y="3370361"/>
                          <a:ext cx="82296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" name="Rectangle 2"/>
            <p:cNvSpPr/>
            <p:nvPr/>
          </p:nvSpPr>
          <p:spPr>
            <a:xfrm>
              <a:off x="0" y="2857501"/>
              <a:ext cx="9144000" cy="397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buClr>
                  <a:schemeClr val="accent2"/>
                </a:buClr>
                <a:buSzPct val="130000"/>
                <a:buFont typeface="Lucida Grande"/>
                <a:buChar char="➥"/>
              </a:pPr>
              <a:r>
                <a:rPr lang="en-GB" sz="1400" dirty="0" smtClean="0">
                  <a:solidFill>
                    <a:srgbClr val="FFFFFF"/>
                  </a:solidFill>
                </a:rPr>
                <a:t>Degrading damaged </a:t>
              </a:r>
              <a:r>
                <a:rPr lang="en-GB" sz="1400" dirty="0">
                  <a:solidFill>
                    <a:srgbClr val="FFFFFF"/>
                  </a:solidFill>
                </a:rPr>
                <a:t>structural </a:t>
              </a:r>
              <a:r>
                <a:rPr lang="en-GB" sz="1400" dirty="0" smtClean="0">
                  <a:solidFill>
                    <a:srgbClr val="FFFFFF"/>
                  </a:solidFill>
                </a:rPr>
                <a:t>proteins has a cost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34" name="Rectangle 33"/>
          <p:cNvSpPr/>
          <p:nvPr/>
        </p:nvSpPr>
        <p:spPr>
          <a:xfrm>
            <a:off x="0" y="838200"/>
            <a:ext cx="9144000" cy="397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buClr>
                <a:schemeClr val="accent2"/>
              </a:buClr>
              <a:buSzPct val="130000"/>
              <a:buFont typeface="Lucida Grande"/>
              <a:buChar char="➥"/>
            </a:pPr>
            <a:r>
              <a:rPr lang="en-GB" sz="1400" dirty="0" smtClean="0">
                <a:solidFill>
                  <a:srgbClr val="FFFFFF"/>
                </a:solidFill>
              </a:rPr>
              <a:t>Mass balance equation:</a:t>
            </a:r>
            <a:endParaRPr lang="en-GB" sz="1400" dirty="0">
              <a:solidFill>
                <a:srgbClr val="FFFFFF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-2286000" y="4310595"/>
            <a:ext cx="11506200" cy="413805"/>
            <a:chOff x="-2286000" y="4005795"/>
            <a:chExt cx="11506200" cy="413805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375266232"/>
                </p:ext>
              </p:extLst>
            </p:nvPr>
          </p:nvGraphicFramePr>
          <p:xfrm>
            <a:off x="-2286000" y="4132361"/>
            <a:ext cx="8229600" cy="266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206" name="Document" r:id="rId19" imgW="5486400" imgH="177800" progId="Word.Document.12">
                    <p:embed/>
                  </p:oleObj>
                </mc:Choice>
                <mc:Fallback>
                  <p:oleObj name="Document" r:id="rId19" imgW="5486400" imgH="1778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0"/>
                        <a:stretch>
                          <a:fillRect/>
                        </a:stretch>
                      </p:blipFill>
                      <p:spPr>
                        <a:xfrm>
                          <a:off x="-2286000" y="4132361"/>
                          <a:ext cx="8229600" cy="2667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6" name="Rectangle 25"/>
            <p:cNvSpPr/>
            <p:nvPr/>
          </p:nvSpPr>
          <p:spPr>
            <a:xfrm>
              <a:off x="2743200" y="4111823"/>
              <a:ext cx="64770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1400" i="1" dirty="0" smtClean="0">
                  <a:solidFill>
                    <a:srgbClr val="FFFFFF"/>
                  </a:solidFill>
                </a:rPr>
                <a:t>The fraction </a:t>
              </a:r>
              <a:r>
                <a:rPr lang="en-GB" sz="1400" i="1" dirty="0">
                  <a:solidFill>
                    <a:srgbClr val="FFFFFF"/>
                  </a:solidFill>
                </a:rPr>
                <a:t>of aerobic metabolism allocated to protein turnover. </a:t>
              </a:r>
              <a:endParaRPr lang="en-US" sz="1400" i="1" dirty="0">
                <a:solidFill>
                  <a:srgbClr val="FFFFFF"/>
                </a:solidFill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>
              <a:off x="0" y="4005795"/>
              <a:ext cx="9144000" cy="397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buClr>
                  <a:schemeClr val="accent2"/>
                </a:buClr>
                <a:buSzPct val="130000"/>
                <a:buFont typeface="Lucida Grande"/>
                <a:buChar char="➥"/>
              </a:pPr>
              <a:r>
                <a:rPr lang="en-GB" sz="1400" dirty="0" smtClean="0">
                  <a:solidFill>
                    <a:srgbClr val="FFFFFF"/>
                  </a:solidFill>
                </a:rPr>
                <a:t>With</a:t>
              </a:r>
              <a:endParaRPr lang="en-GB" sz="1400" dirty="0">
                <a:solidFill>
                  <a:srgbClr val="FFFFFF"/>
                </a:solidFill>
              </a:endParaRPr>
            </a:p>
          </p:txBody>
        </p:sp>
      </p:grpSp>
      <p:sp>
        <p:nvSpPr>
          <p:cNvPr id="49" name="Oval 48"/>
          <p:cNvSpPr/>
          <p:nvPr/>
        </p:nvSpPr>
        <p:spPr>
          <a:xfrm>
            <a:off x="1905000" y="5546725"/>
            <a:ext cx="228600" cy="381000"/>
          </a:xfrm>
          <a:prstGeom prst="ellipse">
            <a:avLst/>
          </a:prstGeom>
          <a:noFill/>
          <a:ln w="38100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-152400" y="3752850"/>
            <a:ext cx="9296400" cy="514350"/>
            <a:chOff x="-152400" y="3752850"/>
            <a:chExt cx="9296400" cy="514350"/>
          </a:xfrm>
        </p:grpSpPr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77494883"/>
                </p:ext>
              </p:extLst>
            </p:nvPr>
          </p:nvGraphicFramePr>
          <p:xfrm>
            <a:off x="-152400" y="3752850"/>
            <a:ext cx="8229600" cy="5143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1207" name="Document" r:id="rId21" imgW="5486400" imgH="342900" progId="Word.Document.12">
                    <p:embed/>
                  </p:oleObj>
                </mc:Choice>
                <mc:Fallback>
                  <p:oleObj name="Document" r:id="rId21" imgW="5486400" imgH="3429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22"/>
                        <a:stretch>
                          <a:fillRect/>
                        </a:stretch>
                      </p:blipFill>
                      <p:spPr>
                        <a:xfrm>
                          <a:off x="-152400" y="3752850"/>
                          <a:ext cx="8229600" cy="51435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0" name="Rectangle 49"/>
            <p:cNvSpPr/>
            <p:nvPr/>
          </p:nvSpPr>
          <p:spPr>
            <a:xfrm>
              <a:off x="0" y="3810000"/>
              <a:ext cx="9144000" cy="397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spcBef>
                  <a:spcPts val="600"/>
                </a:spcBef>
                <a:buClr>
                  <a:schemeClr val="accent2"/>
                </a:buClr>
                <a:buSzPct val="130000"/>
                <a:buFont typeface="Lucida Grande"/>
                <a:buChar char="➥"/>
              </a:pPr>
              <a:r>
                <a:rPr lang="en-GB" sz="1400" dirty="0">
                  <a:solidFill>
                    <a:srgbClr val="FFFFFF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3442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74516</TotalTime>
  <Words>1262</Words>
  <Application>Microsoft Macintosh PowerPoint</Application>
  <PresentationFormat>On-screen Show (4:3)</PresentationFormat>
  <Paragraphs>200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Office Theme</vt:lpstr>
      <vt:lpstr>Equation</vt:lpstr>
      <vt:lpstr>Document</vt:lpstr>
      <vt:lpstr>Microsoft Word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Olivier Maury</cp:lastModifiedBy>
  <cp:revision>1054</cp:revision>
  <dcterms:created xsi:type="dcterms:W3CDTF">2006-08-16T00:00:00Z</dcterms:created>
  <dcterms:modified xsi:type="dcterms:W3CDTF">2017-06-02T08:45:32Z</dcterms:modified>
</cp:coreProperties>
</file>