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5"/>
  </p:notesMasterIdLst>
  <p:sldIdLst>
    <p:sldId id="256" r:id="rId2"/>
    <p:sldId id="258" r:id="rId3"/>
    <p:sldId id="264" r:id="rId4"/>
    <p:sldId id="260" r:id="rId5"/>
    <p:sldId id="279" r:id="rId6"/>
    <p:sldId id="280" r:id="rId7"/>
    <p:sldId id="266" r:id="rId8"/>
    <p:sldId id="267" r:id="rId9"/>
    <p:sldId id="286" r:id="rId10"/>
    <p:sldId id="285" r:id="rId11"/>
    <p:sldId id="278" r:id="rId12"/>
    <p:sldId id="281" r:id="rId13"/>
    <p:sldId id="270" r:id="rId14"/>
    <p:sldId id="282" r:id="rId15"/>
    <p:sldId id="265" r:id="rId16"/>
    <p:sldId id="291" r:id="rId17"/>
    <p:sldId id="272" r:id="rId18"/>
    <p:sldId id="289" r:id="rId19"/>
    <p:sldId id="274" r:id="rId20"/>
    <p:sldId id="273" r:id="rId21"/>
    <p:sldId id="283" r:id="rId22"/>
    <p:sldId id="287" r:id="rId23"/>
    <p:sldId id="257" r:id="rId2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jalling" initials="T" lastIdx="11" clrIdx="0">
    <p:extLst>
      <p:ext uri="{19B8F6BF-5375-455C-9EA6-DF929625EA0E}">
        <p15:presenceInfo xmlns:p15="http://schemas.microsoft.com/office/powerpoint/2012/main" userId="Tjall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66"/>
    <a:srgbClr val="FFCC99"/>
    <a:srgbClr val="FFFF99"/>
    <a:srgbClr val="DEFFB7"/>
    <a:srgbClr val="3333FF"/>
    <a:srgbClr val="CCFFCC"/>
    <a:srgbClr val="00CCFF"/>
    <a:srgbClr val="33CC3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860A0D3-8531-4418-89D2-801D8AECD78F}" type="datetimeFigureOut">
              <a:rPr lang="en-GB"/>
              <a:pPr>
                <a:defRPr/>
              </a:pPr>
              <a:t>07/06/2017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BB6A73B-19DF-442E-AEB6-0A01D03F5C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41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DCE3-9542-49F4-8BB0-5ED1D89829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0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F6D0-1581-4ABD-AA71-91FFFFC4D4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3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78C82-3E15-4633-87D3-15F33F8353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7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4426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A64B-40EE-4B65-8AD7-53166F765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6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3AAD-4E4C-480B-B085-0EAB4F321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1D70-DBED-4168-947A-83E3FEFAAE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1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4CA79-68C7-40FA-A370-B696A4036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9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344F-969B-4A0D-B51A-C928A53CE2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3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7B26-1275-4CD3-AA26-5BB0D3406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6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30C5A-645E-4A89-B5E9-28189E7B4D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4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BEE0D-114A-4605-9047-B23D20EF5E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5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5087963-A625-431E-9D12-9880F3CF1B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323850" y="1412875"/>
            <a:ext cx="7993063" cy="71438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009900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NL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3333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3333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3333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3333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rgbClr val="3333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rgbClr val="3333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rgbClr val="3333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rgbClr val="3333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025" y="2474420"/>
            <a:ext cx="8571442" cy="1470025"/>
          </a:xfrm>
        </p:spPr>
        <p:txBody>
          <a:bodyPr/>
          <a:lstStyle/>
          <a:p>
            <a:pPr eaLnBrk="1" hangingPunct="1"/>
            <a:r>
              <a:rPr lang="en-GB" altLang="en-US" dirty="0"/>
              <a:t>Dynamics of lipid storage in marine </a:t>
            </a:r>
            <a:r>
              <a:rPr lang="en-GB" altLang="en-US" dirty="0" smtClean="0"/>
              <a:t>copepods</a:t>
            </a:r>
            <a:br>
              <a:rPr lang="en-GB" altLang="en-US" dirty="0" smtClean="0"/>
            </a:br>
            <a:r>
              <a:rPr lang="en-GB" altLang="en-US" sz="2800" dirty="0" smtClean="0">
                <a:solidFill>
                  <a:srgbClr val="009900"/>
                </a:solidFill>
              </a:rPr>
              <a:t>and </a:t>
            </a:r>
            <a:r>
              <a:rPr lang="en-GB" altLang="en-US" sz="2800" dirty="0">
                <a:solidFill>
                  <a:srgbClr val="009900"/>
                </a:solidFill>
              </a:rPr>
              <a:t>its consequences for effects of oil </a:t>
            </a:r>
            <a:r>
              <a:rPr lang="en-GB" altLang="en-US" sz="2800" dirty="0" smtClean="0">
                <a:solidFill>
                  <a:srgbClr val="009900"/>
                </a:solidFill>
              </a:rPr>
              <a:t>pollution</a:t>
            </a:r>
            <a:endParaRPr lang="en-GB" altLang="en-US" sz="2800" b="0" dirty="0" smtClean="0">
              <a:solidFill>
                <a:srgbClr val="0099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2785" y="4590916"/>
            <a:ext cx="6300479" cy="698895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Tjalling </a:t>
            </a:r>
            <a:r>
              <a:rPr lang="nl-NL" altLang="en-US" dirty="0"/>
              <a:t>Jager &amp; </a:t>
            </a:r>
            <a:r>
              <a:rPr lang="nl-NL" altLang="en-US" dirty="0" err="1"/>
              <a:t>Bjørn</a:t>
            </a:r>
            <a:r>
              <a:rPr lang="nl-NL" altLang="en-US" dirty="0"/>
              <a:t> Henrik Hansen</a:t>
            </a:r>
            <a:endParaRPr lang="nl-NL" altLang="en-US" dirty="0" smtClean="0"/>
          </a:p>
        </p:txBody>
      </p:sp>
      <p:pic>
        <p:nvPicPr>
          <p:cNvPr id="4101" name="Picture 7" descr="equation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898525"/>
            <a:ext cx="9274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debtox.info/attachments/Image/DEBtox_re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05" y="5089738"/>
            <a:ext cx="2267194" cy="10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AutoShape 2" descr="data:image/jpeg;base64,/9j/4AAQSkZJRgABAQAAAQABAAD/2wCEAAkGBxQSEhQUEhQVFBQUFBQUFxQVFRQVFBQVHBQWFhcXFBcYHCggGh0mHBcVITEhJSkrLy4uFx8zODMsNygtLisBCgoKDg0OGxAQGjAkICYyNCw3Mi4sLCwvLjIvLDQsLC8sMCwsLCwtLCwsLCwsLCwsLCwsLCwsLCwsLCwsLCwsLP/AABEIAKAAoAMBEQACEQEDEQH/xAAbAAEAAgMBAQAAAAAAAAAAAAAAAQUDBAYCB//EADcQAAIBAwIEBQMCBAUFAAAAAAECAwAEERIhBQYTMRQiQVFhI3GBMpEzQmKhBxUkUvAWNHKC0f/EABoBAQADAQEBAAAAAAAAAAAAAAABAgMEBQb/xAAvEQACAgECBQMCBQUBAAAAAAAAAQIRAxIhBBMxQVEiYbGB8DJxodHhFGKRwfFC/9oADAMBAAIRAxEAPwDh6+iPnhQCgFAKAUAoAaAUAoBQCgFAMUAoBQCgFAKAigJoBQCgFAKAUAoBQCgFAKAUAoBQCgFAKAUAoCKAmgFAKAUAoBQCgFAKAigJoBQEUBNAKAUAoCKAmgFAKAUAoBQCgFAKAUAoCM0AzQCgJoBQCgIoCaAigJoBQCgFAKAUAoBQCgMtrbPI6xxqXdzhVUZJPxVZSUVbJjFydI6j/p+K1iMsytdsGCFIm0W8TbZE0wyWxlf0gAHYneuXnSm9Mdvl/kdawxgtUt/hFraXi/6mOPwivFjpiCJWV16bsGBdHaTLBF0+XGonNYyi/S3e/k3i+qVfQ2ry8hUqs3SKmKV26lvDq8qRMvl0xkMzNKvTDZ8oORVYxk+nz/0tKSWz+Cs4vy1AUR2AsZJMaQzFrdmK6tDhvPCwGM/qUZGTWuPPJNr8S/X+THJgg0n+F/p/Bx/EeHyQSNFKpR17j3B7EH1B9CK7ITU1aOOcHB0zWq5QUAoBQCgFAKAUAoBQEUAoCaAigO74VZC1hKLJHHeTRrIeodPkPmW3RjjTqUEucjZkX1yPPyT5krr0r7v9j0McFjjX/p/dG9xfiFvbKztDoFyodLFSUUqcHqXI3CA9tCgagoz7CuOE8jpPp3/YtPJDGra69v3MPBuYjc9GPxvgvqhHgiiCROpcaek6bqceU6id96tkw6Lem/cjHmU6WqvYuLCa7uL2SEeJgtxrQdeJ7uGV1cjLM4AUEb41enfespKEcaezfttRonOU2ui/yafDL1nfSsDW95GjEWjO8ccqlkdjbv8AqjJ6Yyu4YDGfUTOFK7uPn9yIzt1VPx+xgvOFR3MQt0kM7qpeOcIVSGVmyLYn+VHyQqEkoVH+7AtDI4PVVe3n3Kyxqa03f+vY+cf2+/cfevRPNFSBQCgFAKAigJoBQCgIoCaAUBa8q2KzXcKSfw9WuTPbpoC7A/BC4/NY55OMG0a4IqU0md5ayLKRLP18Nru5oLiM9I6F6jCDqLkeZoVypwQ2CK4GmtlXi1/s9BU93fmme+WuHxzr4q5UT3FyQzAKZHg6jskJVCCqoAkhLMDjT2plm4vRHZL9fIxwTWuW7f2jPxHl6C5VMrFb3EbxxuselmWQMGkWV0ARsx+YeVSCPXOBEcsoe6LTwxn7Mur+ITeLY3ksCSQhWXLEQGOeSPqo2oAatJBUAfc1lF1Xpv8A2aSV3vRwH+J7GK+QpKS8Ucar+rqRlACGYnuTnOR7Gu7hEpY2mjh4tuORNMvJZlnVJWnjtY54hcajGrGOYuEmKMzgIdYjbOGY6jiuetLaq2tjotSV3Se5xPOSg3HWUALcxR3OB2VpFy4H/tqru4dvRpfbY4eIS16l33KOtzAUAoBQCgFAKAUBFATQEUAoC/5L/wC4cerW10F+WMD4Arn4n8H1R08L+P6M625uRJFdgXMVy/gpt4kWMqBLC2GAY7kZ9f5T71yRVSi6rc65O4y3vYycs8SjisIUun6kExmhCxoX7jV0p0xqbTuQUP8AMQfemaDllenZoYZqONamafNnO8TQGG1YlpEVZXVDFGCCPMgbLs5AVcsxwFq+HhZatUzPNxMdNQPFjxubiFrxISFBILeE4C4Voo3laRduxJc7/wBVJ4o4pwrpZOPLLLGV9THz9wOafiX0vqtcQrMijClUC4KnJ+M/mrcNljHFvtTKcTilPJtvaNzluKQ2ll0kRnEd+wLvo0B5oVVlOltyfTG4BGazzNcyVvx8GuJS0Rpefk57ns+a2yqofD7ov6VzNKQq/wBIBwPjFdHC9Jfmc/FdY/kcxXUcgoBQCgFAKAUAzQCgFARQE0Bv8B4j4a4hmxkRyBmHunZx+VJrPLDXBxNMU9E1I+gm5MM6IzLJHCjgxpG0kk1qyaWmllwAi9LSQBnJXHevOpON/d+D0bakl915LbgPBAkaxKRIbaO5KIraTdQzFJIpEcHbPTCH/wAmHtmmTI27819KL48dKvF/qctef4d4YKkjrksCXiOj+OsS6cHIHmJyScgCumPGbbo5pcGuzNzhHLEkUDw9MnxC6Z5onLSdMKJOlHE6hVJyVyWO6N8Cs8mdSlq8dEaY8LhGvPctpuD3PjZbuUKsrBoLKEMGI8pUSsR2VFyx+/2zTmR5agvzZfly5jm/yRo3NlGypGtv1ojHFbWchCvFlSw6hAIddTFm1KSMAZG1SpNO7p9WGr2q+yOF5rvUluW6RzFGEhjPvHGoQN+cE/mu/BFxhv1e55+ealPbotiorYxFAKAUAoAKAUBFATQCgAoBQAUB3PKHHnePw4kWOdV6cLuNSSoc/SdSQpdNTGMsceYjb14c+FJ6q27/AH8nfw+a1pfX7+0Wi8T6Uogjjmm6SyzPh9NzbHVkujNjzMPM8WNO4A2rHRqjqbrt7P78muunpSv5X34Le15vlCqUu7WVWGU8UklrKVzjuPI/ywwMiqPCrpp/TcusrrZr67GaTnKXDarixjwCx6PWu5Ao7kKukfk9qryV2T+Cea+7XyUlzxpZm6btLAt1F5LqUK8twNQAXQuyRdz0xjV2z76rG4q1vXbwZvIpbdL7+So4zxI2iOMKl5cL9SONj0rfIIaTR2WVwxGkfpBPvvrjx8x/2r9f4Rllyctf3P8AT+ThgK7zgJoBQCgIoBQE0AoBQCgFAKAUAoCDQHQR8ydRBHeRC5VRpV9ZjuEX2EoB1DtswPaud4KdwdfB0LPaqav5Oi4TzFaRkMk7IFt/DrHPA5IXUXJMkTkE5P8AtFc88OR9V3vZnRDNjXR9q3RjHHLZEtw10XEEcsRSO2kJmR0RCGLuqqMIu24zvTlTbfp6+/Qc7GkvV09iiXmJIBpsYeicFevI3VuMHvpOAsef6R+a35Dk7yO/bsYc9RVY1Xv3OfY5JJ3JOSTuST6n3roOduxUkCgAoAKAUAoBQCgFAKAUAoCKAmgGaAUAoBQCgFAKAUAoBQCgFARQE4oBigOl5lCLbWDpFErSxvI5VANTK+kZ+MelcuG3OSbex1ZqUItJbm79Px9qhghMbxQlk0ABi8YZj+4/uaotXKk7dmj082KpUZYeFxCZZ4kSS0uoJ5Iw66ujIkTOYj7FWH5A+KrLJLTpbqSf+SY4o69SXpf6FXYSK1hdyNDCZEkgVX0DKiUyasfsMe1azTWWKt/8MoNPHJ0v+m1e2guLaxltooldpvDShVGDPkGMt/Sykkj4qsZOE5KTfSyzipxjKKXWmbfCGt5+IzRxwQtD05RECi4Zo0bS+c48xyT8Y9qrkU44k23f7lseiWVpJUU/H2eKOAy29vHL9SQdNUKPGcIA4ViCQyMe/ZvitMVSbqTopk9Om4qzquNcGhSS76tvFFapCCkyjS4nKAoqEHLZbOxFc8Mkmo025X09jeeOKbtJKii5Y4d1bVjbpBNdrLl4ZgCzQ6NuipIB3zn1rbNKp+ptR9jHBC4elJv3PfBTFJLxA+HjCpDLMkciZMTqVGnf23GKjJqUYer2Jx6ZOfpPXJ08M0scLW8LAQzu7OgLM4DOuDnZRsMfFM8ZRTlqfUYJQm9OlFbZ8eg6sDy2sJQLonRUAVgXY60GdmCkffFaPDOmlJ+xms0LVxXubnHLBLJJQwima5fVbtpBCW+M9UY7FtQUL6aGPtVMcnla6quv5l8kY4k+jvp+RpcrWCMl1cSqJFtYlcRnIV3diqa8fyjBJFaZ5tOMVtZnggmpSe9GxZxpeW10Wjjjlto1mR4l0ak1aXR1BwfTB9N6q7xTjTtPbcsqywk2qa3LiKzLW1lLFaWrl1nebWqLqEbAgDLZ3UMMqDWLlUpJyfsbqNwjJRRwt26tI7IMIzuyjGMKWJUfgYruimkkzgk05Now1YqTQCgLtuKQzW8ENwJVa36io8QR9aMwbS6uy6SCNmBPc7Vhy5Rm5RrfydHMjKCjLsZbTj0Yvo7l0cJD09EaaWOI1CorMSvtknHf0qHhfL0LuSsy5mt9hy7zELRZ4gGkgmjZQGCq6yGMoJAMkA7kHB3GKjLh5lPo0MWfQ2uqZgsOIwpZzwN1S8zRPqCpoQxliBu+SDq3Pp81aUJvIpKtisJwWNxfc98ucwm0S4QLq60YC9vpyjIWQZ+GYbfHtTNh5jT8DDm5aa8njlXicVtI7yB2zE8ShAp/WpUklmGMbY99+1M+OU0khgyRg25GO4mteisSdf8AiBmkcRkqgRxoiQNgZZyx3GcD2oo5NWp0S549KSsu7vmuB7i4cxytBdQrHLGdAdWQARuhyQSDk7471kuHmopXujWXEQcn4ZU2d3aqsWoXCyQyMwkiEYMi69ShstlGAH6hqxkjBwDWko5G30pmUZ40l1tG7a8yxma8mmVw12kiaYwrLGGIOcswyRjHbf4qssEtMYx7Fo546pSl3NPlXisVrO0riRhodFChMkMrKS2WGCNjgZ9avnxyyRpFME4wk2ymKrqwpYpkbkANj30gkZ7+tbK69zF1fsXPMfFIp1gEYkBhhSHzqgDKuo6sqxwckbf3rHDjlBu++5vmyRmlXYw8A4wIOsjoZIbiPpyKG0tjOVdCQRqU5xkVOXHrprqiuLLotPozN/msUME0NsJCbjSJJZQiEIpyI0RGYDJ7sW9BtUcuUpKU+3gtzIxg4w7nrivFont7aOLrK9sJQGZUUP1GUndXJXABHrnPpUQxyU25VTE8kXBRjexRV0HOKAUAoDY4fZPPIsUS6nc4UfPz7D1qs5KKtloRcnpRZf5CpWXRdQO0KM7IvU8wHfpsV0v+DWXOe1xe5ryVTqS2MFlwYvF15JEhh1aFd9R1vjJCKgJOPU9hVpZalpStlY4rjqbpGduWpBNDGXj0Tqzxz5JiZFUsxzjIxpwRjIzVeetLddOxf+nepK+vczJysSsLC4ixOsrRbSDX0x5huux9Bn3qv9R19PQn+n6erqaU3BtNqtz1EKO/TCgPq1hdRXcY2HrmrrLc9FFHiqGuzJxDgghSF3nj0zp1FIWU4TcamGn3GMVEc2ptJdCZYVGrfU2b/lYxPPG08JlgQuyDqZIABwpK4JwRUR4jVTrZky4erWrdGvccuyLaLdqVkhZtJ06tSHJHmBA21AjNWWZOeh7MrLA1DWt0RLwMKYAZ4/8AUAFDiTABJUFvLtuMVCzXe3Ql4Uq9XUzX/K0kYuCskchtSBMqFgyZOM4YDUM+oqI8Qm1aq+hMuHaTp3RrXXBilslz1EZZGKKoD6tS41A5XAxnvVo5bm4UVliqCnZkm4FpaBevGfEBShCyYwx0qT5dsnaoWa03p6EvDTS1dTLecsSIJ9MkcjWp+silgyDOCwDAahn2qI8QnVqrJlw7V07o1rbgpMKzyyJBG5KoX1lpCMatCICSBkZPberSy+rTFWyscXp1SdIw8Z4b4d1XWkgaNZFePOkq2cdwD6VbHk1q6orkx6HV2aNaGYoBQCgOi5BvEivB1GCLJHLEJDsEZ1wGJ9Bn1+a5+Ki5Y9jo4WSU9zZ4RyyUW58Xbyr0IWkD6mSNyNIVA2kqwO5BB3qk896dD6mkMNata6EXsDXXD7Pw6GRrYzxyxxgs6l2RlfQN9J0nekWseWWruRJPJijp7GPmcGG0sbdziaMXEki/zRCVkKI3scA5H2qcPqnKa6bEZvTCMe5l5ms5VsOHFo5FCLcaiUYBSZEK6iRtn0z3qMMk8s9y2aLWKGxtRFoeERM9sJV8XI31Uk0qpjGHBGNj2z2qjqWdpSrYsrjgVxvcxc82cskNgVt3XNqVEaRyEKxdiEAIJzjfHep4eUU52+4zxk9FItudOHyy3d6BalU0iTxZRwAqIGI1nynVjTgf/azwyjGEXq+hfNGUpSWn6lZZXMtnbWcskTvBKtzHNGysFeJpFI3IwCc6l98VpKKyTkk99qKJvHCLa23sjmThmm4sYrcmdelGY2UElkMzMCQPUDv9j2pin6JuWwyw9cFHcveKIwfiqTQ+HhcOwucMjSupzGgZtpAxJ2WsY9IOLt+DaX/tSVLycwbd5+FwLCjStDczdRY1LsgdQUJUb4ODv2rptRzty2tHNTnhSjvTPV1AxuuHxBWMkUdsrooLMjCXUQwHYgEZ9qiLWicuzsmSfMgu6SOh45G0h4nFbwmK46utwFdnurbUc6NW4w2D5diCPxhjaWiUna+Gb5E2pxit/lFHxOBrqzsZLdWmFvGYZoo8l0OsMCVXJCsM+bHpW0HoySUtr3RhOPMxxcd66ldzdw6O3kijjR0JgjkkEjEsruAdGMDTp3+d604ecppt+TPiIRg0l4KGug5xQCgFAMUA9h6DsPT8VFE2Ad8+tCCBUg9Fj7k/k1FIm2Cx9z+9KQsnWfc/uaUhbILH3P7mlIWwWPuf3pSFkA0IB77/AL0JsDbcd/70AXbtt9qAnUe+T980pAgf8NCCMVIJoBQCgFAKAUAoCKAmgFAKAUAoBQCgFAKAUBFATQCgFAKAUAoCKAmgFARQCgJoBQCgFAKAigJoBQCgFAKAUAoBQCgFAKAUAoCKAmgFAKAUAoBQCgIoBQE0Ao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0" name="AutoShape 4" descr="data:image/jpeg;base64,/9j/4AAQSkZJRgABAQAAAQABAAD/2wCEAAkGBxQSEhQUEhQVFBQUFBQUFxQVFRQVFBQVHBQWFhcXFBcYHCggGh0mHBcVITEhJSkrLy4uFx8zODMsNygtLisBCgoKDg0OGxAQGjAkICYyNCw3Mi4sLCwvLjIvLDQsLC8sMCwsLCwtLCwsLCwsLCwsLCwsLCwsLCwsLCwsLCwsLP/AABEIAKAAoAMBEQACEQEDEQH/xAAbAAEAAgMBAQAAAAAAAAAAAAAAAQUDBAYCB//EADcQAAIBAwIEBQMCBAUFAAAAAAECAwAEERIhBQYTMRQiQVFhI3GBMpEzQmKhBxUkUvAWNHKC0f/EABoBAQADAQEBAAAAAAAAAAAAAAABAgMEBQb/xAAvEQACAgECBQMCBQUBAAAAAAAAAQIRAxIhBBMxQVEiYbGB8DJxodHhFGKRwfFC/9oADAMBAAIRAxEAPwDh6+iPnhQCgFAKAUAoAaAUAoBQCgFAMUAoBQCgFAKAigJoBQCgFAKAUAoBQCgFAKAUAoBQCgFAKAUAoCKAmgFAKAUAoBQCgFAKAigJoBQEUBNAKAUAoCKAmgFAKAUAoBQCgFAKAUAoCM0AzQCgJoBQCgIoCaAigJoBQCgFAKAUAoBQCgMtrbPI6xxqXdzhVUZJPxVZSUVbJjFydI6j/p+K1iMsytdsGCFIm0W8TbZE0wyWxlf0gAHYneuXnSm9Mdvl/kdawxgtUt/hFraXi/6mOPwivFjpiCJWV16bsGBdHaTLBF0+XGonNYyi/S3e/k3i+qVfQ2ry8hUqs3SKmKV26lvDq8qRMvl0xkMzNKvTDZ8oORVYxk+nz/0tKSWz+Cs4vy1AUR2AsZJMaQzFrdmK6tDhvPCwGM/qUZGTWuPPJNr8S/X+THJgg0n+F/p/Bx/EeHyQSNFKpR17j3B7EH1B9CK7ITU1aOOcHB0zWq5QUAoBQCgFAKAUAoBQEUAoCaAigO74VZC1hKLJHHeTRrIeodPkPmW3RjjTqUEucjZkX1yPPyT5krr0r7v9j0McFjjX/p/dG9xfiFvbKztDoFyodLFSUUqcHqXI3CA9tCgagoz7CuOE8jpPp3/YtPJDGra69v3MPBuYjc9GPxvgvqhHgiiCROpcaek6bqceU6id96tkw6Lem/cjHmU6WqvYuLCa7uL2SEeJgtxrQdeJ7uGV1cjLM4AUEb41enfespKEcaezfttRonOU2ui/yafDL1nfSsDW95GjEWjO8ccqlkdjbv8AqjJ6Yyu4YDGfUTOFK7uPn9yIzt1VPx+xgvOFR3MQt0kM7qpeOcIVSGVmyLYn+VHyQqEkoVH+7AtDI4PVVe3n3Kyxqa03f+vY+cf2+/cfevRPNFSBQCgFAKAigJoBQCgIoCaAUBa8q2KzXcKSfw9WuTPbpoC7A/BC4/NY55OMG0a4IqU0md5ayLKRLP18Nru5oLiM9I6F6jCDqLkeZoVypwQ2CK4GmtlXi1/s9BU93fmme+WuHxzr4q5UT3FyQzAKZHg6jskJVCCqoAkhLMDjT2plm4vRHZL9fIxwTWuW7f2jPxHl6C5VMrFb3EbxxuselmWQMGkWV0ARsx+YeVSCPXOBEcsoe6LTwxn7Mur+ITeLY3ksCSQhWXLEQGOeSPqo2oAatJBUAfc1lF1Xpv8A2aSV3vRwH+J7GK+QpKS8Ucar+rqRlACGYnuTnOR7Gu7hEpY2mjh4tuORNMvJZlnVJWnjtY54hcajGrGOYuEmKMzgIdYjbOGY6jiuetLaq2tjotSV3Se5xPOSg3HWUALcxR3OB2VpFy4H/tqru4dvRpfbY4eIS16l33KOtzAUAoBQCgFAKAUBFATQEUAoC/5L/wC4cerW10F+WMD4Arn4n8H1R08L+P6M625uRJFdgXMVy/gpt4kWMqBLC2GAY7kZ9f5T71yRVSi6rc65O4y3vYycs8SjisIUun6kExmhCxoX7jV0p0xqbTuQUP8AMQfemaDllenZoYZqONamafNnO8TQGG1YlpEVZXVDFGCCPMgbLs5AVcsxwFq+HhZatUzPNxMdNQPFjxubiFrxISFBILeE4C4Voo3laRduxJc7/wBVJ4o4pwrpZOPLLLGV9THz9wOafiX0vqtcQrMijClUC4KnJ+M/mrcNljHFvtTKcTilPJtvaNzluKQ2ll0kRnEd+wLvo0B5oVVlOltyfTG4BGazzNcyVvx8GuJS0Rpefk57ns+a2yqofD7ov6VzNKQq/wBIBwPjFdHC9Jfmc/FdY/kcxXUcgoBQCgFAKAUAzQCgFARQE0Bv8B4j4a4hmxkRyBmHunZx+VJrPLDXBxNMU9E1I+gm5MM6IzLJHCjgxpG0kk1qyaWmllwAi9LSQBnJXHevOpON/d+D0bakl915LbgPBAkaxKRIbaO5KIraTdQzFJIpEcHbPTCH/wAmHtmmTI27819KL48dKvF/qctef4d4YKkjrksCXiOj+OsS6cHIHmJyScgCumPGbbo5pcGuzNzhHLEkUDw9MnxC6Z5onLSdMKJOlHE6hVJyVyWO6N8Cs8mdSlq8dEaY8LhGvPctpuD3PjZbuUKsrBoLKEMGI8pUSsR2VFyx+/2zTmR5agvzZfly5jm/yRo3NlGypGtv1ojHFbWchCvFlSw6hAIddTFm1KSMAZG1SpNO7p9WGr2q+yOF5rvUluW6RzFGEhjPvHGoQN+cE/mu/BFxhv1e55+ealPbotiorYxFAKAUAoAKAUBFATQCgAoBQAUB3PKHHnePw4kWOdV6cLuNSSoc/SdSQpdNTGMsceYjb14c+FJ6q27/AH8nfw+a1pfX7+0Wi8T6Uogjjmm6SyzPh9NzbHVkujNjzMPM8WNO4A2rHRqjqbrt7P78muunpSv5X34Le15vlCqUu7WVWGU8UklrKVzjuPI/ywwMiqPCrpp/TcusrrZr67GaTnKXDarixjwCx6PWu5Ao7kKukfk9qryV2T+Cea+7XyUlzxpZm6btLAt1F5LqUK8twNQAXQuyRdz0xjV2z76rG4q1vXbwZvIpbdL7+So4zxI2iOMKl5cL9SONj0rfIIaTR2WVwxGkfpBPvvrjx8x/2r9f4Rllyctf3P8AT+ThgK7zgJoBQCgIoBQE0AoBQCgFAKAUAoCDQHQR8ydRBHeRC5VRpV9ZjuEX2EoB1DtswPaud4KdwdfB0LPaqav5Oi4TzFaRkMk7IFt/DrHPA5IXUXJMkTkE5P8AtFc88OR9V3vZnRDNjXR9q3RjHHLZEtw10XEEcsRSO2kJmR0RCGLuqqMIu24zvTlTbfp6+/Qc7GkvV09iiXmJIBpsYeicFevI3VuMHvpOAsef6R+a35Dk7yO/bsYc9RVY1Xv3OfY5JJ3JOSTuST6n3roOduxUkCgAoAKAUAoBQCgFAKAUAoCKAmgGaAUAoBQCgFAKAUAoBQCgFARQE4oBigOl5lCLbWDpFErSxvI5VANTK+kZ+MelcuG3OSbex1ZqUItJbm79Px9qhghMbxQlk0ABi8YZj+4/uaotXKk7dmj082KpUZYeFxCZZ4kSS0uoJ5Iw66ujIkTOYj7FWH5A+KrLJLTpbqSf+SY4o69SXpf6FXYSK1hdyNDCZEkgVX0DKiUyasfsMe1azTWWKt/8MoNPHJ0v+m1e2guLaxltooldpvDShVGDPkGMt/Sykkj4qsZOE5KTfSyzipxjKKXWmbfCGt5+IzRxwQtD05RECi4Zo0bS+c48xyT8Y9qrkU44k23f7lseiWVpJUU/H2eKOAy29vHL9SQdNUKPGcIA4ViCQyMe/ZvitMVSbqTopk9Om4qzquNcGhSS76tvFFapCCkyjS4nKAoqEHLZbOxFc8Mkmo025X09jeeOKbtJKii5Y4d1bVjbpBNdrLl4ZgCzQ6NuipIB3zn1rbNKp+ptR9jHBC4elJv3PfBTFJLxA+HjCpDLMkciZMTqVGnf23GKjJqUYer2Jx6ZOfpPXJ08M0scLW8LAQzu7OgLM4DOuDnZRsMfFM8ZRTlqfUYJQm9OlFbZ8eg6sDy2sJQLonRUAVgXY60GdmCkffFaPDOmlJ+xms0LVxXubnHLBLJJQwima5fVbtpBCW+M9UY7FtQUL6aGPtVMcnla6quv5l8kY4k+jvp+RpcrWCMl1cSqJFtYlcRnIV3diqa8fyjBJFaZ5tOMVtZnggmpSe9GxZxpeW10Wjjjlto1mR4l0ak1aXR1BwfTB9N6q7xTjTtPbcsqywk2qa3LiKzLW1lLFaWrl1nebWqLqEbAgDLZ3UMMqDWLlUpJyfsbqNwjJRRwt26tI7IMIzuyjGMKWJUfgYruimkkzgk05Now1YqTQCgLtuKQzW8ENwJVa36io8QR9aMwbS6uy6SCNmBPc7Vhy5Rm5RrfydHMjKCjLsZbTj0Yvo7l0cJD09EaaWOI1CorMSvtknHf0qHhfL0LuSsy5mt9hy7zELRZ4gGkgmjZQGCq6yGMoJAMkA7kHB3GKjLh5lPo0MWfQ2uqZgsOIwpZzwN1S8zRPqCpoQxliBu+SDq3Pp81aUJvIpKtisJwWNxfc98ucwm0S4QLq60YC9vpyjIWQZ+GYbfHtTNh5jT8DDm5aa8njlXicVtI7yB2zE8ShAp/WpUklmGMbY99+1M+OU0khgyRg25GO4mteisSdf8AiBmkcRkqgRxoiQNgZZyx3GcD2oo5NWp0S549KSsu7vmuB7i4cxytBdQrHLGdAdWQARuhyQSDk7471kuHmopXujWXEQcn4ZU2d3aqsWoXCyQyMwkiEYMi69ShstlGAH6hqxkjBwDWko5G30pmUZ40l1tG7a8yxma8mmVw12kiaYwrLGGIOcswyRjHbf4qssEtMYx7Fo546pSl3NPlXisVrO0riRhodFChMkMrKS2WGCNjgZ9avnxyyRpFME4wk2ymKrqwpYpkbkANj30gkZ7+tbK69zF1fsXPMfFIp1gEYkBhhSHzqgDKuo6sqxwckbf3rHDjlBu++5vmyRmlXYw8A4wIOsjoZIbiPpyKG0tjOVdCQRqU5xkVOXHrprqiuLLotPozN/msUME0NsJCbjSJJZQiEIpyI0RGYDJ7sW9BtUcuUpKU+3gtzIxg4w7nrivFont7aOLrK9sJQGZUUP1GUndXJXABHrnPpUQxyU25VTE8kXBRjexRV0HOKAUAoDY4fZPPIsUS6nc4UfPz7D1qs5KKtloRcnpRZf5CpWXRdQO0KM7IvU8wHfpsV0v+DWXOe1xe5ryVTqS2MFlwYvF15JEhh1aFd9R1vjJCKgJOPU9hVpZalpStlY4rjqbpGduWpBNDGXj0Tqzxz5JiZFUsxzjIxpwRjIzVeetLddOxf+nepK+vczJysSsLC4ixOsrRbSDX0x5huux9Bn3qv9R19PQn+n6erqaU3BtNqtz1EKO/TCgPq1hdRXcY2HrmrrLc9FFHiqGuzJxDgghSF3nj0zp1FIWU4TcamGn3GMVEc2ptJdCZYVGrfU2b/lYxPPG08JlgQuyDqZIABwpK4JwRUR4jVTrZky4erWrdGvccuyLaLdqVkhZtJ06tSHJHmBA21AjNWWZOeh7MrLA1DWt0RLwMKYAZ4/8AUAFDiTABJUFvLtuMVCzXe3Ql4Uq9XUzX/K0kYuCskchtSBMqFgyZOM4YDUM+oqI8Qm1aq+hMuHaTp3RrXXBilslz1EZZGKKoD6tS41A5XAxnvVo5bm4UVliqCnZkm4FpaBevGfEBShCyYwx0qT5dsnaoWa03p6EvDTS1dTLecsSIJ9MkcjWp+silgyDOCwDAahn2qI8QnVqrJlw7V07o1rbgpMKzyyJBG5KoX1lpCMatCICSBkZPberSy+rTFWyscXp1SdIw8Z4b4d1XWkgaNZFePOkq2cdwD6VbHk1q6orkx6HV2aNaGYoBQCgOi5BvEivB1GCLJHLEJDsEZ1wGJ9Bn1+a5+Ki5Y9jo4WSU9zZ4RyyUW58Xbyr0IWkD6mSNyNIVA2kqwO5BB3qk896dD6mkMNata6EXsDXXD7Pw6GRrYzxyxxgs6l2RlfQN9J0nekWseWWruRJPJijp7GPmcGG0sbdziaMXEki/zRCVkKI3scA5H2qcPqnKa6bEZvTCMe5l5ms5VsOHFo5FCLcaiUYBSZEK6iRtn0z3qMMk8s9y2aLWKGxtRFoeERM9sJV8XI31Uk0qpjGHBGNj2z2qjqWdpSrYsrjgVxvcxc82cskNgVt3XNqVEaRyEKxdiEAIJzjfHep4eUU52+4zxk9FItudOHyy3d6BalU0iTxZRwAqIGI1nynVjTgf/azwyjGEXq+hfNGUpSWn6lZZXMtnbWcskTvBKtzHNGysFeJpFI3IwCc6l98VpKKyTkk99qKJvHCLa23sjmThmm4sYrcmdelGY2UElkMzMCQPUDv9j2pin6JuWwyw9cFHcveKIwfiqTQ+HhcOwucMjSupzGgZtpAxJ2WsY9IOLt+DaX/tSVLycwbd5+FwLCjStDczdRY1LsgdQUJUb4ODv2rptRzty2tHNTnhSjvTPV1AxuuHxBWMkUdsrooLMjCXUQwHYgEZ9qiLWicuzsmSfMgu6SOh45G0h4nFbwmK46utwFdnurbUc6NW4w2D5diCPxhjaWiUna+Gb5E2pxit/lFHxOBrqzsZLdWmFvGYZoo8l0OsMCVXJCsM+bHpW0HoySUtr3RhOPMxxcd66ldzdw6O3kijjR0JgjkkEjEsruAdGMDTp3+d604ecppt+TPiIRg0l4KGug5xQCgFAMUA9h6DsPT8VFE2Ad8+tCCBUg9Fj7k/k1FIm2Cx9z+9KQsnWfc/uaUhbILH3P7mlIWwWPuf3pSFkA0IB77/AL0JsDbcd/70AXbtt9qAnUe+T980pAgf8NCCMVIJoBQCgFAKAUAoCKAmgFAKAUAoBQCgFAKAUBFATQCgFAKAUAoCKAmgFARQCgJoBQCgFAKAigJoBQCgFAKAUAoBQCgFAKAUAoCKAmgFAKAUAoBQCgIoBQE0Ao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2" name="AutoShape 6" descr="data:image/jpeg;base64,/9j/4AAQSkZJRgABAQAAAQABAAD/2wCEAAkGBxQSEhQUEhQVFBQUFBQUFxQVFRQVFBQVHBQWFhcXFBcYHCggGh0mHBcVITEhJSkrLy4uFx8zODMsNygtLisBCgoKDg0OGxAQGjAkICYyNCw3Mi4sLCwvLjIvLDQsLC8sMCwsLCwtLCwsLCwsLCwsLCwsLCwsLCwsLCwsLCwsLP/AABEIAKAAoAMBEQACEQEDEQH/xAAbAAEAAgMBAQAAAAAAAAAAAAAAAQUDBAYCB//EADcQAAIBAwIEBQMCBAUFAAAAAAECAwAEERIhBQYTMRQiQVFhI3GBMpEzQmKhBxUkUvAWNHKC0f/EABoBAQADAQEBAAAAAAAAAAAAAAABAgMEBQb/xAAvEQACAgECBQMCBQUBAAAAAAAAAQIRAxIhBBMxQVEiYbGB8DJxodHhFGKRwfFC/9oADAMBAAIRAxEAPwDh6+iPnhQCgFAKAUAoAaAUAoBQCgFAMUAoBQCgFAKAigJoBQCgFAKAUAoBQCgFAKAUAoBQCgFAKAUAoCKAmgFAKAUAoBQCgFAKAigJoBQEUBNAKAUAoCKAmgFAKAUAoBQCgFAKAUAoCM0AzQCgJoBQCgIoCaAigJoBQCgFAKAUAoBQCgMtrbPI6xxqXdzhVUZJPxVZSUVbJjFydI6j/p+K1iMsytdsGCFIm0W8TbZE0wyWxlf0gAHYneuXnSm9Mdvl/kdawxgtUt/hFraXi/6mOPwivFjpiCJWV16bsGBdHaTLBF0+XGonNYyi/S3e/k3i+qVfQ2ry8hUqs3SKmKV26lvDq8qRMvl0xkMzNKvTDZ8oORVYxk+nz/0tKSWz+Cs4vy1AUR2AsZJMaQzFrdmK6tDhvPCwGM/qUZGTWuPPJNr8S/X+THJgg0n+F/p/Bx/EeHyQSNFKpR17j3B7EH1B9CK7ITU1aOOcHB0zWq5QUAoBQCgFAKAUAoBQEUAoCaAigO74VZC1hKLJHHeTRrIeodPkPmW3RjjTqUEucjZkX1yPPyT5krr0r7v9j0McFjjX/p/dG9xfiFvbKztDoFyodLFSUUqcHqXI3CA9tCgagoz7CuOE8jpPp3/YtPJDGra69v3MPBuYjc9GPxvgvqhHgiiCROpcaek6bqceU6id96tkw6Lem/cjHmU6WqvYuLCa7uL2SEeJgtxrQdeJ7uGV1cjLM4AUEb41enfespKEcaezfttRonOU2ui/yafDL1nfSsDW95GjEWjO8ccqlkdjbv8AqjJ6Yyu4YDGfUTOFK7uPn9yIzt1VPx+xgvOFR3MQt0kM7qpeOcIVSGVmyLYn+VHyQqEkoVH+7AtDI4PVVe3n3Kyxqa03f+vY+cf2+/cfevRPNFSBQCgFAKAigJoBQCgIoCaAUBa8q2KzXcKSfw9WuTPbpoC7A/BC4/NY55OMG0a4IqU0md5ayLKRLP18Nru5oLiM9I6F6jCDqLkeZoVypwQ2CK4GmtlXi1/s9BU93fmme+WuHxzr4q5UT3FyQzAKZHg6jskJVCCqoAkhLMDjT2plm4vRHZL9fIxwTWuW7f2jPxHl6C5VMrFb3EbxxuselmWQMGkWV0ARsx+YeVSCPXOBEcsoe6LTwxn7Mur+ITeLY3ksCSQhWXLEQGOeSPqo2oAatJBUAfc1lF1Xpv8A2aSV3vRwH+J7GK+QpKS8Ucar+rqRlACGYnuTnOR7Gu7hEpY2mjh4tuORNMvJZlnVJWnjtY54hcajGrGOYuEmKMzgIdYjbOGY6jiuetLaq2tjotSV3Se5xPOSg3HWUALcxR3OB2VpFy4H/tqru4dvRpfbY4eIS16l33KOtzAUAoBQCgFAKAUBFATQEUAoC/5L/wC4cerW10F+WMD4Arn4n8H1R08L+P6M625uRJFdgXMVy/gpt4kWMqBLC2GAY7kZ9f5T71yRVSi6rc65O4y3vYycs8SjisIUun6kExmhCxoX7jV0p0xqbTuQUP8AMQfemaDllenZoYZqONamafNnO8TQGG1YlpEVZXVDFGCCPMgbLs5AVcsxwFq+HhZatUzPNxMdNQPFjxubiFrxISFBILeE4C4Voo3laRduxJc7/wBVJ4o4pwrpZOPLLLGV9THz9wOafiX0vqtcQrMijClUC4KnJ+M/mrcNljHFvtTKcTilPJtvaNzluKQ2ll0kRnEd+wLvo0B5oVVlOltyfTG4BGazzNcyVvx8GuJS0Rpefk57ns+a2yqofD7ov6VzNKQq/wBIBwPjFdHC9Jfmc/FdY/kcxXUcgoBQCgFAKAUAzQCgFARQE0Bv8B4j4a4hmxkRyBmHunZx+VJrPLDXBxNMU9E1I+gm5MM6IzLJHCjgxpG0kk1qyaWmllwAi9LSQBnJXHevOpON/d+D0bakl915LbgPBAkaxKRIbaO5KIraTdQzFJIpEcHbPTCH/wAmHtmmTI27819KL48dKvF/qctef4d4YKkjrksCXiOj+OsS6cHIHmJyScgCumPGbbo5pcGuzNzhHLEkUDw9MnxC6Z5onLSdMKJOlHE6hVJyVyWO6N8Cs8mdSlq8dEaY8LhGvPctpuD3PjZbuUKsrBoLKEMGI8pUSsR2VFyx+/2zTmR5agvzZfly5jm/yRo3NlGypGtv1ojHFbWchCvFlSw6hAIddTFm1KSMAZG1SpNO7p9WGr2q+yOF5rvUluW6RzFGEhjPvHGoQN+cE/mu/BFxhv1e55+ealPbotiorYxFAKAUAoAKAUBFATQCgAoBQAUB3PKHHnePw4kWOdV6cLuNSSoc/SdSQpdNTGMsceYjb14c+FJ6q27/AH8nfw+a1pfX7+0Wi8T6Uogjjmm6SyzPh9NzbHVkujNjzMPM8WNO4A2rHRqjqbrt7P78muunpSv5X34Le15vlCqUu7WVWGU8UklrKVzjuPI/ywwMiqPCrpp/TcusrrZr67GaTnKXDarixjwCx6PWu5Ao7kKukfk9qryV2T+Cea+7XyUlzxpZm6btLAt1F5LqUK8twNQAXQuyRdz0xjV2z76rG4q1vXbwZvIpbdL7+So4zxI2iOMKl5cL9SONj0rfIIaTR2WVwxGkfpBPvvrjx8x/2r9f4Rllyctf3P8AT+ThgK7zgJoBQCgIoBQE0AoBQCgFAKAUAoCDQHQR8ydRBHeRC5VRpV9ZjuEX2EoB1DtswPaud4KdwdfB0LPaqav5Oi4TzFaRkMk7IFt/DrHPA5IXUXJMkTkE5P8AtFc88OR9V3vZnRDNjXR9q3RjHHLZEtw10XEEcsRSO2kJmR0RCGLuqqMIu24zvTlTbfp6+/Qc7GkvV09iiXmJIBpsYeicFevI3VuMHvpOAsef6R+a35Dk7yO/bsYc9RVY1Xv3OfY5JJ3JOSTuST6n3roOduxUkCgAoAKAUAoBQCgFAKAUAoCKAmgGaAUAoBQCgFAKAUAoBQCgFARQE4oBigOl5lCLbWDpFErSxvI5VANTK+kZ+MelcuG3OSbex1ZqUItJbm79Px9qhghMbxQlk0ABi8YZj+4/uaotXKk7dmj082KpUZYeFxCZZ4kSS0uoJ5Iw66ujIkTOYj7FWH5A+KrLJLTpbqSf+SY4o69SXpf6FXYSK1hdyNDCZEkgVX0DKiUyasfsMe1azTWWKt/8MoNPHJ0v+m1e2guLaxltooldpvDShVGDPkGMt/Sykkj4qsZOE5KTfSyzipxjKKXWmbfCGt5+IzRxwQtD05RECi4Zo0bS+c48xyT8Y9qrkU44k23f7lseiWVpJUU/H2eKOAy29vHL9SQdNUKPGcIA4ViCQyMe/ZvitMVSbqTopk9Om4qzquNcGhSS76tvFFapCCkyjS4nKAoqEHLZbOxFc8Mkmo025X09jeeOKbtJKii5Y4d1bVjbpBNdrLl4ZgCzQ6NuipIB3zn1rbNKp+ptR9jHBC4elJv3PfBTFJLxA+HjCpDLMkciZMTqVGnf23GKjJqUYer2Jx6ZOfpPXJ08M0scLW8LAQzu7OgLM4DOuDnZRsMfFM8ZRTlqfUYJQm9OlFbZ8eg6sDy2sJQLonRUAVgXY60GdmCkffFaPDOmlJ+xms0LVxXubnHLBLJJQwima5fVbtpBCW+M9UY7FtQUL6aGPtVMcnla6quv5l8kY4k+jvp+RpcrWCMl1cSqJFtYlcRnIV3diqa8fyjBJFaZ5tOMVtZnggmpSe9GxZxpeW10Wjjjlto1mR4l0ak1aXR1BwfTB9N6q7xTjTtPbcsqywk2qa3LiKzLW1lLFaWrl1nebWqLqEbAgDLZ3UMMqDWLlUpJyfsbqNwjJRRwt26tI7IMIzuyjGMKWJUfgYruimkkzgk05Now1YqTQCgLtuKQzW8ENwJVa36io8QR9aMwbS6uy6SCNmBPc7Vhy5Rm5RrfydHMjKCjLsZbTj0Yvo7l0cJD09EaaWOI1CorMSvtknHf0qHhfL0LuSsy5mt9hy7zELRZ4gGkgmjZQGCq6yGMoJAMkA7kHB3GKjLh5lPo0MWfQ2uqZgsOIwpZzwN1S8zRPqCpoQxliBu+SDq3Pp81aUJvIpKtisJwWNxfc98ucwm0S4QLq60YC9vpyjIWQZ+GYbfHtTNh5jT8DDm5aa8njlXicVtI7yB2zE8ShAp/WpUklmGMbY99+1M+OU0khgyRg25GO4mteisSdf8AiBmkcRkqgRxoiQNgZZyx3GcD2oo5NWp0S549KSsu7vmuB7i4cxytBdQrHLGdAdWQARuhyQSDk7471kuHmopXujWXEQcn4ZU2d3aqsWoXCyQyMwkiEYMi69ShstlGAH6hqxkjBwDWko5G30pmUZ40l1tG7a8yxma8mmVw12kiaYwrLGGIOcswyRjHbf4qssEtMYx7Fo546pSl3NPlXisVrO0riRhodFChMkMrKS2WGCNjgZ9avnxyyRpFME4wk2ymKrqwpYpkbkANj30gkZ7+tbK69zF1fsXPMfFIp1gEYkBhhSHzqgDKuo6sqxwckbf3rHDjlBu++5vmyRmlXYw8A4wIOsjoZIbiPpyKG0tjOVdCQRqU5xkVOXHrprqiuLLotPozN/msUME0NsJCbjSJJZQiEIpyI0RGYDJ7sW9BtUcuUpKU+3gtzIxg4w7nrivFont7aOLrK9sJQGZUUP1GUndXJXABHrnPpUQxyU25VTE8kXBRjexRV0HOKAUAoDY4fZPPIsUS6nc4UfPz7D1qs5KKtloRcnpRZf5CpWXRdQO0KM7IvU8wHfpsV0v+DWXOe1xe5ryVTqS2MFlwYvF15JEhh1aFd9R1vjJCKgJOPU9hVpZalpStlY4rjqbpGduWpBNDGXj0Tqzxz5JiZFUsxzjIxpwRjIzVeetLddOxf+nepK+vczJysSsLC4ixOsrRbSDX0x5huux9Bn3qv9R19PQn+n6erqaU3BtNqtz1EKO/TCgPq1hdRXcY2HrmrrLc9FFHiqGuzJxDgghSF3nj0zp1FIWU4TcamGn3GMVEc2ptJdCZYVGrfU2b/lYxPPG08JlgQuyDqZIABwpK4JwRUR4jVTrZky4erWrdGvccuyLaLdqVkhZtJ06tSHJHmBA21AjNWWZOeh7MrLA1DWt0RLwMKYAZ4/8AUAFDiTABJUFvLtuMVCzXe3Ql4Uq9XUzX/K0kYuCskchtSBMqFgyZOM4YDUM+oqI8Qm1aq+hMuHaTp3RrXXBilslz1EZZGKKoD6tS41A5XAxnvVo5bm4UVliqCnZkm4FpaBevGfEBShCyYwx0qT5dsnaoWa03p6EvDTS1dTLecsSIJ9MkcjWp+silgyDOCwDAahn2qI8QnVqrJlw7V07o1rbgpMKzyyJBG5KoX1lpCMatCICSBkZPberSy+rTFWyscXp1SdIw8Z4b4d1XWkgaNZFePOkq2cdwD6VbHk1q6orkx6HV2aNaGYoBQCgOi5BvEivB1GCLJHLEJDsEZ1wGJ9Bn1+a5+Ki5Y9jo4WSU9zZ4RyyUW58Xbyr0IWkD6mSNyNIVA2kqwO5BB3qk896dD6mkMNata6EXsDXXD7Pw6GRrYzxyxxgs6l2RlfQN9J0nekWseWWruRJPJijp7GPmcGG0sbdziaMXEki/zRCVkKI3scA5H2qcPqnKa6bEZvTCMe5l5ms5VsOHFo5FCLcaiUYBSZEK6iRtn0z3qMMk8s9y2aLWKGxtRFoeERM9sJV8XI31Uk0qpjGHBGNj2z2qjqWdpSrYsrjgVxvcxc82cskNgVt3XNqVEaRyEKxdiEAIJzjfHep4eUU52+4zxk9FItudOHyy3d6BalU0iTxZRwAqIGI1nynVjTgf/azwyjGEXq+hfNGUpSWn6lZZXMtnbWcskTvBKtzHNGysFeJpFI3IwCc6l98VpKKyTkk99qKJvHCLa23sjmThmm4sYrcmdelGY2UElkMzMCQPUDv9j2pin6JuWwyw9cFHcveKIwfiqTQ+HhcOwucMjSupzGgZtpAxJ2WsY9IOLt+DaX/tSVLycwbd5+FwLCjStDczdRY1LsgdQUJUb4ODv2rptRzty2tHNTnhSjvTPV1AxuuHxBWMkUdsrooLMjCXUQwHYgEZ9qiLWicuzsmSfMgu6SOh45G0h4nFbwmK46utwFdnurbUc6NW4w2D5diCPxhjaWiUna+Gb5E2pxit/lFHxOBrqzsZLdWmFvGYZoo8l0OsMCVXJCsM+bHpW0HoySUtr3RhOPMxxcd66ldzdw6O3kijjR0JgjkkEjEsruAdGMDTp3+d604ecppt+TPiIRg0l4KGug5xQCgFAMUA9h6DsPT8VFE2Ad8+tCCBUg9Fj7k/k1FIm2Cx9z+9KQsnWfc/uaUhbILH3P7mlIWwWPuf3pSFkA0IB77/AL0JsDbcd/70AXbtt9qAnUe+T980pAgf8NCCMVIJoBQCgFAKAUAoCKAmgFAKAUAoBQCgFAKAUBFATQCgFAKAUAoCKAmgFARQCgJoBQCgFAKAigJoBQCgFAKAUAoBQCgFAKAUAoCKAmgFAKAUAoBQCgIoBQE0Ao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5850463" y="638273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 symposium, May/June 2017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www.sintef.no/images/sintef/sintef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90" y="5336555"/>
            <a:ext cx="2886178" cy="5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545" flipH="1">
            <a:off x="1843302" y="4063291"/>
            <a:ext cx="5811279" cy="2451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We’re not there yet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0"/>
            <a:ext cx="8229600" cy="2567189"/>
          </a:xfrm>
        </p:spPr>
        <p:txBody>
          <a:bodyPr/>
          <a:lstStyle/>
          <a:p>
            <a:r>
              <a:rPr lang="en-GB" dirty="0" smtClean="0"/>
              <a:t>Open issues:</a:t>
            </a:r>
          </a:p>
          <a:p>
            <a:pPr lvl="1"/>
            <a:r>
              <a:rPr lang="en-GB" dirty="0" smtClean="0"/>
              <a:t>maintenance estimated from respiration</a:t>
            </a:r>
          </a:p>
          <a:p>
            <a:pPr lvl="1"/>
            <a:r>
              <a:rPr lang="en-GB" dirty="0" smtClean="0"/>
              <a:t>effect temperature/food on final size descriptive</a:t>
            </a:r>
          </a:p>
          <a:p>
            <a:pPr lvl="1"/>
            <a:r>
              <a:rPr lang="en-GB" dirty="0" smtClean="0"/>
              <a:t>high maturity maintenance to capture food limitation</a:t>
            </a:r>
          </a:p>
          <a:p>
            <a:pPr lvl="1"/>
            <a:r>
              <a:rPr lang="en-GB" dirty="0" smtClean="0"/>
              <a:t>energetics of gonad maturation requires attention</a:t>
            </a:r>
          </a:p>
          <a:p>
            <a:pPr lvl="1"/>
            <a:r>
              <a:rPr lang="en-GB" dirty="0" smtClean="0"/>
              <a:t>rules for allocation to eggs unclear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82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Lipids and toxicants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2212316"/>
          </a:xfrm>
        </p:spPr>
        <p:txBody>
          <a:bodyPr/>
          <a:lstStyle/>
          <a:p>
            <a:r>
              <a:rPr lang="en-GB" dirty="0" smtClean="0"/>
              <a:t>Hydrophobic chemicals high affinity for wax esters</a:t>
            </a:r>
          </a:p>
          <a:p>
            <a:r>
              <a:rPr lang="en-GB" dirty="0" smtClean="0"/>
              <a:t>Effect lipid on uptake/elimination and toxicity?</a:t>
            </a:r>
          </a:p>
          <a:p>
            <a:pPr lvl="1"/>
            <a:r>
              <a:rPr lang="en-GB" dirty="0" smtClean="0"/>
              <a:t>focus on survival (GUTS-SD or </a:t>
            </a:r>
            <a:r>
              <a:rPr lang="en-GB" dirty="0" err="1" smtClean="0"/>
              <a:t>DEBtox</a:t>
            </a:r>
            <a:r>
              <a:rPr lang="en-GB" dirty="0" smtClean="0"/>
              <a:t>-survival)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59" y="3327398"/>
            <a:ext cx="8625400" cy="3231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41731" y="3468421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/>
              <a:t>lipid poor</a:t>
            </a:r>
            <a:endParaRPr lang="en-GB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30319" y="3468421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/>
              <a:t>lipid rich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8914372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Lipids and toxicants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619856"/>
          </a:xfrm>
        </p:spPr>
        <p:txBody>
          <a:bodyPr/>
          <a:lstStyle/>
          <a:p>
            <a:r>
              <a:rPr lang="en-GB" dirty="0" smtClean="0"/>
              <a:t>Can lipids explain differences between experiments?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596493" y="6031967"/>
            <a:ext cx="38750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596493" y="2614079"/>
            <a:ext cx="0" cy="34178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2799818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2722030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633130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2536293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2418818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2280705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2115605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1899705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2799818" y="5992279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682343" y="6128804"/>
            <a:ext cx="263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858555" y="6060542"/>
            <a:ext cx="11747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3318930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3622143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836455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4003143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4141255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4258730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4355568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4444468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4522255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4522255" y="5992279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4404780" y="6128804"/>
            <a:ext cx="263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580993" y="6060542"/>
            <a:ext cx="11747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5050893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V="1">
            <a:off x="5354105" y="6011329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1596493" y="6031967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1469493" y="5943067"/>
            <a:ext cx="1666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>
            <a:off x="1596493" y="5374742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1342493" y="5287429"/>
            <a:ext cx="3127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1596493" y="4728629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1342493" y="4641317"/>
            <a:ext cx="3127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1596493" y="4072992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1342493" y="3985679"/>
            <a:ext cx="3127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1596493" y="3426879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Rectangle 51"/>
          <p:cNvSpPr>
            <a:spLocks noChangeArrowheads="1"/>
          </p:cNvSpPr>
          <p:nvPr/>
        </p:nvSpPr>
        <p:spPr bwMode="auto">
          <a:xfrm>
            <a:off x="1342493" y="3339567"/>
            <a:ext cx="3127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>
            <a:off x="1596493" y="2771242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1469493" y="2683929"/>
            <a:ext cx="1666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7"/>
          <p:cNvSpPr>
            <a:spLocks noChangeArrowheads="1"/>
          </p:cNvSpPr>
          <p:nvPr/>
        </p:nvSpPr>
        <p:spPr bwMode="auto">
          <a:xfrm>
            <a:off x="2006059" y="6300253"/>
            <a:ext cx="31531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external concentration (THC, </a:t>
            </a:r>
            <a:r>
              <a:rPr lang="en-US" altLang="en-US" sz="1600" dirty="0" smtClean="0">
                <a:solidFill>
                  <a:srgbClr val="000000"/>
                </a:solidFill>
              </a:rPr>
              <a:t>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g/L)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8"/>
          <p:cNvSpPr>
            <a:spLocks noChangeArrowheads="1"/>
          </p:cNvSpPr>
          <p:nvPr/>
        </p:nvSpPr>
        <p:spPr bwMode="auto">
          <a:xfrm rot="16200000">
            <a:off x="373554" y="4107044"/>
            <a:ext cx="15388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fraction surviving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Freeform 59"/>
          <p:cNvSpPr>
            <a:spLocks/>
          </p:cNvSpPr>
          <p:nvPr/>
        </p:nvSpPr>
        <p:spPr bwMode="auto">
          <a:xfrm>
            <a:off x="1753655" y="2869667"/>
            <a:ext cx="3697288" cy="2544762"/>
          </a:xfrm>
          <a:custGeom>
            <a:avLst/>
            <a:gdLst>
              <a:gd name="T0" fmla="*/ 67 w 2329"/>
              <a:gd name="T1" fmla="*/ 12 h 1603"/>
              <a:gd name="T2" fmla="*/ 148 w 2329"/>
              <a:gd name="T3" fmla="*/ 24 h 1603"/>
              <a:gd name="T4" fmla="*/ 197 w 2329"/>
              <a:gd name="T5" fmla="*/ 31 h 1603"/>
              <a:gd name="T6" fmla="*/ 487 w 2329"/>
              <a:gd name="T7" fmla="*/ 105 h 1603"/>
              <a:gd name="T8" fmla="*/ 813 w 2329"/>
              <a:gd name="T9" fmla="*/ 246 h 1603"/>
              <a:gd name="T10" fmla="*/ 1004 w 2329"/>
              <a:gd name="T11" fmla="*/ 364 h 1603"/>
              <a:gd name="T12" fmla="*/ 1078 w 2329"/>
              <a:gd name="T13" fmla="*/ 425 h 1603"/>
              <a:gd name="T14" fmla="*/ 1146 w 2329"/>
              <a:gd name="T15" fmla="*/ 475 h 1603"/>
              <a:gd name="T16" fmla="*/ 1251 w 2329"/>
              <a:gd name="T17" fmla="*/ 567 h 1603"/>
              <a:gd name="T18" fmla="*/ 1300 w 2329"/>
              <a:gd name="T19" fmla="*/ 616 h 1603"/>
              <a:gd name="T20" fmla="*/ 1374 w 2329"/>
              <a:gd name="T21" fmla="*/ 684 h 1603"/>
              <a:gd name="T22" fmla="*/ 1442 w 2329"/>
              <a:gd name="T23" fmla="*/ 758 h 1603"/>
              <a:gd name="T24" fmla="*/ 1497 w 2329"/>
              <a:gd name="T25" fmla="*/ 820 h 1603"/>
              <a:gd name="T26" fmla="*/ 1553 w 2329"/>
              <a:gd name="T27" fmla="*/ 875 h 1603"/>
              <a:gd name="T28" fmla="*/ 1602 w 2329"/>
              <a:gd name="T29" fmla="*/ 925 h 1603"/>
              <a:gd name="T30" fmla="*/ 1645 w 2329"/>
              <a:gd name="T31" fmla="*/ 968 h 1603"/>
              <a:gd name="T32" fmla="*/ 1682 w 2329"/>
              <a:gd name="T33" fmla="*/ 1011 h 1603"/>
              <a:gd name="T34" fmla="*/ 1719 w 2329"/>
              <a:gd name="T35" fmla="*/ 1054 h 1603"/>
              <a:gd name="T36" fmla="*/ 1750 w 2329"/>
              <a:gd name="T37" fmla="*/ 1085 h 1603"/>
              <a:gd name="T38" fmla="*/ 1781 w 2329"/>
              <a:gd name="T39" fmla="*/ 1122 h 1603"/>
              <a:gd name="T40" fmla="*/ 1812 w 2329"/>
              <a:gd name="T41" fmla="*/ 1153 h 1603"/>
              <a:gd name="T42" fmla="*/ 1843 w 2329"/>
              <a:gd name="T43" fmla="*/ 1184 h 1603"/>
              <a:gd name="T44" fmla="*/ 1867 w 2329"/>
              <a:gd name="T45" fmla="*/ 1208 h 1603"/>
              <a:gd name="T46" fmla="*/ 1892 w 2329"/>
              <a:gd name="T47" fmla="*/ 1233 h 1603"/>
              <a:gd name="T48" fmla="*/ 1917 w 2329"/>
              <a:gd name="T49" fmla="*/ 1258 h 1603"/>
              <a:gd name="T50" fmla="*/ 1935 w 2329"/>
              <a:gd name="T51" fmla="*/ 1276 h 1603"/>
              <a:gd name="T52" fmla="*/ 1960 w 2329"/>
              <a:gd name="T53" fmla="*/ 1301 h 1603"/>
              <a:gd name="T54" fmla="*/ 1978 w 2329"/>
              <a:gd name="T55" fmla="*/ 1319 h 1603"/>
              <a:gd name="T56" fmla="*/ 1997 w 2329"/>
              <a:gd name="T57" fmla="*/ 1338 h 1603"/>
              <a:gd name="T58" fmla="*/ 2021 w 2329"/>
              <a:gd name="T59" fmla="*/ 1356 h 1603"/>
              <a:gd name="T60" fmla="*/ 2040 w 2329"/>
              <a:gd name="T61" fmla="*/ 1375 h 1603"/>
              <a:gd name="T62" fmla="*/ 2052 w 2329"/>
              <a:gd name="T63" fmla="*/ 1387 h 1603"/>
              <a:gd name="T64" fmla="*/ 2071 w 2329"/>
              <a:gd name="T65" fmla="*/ 1406 h 1603"/>
              <a:gd name="T66" fmla="*/ 2089 w 2329"/>
              <a:gd name="T67" fmla="*/ 1418 h 1603"/>
              <a:gd name="T68" fmla="*/ 2101 w 2329"/>
              <a:gd name="T69" fmla="*/ 1430 h 1603"/>
              <a:gd name="T70" fmla="*/ 2120 w 2329"/>
              <a:gd name="T71" fmla="*/ 1443 h 1603"/>
              <a:gd name="T72" fmla="*/ 2132 w 2329"/>
              <a:gd name="T73" fmla="*/ 1455 h 1603"/>
              <a:gd name="T74" fmla="*/ 2145 w 2329"/>
              <a:gd name="T75" fmla="*/ 1467 h 1603"/>
              <a:gd name="T76" fmla="*/ 2163 w 2329"/>
              <a:gd name="T77" fmla="*/ 1480 h 1603"/>
              <a:gd name="T78" fmla="*/ 2175 w 2329"/>
              <a:gd name="T79" fmla="*/ 1492 h 1603"/>
              <a:gd name="T80" fmla="*/ 2188 w 2329"/>
              <a:gd name="T81" fmla="*/ 1498 h 1603"/>
              <a:gd name="T82" fmla="*/ 2200 w 2329"/>
              <a:gd name="T83" fmla="*/ 1511 h 1603"/>
              <a:gd name="T84" fmla="*/ 2212 w 2329"/>
              <a:gd name="T85" fmla="*/ 1523 h 1603"/>
              <a:gd name="T86" fmla="*/ 2225 w 2329"/>
              <a:gd name="T87" fmla="*/ 1529 h 1603"/>
              <a:gd name="T88" fmla="*/ 2237 w 2329"/>
              <a:gd name="T89" fmla="*/ 1535 h 1603"/>
              <a:gd name="T90" fmla="*/ 2249 w 2329"/>
              <a:gd name="T91" fmla="*/ 1548 h 1603"/>
              <a:gd name="T92" fmla="*/ 2262 w 2329"/>
              <a:gd name="T93" fmla="*/ 1554 h 1603"/>
              <a:gd name="T94" fmla="*/ 2274 w 2329"/>
              <a:gd name="T95" fmla="*/ 1566 h 1603"/>
              <a:gd name="T96" fmla="*/ 2286 w 2329"/>
              <a:gd name="T97" fmla="*/ 1572 h 1603"/>
              <a:gd name="T98" fmla="*/ 2299 w 2329"/>
              <a:gd name="T99" fmla="*/ 1578 h 1603"/>
              <a:gd name="T100" fmla="*/ 2305 w 2329"/>
              <a:gd name="T101" fmla="*/ 1591 h 1603"/>
              <a:gd name="T102" fmla="*/ 2317 w 2329"/>
              <a:gd name="T103" fmla="*/ 1597 h 1603"/>
              <a:gd name="T104" fmla="*/ 2329 w 2329"/>
              <a:gd name="T105" fmla="*/ 1603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29" h="1603">
                <a:moveTo>
                  <a:pt x="0" y="0"/>
                </a:moveTo>
                <a:lnTo>
                  <a:pt x="67" y="12"/>
                </a:lnTo>
                <a:lnTo>
                  <a:pt x="92" y="18"/>
                </a:lnTo>
                <a:lnTo>
                  <a:pt x="148" y="24"/>
                </a:lnTo>
                <a:lnTo>
                  <a:pt x="160" y="24"/>
                </a:lnTo>
                <a:lnTo>
                  <a:pt x="197" y="31"/>
                </a:lnTo>
                <a:lnTo>
                  <a:pt x="240" y="43"/>
                </a:lnTo>
                <a:lnTo>
                  <a:pt x="487" y="105"/>
                </a:lnTo>
                <a:lnTo>
                  <a:pt x="678" y="179"/>
                </a:lnTo>
                <a:lnTo>
                  <a:pt x="813" y="246"/>
                </a:lnTo>
                <a:lnTo>
                  <a:pt x="918" y="308"/>
                </a:lnTo>
                <a:lnTo>
                  <a:pt x="1004" y="364"/>
                </a:lnTo>
                <a:lnTo>
                  <a:pt x="1004" y="370"/>
                </a:lnTo>
                <a:lnTo>
                  <a:pt x="1078" y="425"/>
                </a:lnTo>
                <a:lnTo>
                  <a:pt x="1097" y="438"/>
                </a:lnTo>
                <a:lnTo>
                  <a:pt x="1146" y="475"/>
                </a:lnTo>
                <a:lnTo>
                  <a:pt x="1202" y="524"/>
                </a:lnTo>
                <a:lnTo>
                  <a:pt x="1251" y="567"/>
                </a:lnTo>
                <a:lnTo>
                  <a:pt x="1294" y="610"/>
                </a:lnTo>
                <a:lnTo>
                  <a:pt x="1300" y="616"/>
                </a:lnTo>
                <a:lnTo>
                  <a:pt x="1337" y="647"/>
                </a:lnTo>
                <a:lnTo>
                  <a:pt x="1374" y="684"/>
                </a:lnTo>
                <a:lnTo>
                  <a:pt x="1405" y="721"/>
                </a:lnTo>
                <a:lnTo>
                  <a:pt x="1442" y="758"/>
                </a:lnTo>
                <a:lnTo>
                  <a:pt x="1473" y="789"/>
                </a:lnTo>
                <a:lnTo>
                  <a:pt x="1497" y="820"/>
                </a:lnTo>
                <a:lnTo>
                  <a:pt x="1528" y="845"/>
                </a:lnTo>
                <a:lnTo>
                  <a:pt x="1553" y="875"/>
                </a:lnTo>
                <a:lnTo>
                  <a:pt x="1578" y="900"/>
                </a:lnTo>
                <a:lnTo>
                  <a:pt x="1602" y="925"/>
                </a:lnTo>
                <a:lnTo>
                  <a:pt x="1621" y="949"/>
                </a:lnTo>
                <a:lnTo>
                  <a:pt x="1645" y="968"/>
                </a:lnTo>
                <a:lnTo>
                  <a:pt x="1664" y="993"/>
                </a:lnTo>
                <a:lnTo>
                  <a:pt x="1682" y="1011"/>
                </a:lnTo>
                <a:lnTo>
                  <a:pt x="1701" y="1036"/>
                </a:lnTo>
                <a:lnTo>
                  <a:pt x="1719" y="1054"/>
                </a:lnTo>
                <a:lnTo>
                  <a:pt x="1738" y="1073"/>
                </a:lnTo>
                <a:lnTo>
                  <a:pt x="1750" y="1085"/>
                </a:lnTo>
                <a:lnTo>
                  <a:pt x="1769" y="1104"/>
                </a:lnTo>
                <a:lnTo>
                  <a:pt x="1781" y="1122"/>
                </a:lnTo>
                <a:lnTo>
                  <a:pt x="1799" y="1134"/>
                </a:lnTo>
                <a:lnTo>
                  <a:pt x="1812" y="1153"/>
                </a:lnTo>
                <a:lnTo>
                  <a:pt x="1824" y="1165"/>
                </a:lnTo>
                <a:lnTo>
                  <a:pt x="1843" y="1184"/>
                </a:lnTo>
                <a:lnTo>
                  <a:pt x="1855" y="1196"/>
                </a:lnTo>
                <a:lnTo>
                  <a:pt x="1867" y="1208"/>
                </a:lnTo>
                <a:lnTo>
                  <a:pt x="1880" y="1221"/>
                </a:lnTo>
                <a:lnTo>
                  <a:pt x="1892" y="1233"/>
                </a:lnTo>
                <a:lnTo>
                  <a:pt x="1904" y="1245"/>
                </a:lnTo>
                <a:lnTo>
                  <a:pt x="1917" y="1258"/>
                </a:lnTo>
                <a:lnTo>
                  <a:pt x="1929" y="1270"/>
                </a:lnTo>
                <a:lnTo>
                  <a:pt x="1935" y="1276"/>
                </a:lnTo>
                <a:lnTo>
                  <a:pt x="1947" y="1289"/>
                </a:lnTo>
                <a:lnTo>
                  <a:pt x="1960" y="1301"/>
                </a:lnTo>
                <a:lnTo>
                  <a:pt x="1972" y="1307"/>
                </a:lnTo>
                <a:lnTo>
                  <a:pt x="1978" y="1319"/>
                </a:lnTo>
                <a:lnTo>
                  <a:pt x="1990" y="1332"/>
                </a:lnTo>
                <a:lnTo>
                  <a:pt x="1997" y="1338"/>
                </a:lnTo>
                <a:lnTo>
                  <a:pt x="2009" y="1344"/>
                </a:lnTo>
                <a:lnTo>
                  <a:pt x="2021" y="1356"/>
                </a:lnTo>
                <a:lnTo>
                  <a:pt x="2027" y="1363"/>
                </a:lnTo>
                <a:lnTo>
                  <a:pt x="2040" y="1375"/>
                </a:lnTo>
                <a:lnTo>
                  <a:pt x="2046" y="1381"/>
                </a:lnTo>
                <a:lnTo>
                  <a:pt x="2052" y="1387"/>
                </a:lnTo>
                <a:lnTo>
                  <a:pt x="2064" y="1393"/>
                </a:lnTo>
                <a:lnTo>
                  <a:pt x="2071" y="1406"/>
                </a:lnTo>
                <a:lnTo>
                  <a:pt x="2077" y="1412"/>
                </a:lnTo>
                <a:lnTo>
                  <a:pt x="2089" y="1418"/>
                </a:lnTo>
                <a:lnTo>
                  <a:pt x="2095" y="1424"/>
                </a:lnTo>
                <a:lnTo>
                  <a:pt x="2101" y="1430"/>
                </a:lnTo>
                <a:lnTo>
                  <a:pt x="2114" y="1437"/>
                </a:lnTo>
                <a:lnTo>
                  <a:pt x="2120" y="1443"/>
                </a:lnTo>
                <a:lnTo>
                  <a:pt x="2126" y="1449"/>
                </a:lnTo>
                <a:lnTo>
                  <a:pt x="2132" y="1455"/>
                </a:lnTo>
                <a:lnTo>
                  <a:pt x="2138" y="1461"/>
                </a:lnTo>
                <a:lnTo>
                  <a:pt x="2145" y="1467"/>
                </a:lnTo>
                <a:lnTo>
                  <a:pt x="2157" y="1474"/>
                </a:lnTo>
                <a:lnTo>
                  <a:pt x="2163" y="1480"/>
                </a:lnTo>
                <a:lnTo>
                  <a:pt x="2169" y="1486"/>
                </a:lnTo>
                <a:lnTo>
                  <a:pt x="2175" y="1492"/>
                </a:lnTo>
                <a:lnTo>
                  <a:pt x="2182" y="1498"/>
                </a:lnTo>
                <a:lnTo>
                  <a:pt x="2188" y="1498"/>
                </a:lnTo>
                <a:lnTo>
                  <a:pt x="2194" y="1504"/>
                </a:lnTo>
                <a:lnTo>
                  <a:pt x="2200" y="1511"/>
                </a:lnTo>
                <a:lnTo>
                  <a:pt x="2206" y="1517"/>
                </a:lnTo>
                <a:lnTo>
                  <a:pt x="2212" y="1523"/>
                </a:lnTo>
                <a:lnTo>
                  <a:pt x="2219" y="1523"/>
                </a:lnTo>
                <a:lnTo>
                  <a:pt x="2225" y="1529"/>
                </a:lnTo>
                <a:lnTo>
                  <a:pt x="2231" y="1535"/>
                </a:lnTo>
                <a:lnTo>
                  <a:pt x="2237" y="1535"/>
                </a:lnTo>
                <a:lnTo>
                  <a:pt x="2243" y="1541"/>
                </a:lnTo>
                <a:lnTo>
                  <a:pt x="2249" y="1548"/>
                </a:lnTo>
                <a:lnTo>
                  <a:pt x="2256" y="1548"/>
                </a:lnTo>
                <a:lnTo>
                  <a:pt x="2262" y="1554"/>
                </a:lnTo>
                <a:lnTo>
                  <a:pt x="2268" y="1560"/>
                </a:lnTo>
                <a:lnTo>
                  <a:pt x="2274" y="1566"/>
                </a:lnTo>
                <a:lnTo>
                  <a:pt x="2280" y="1572"/>
                </a:lnTo>
                <a:lnTo>
                  <a:pt x="2286" y="1572"/>
                </a:lnTo>
                <a:lnTo>
                  <a:pt x="2293" y="1578"/>
                </a:lnTo>
                <a:lnTo>
                  <a:pt x="2299" y="1578"/>
                </a:lnTo>
                <a:lnTo>
                  <a:pt x="2311" y="1591"/>
                </a:lnTo>
                <a:lnTo>
                  <a:pt x="2305" y="1591"/>
                </a:lnTo>
                <a:lnTo>
                  <a:pt x="2311" y="1591"/>
                </a:lnTo>
                <a:lnTo>
                  <a:pt x="2317" y="1597"/>
                </a:lnTo>
                <a:lnTo>
                  <a:pt x="2323" y="1597"/>
                </a:lnTo>
                <a:lnTo>
                  <a:pt x="2329" y="1603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Oval 60"/>
          <p:cNvSpPr>
            <a:spLocks noChangeArrowheads="1"/>
          </p:cNvSpPr>
          <p:nvPr/>
        </p:nvSpPr>
        <p:spPr bwMode="auto">
          <a:xfrm>
            <a:off x="1713968" y="2839504"/>
            <a:ext cx="87313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Oval 61"/>
          <p:cNvSpPr>
            <a:spLocks noChangeArrowheads="1"/>
          </p:cNvSpPr>
          <p:nvPr/>
        </p:nvSpPr>
        <p:spPr bwMode="auto">
          <a:xfrm>
            <a:off x="1821918" y="2820454"/>
            <a:ext cx="87313" cy="873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Oval 62"/>
          <p:cNvSpPr>
            <a:spLocks noChangeArrowheads="1"/>
          </p:cNvSpPr>
          <p:nvPr/>
        </p:nvSpPr>
        <p:spPr bwMode="auto">
          <a:xfrm>
            <a:off x="1860018" y="3055404"/>
            <a:ext cx="88900" cy="873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Oval 63"/>
          <p:cNvSpPr>
            <a:spLocks noChangeArrowheads="1"/>
          </p:cNvSpPr>
          <p:nvPr/>
        </p:nvSpPr>
        <p:spPr bwMode="auto">
          <a:xfrm>
            <a:off x="1967968" y="2780767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Oval 64"/>
          <p:cNvSpPr>
            <a:spLocks noChangeArrowheads="1"/>
          </p:cNvSpPr>
          <p:nvPr/>
        </p:nvSpPr>
        <p:spPr bwMode="auto">
          <a:xfrm>
            <a:off x="2094968" y="2956979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Oval 65"/>
          <p:cNvSpPr>
            <a:spLocks noChangeArrowheads="1"/>
          </p:cNvSpPr>
          <p:nvPr/>
        </p:nvSpPr>
        <p:spPr bwMode="auto">
          <a:xfrm>
            <a:off x="2026705" y="2839504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Oval 66"/>
          <p:cNvSpPr>
            <a:spLocks noChangeArrowheads="1"/>
          </p:cNvSpPr>
          <p:nvPr/>
        </p:nvSpPr>
        <p:spPr bwMode="auto">
          <a:xfrm>
            <a:off x="1860018" y="2801404"/>
            <a:ext cx="88900" cy="873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Oval 67"/>
          <p:cNvSpPr>
            <a:spLocks noChangeArrowheads="1"/>
          </p:cNvSpPr>
          <p:nvPr/>
        </p:nvSpPr>
        <p:spPr bwMode="auto">
          <a:xfrm>
            <a:off x="1948918" y="2801404"/>
            <a:ext cx="87313" cy="873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Oval 68"/>
          <p:cNvSpPr>
            <a:spLocks noChangeArrowheads="1"/>
          </p:cNvSpPr>
          <p:nvPr/>
        </p:nvSpPr>
        <p:spPr bwMode="auto">
          <a:xfrm>
            <a:off x="3777718" y="3593567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Oval 69"/>
          <p:cNvSpPr>
            <a:spLocks noChangeArrowheads="1"/>
          </p:cNvSpPr>
          <p:nvPr/>
        </p:nvSpPr>
        <p:spPr bwMode="auto">
          <a:xfrm>
            <a:off x="3455455" y="3799942"/>
            <a:ext cx="88900" cy="873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Oval 70"/>
          <p:cNvSpPr>
            <a:spLocks noChangeArrowheads="1"/>
          </p:cNvSpPr>
          <p:nvPr/>
        </p:nvSpPr>
        <p:spPr bwMode="auto">
          <a:xfrm>
            <a:off x="3455455" y="3280829"/>
            <a:ext cx="88900" cy="873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Oval 71"/>
          <p:cNvSpPr>
            <a:spLocks noChangeArrowheads="1"/>
          </p:cNvSpPr>
          <p:nvPr/>
        </p:nvSpPr>
        <p:spPr bwMode="auto">
          <a:xfrm>
            <a:off x="3309405" y="3212567"/>
            <a:ext cx="87313" cy="873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Oval 72"/>
          <p:cNvSpPr>
            <a:spLocks noChangeArrowheads="1"/>
          </p:cNvSpPr>
          <p:nvPr/>
        </p:nvSpPr>
        <p:spPr bwMode="auto">
          <a:xfrm>
            <a:off x="5412843" y="5492217"/>
            <a:ext cx="87313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Oval 73"/>
          <p:cNvSpPr>
            <a:spLocks noChangeArrowheads="1"/>
          </p:cNvSpPr>
          <p:nvPr/>
        </p:nvSpPr>
        <p:spPr bwMode="auto">
          <a:xfrm>
            <a:off x="5177893" y="5346167"/>
            <a:ext cx="87313" cy="873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Oval 74"/>
          <p:cNvSpPr>
            <a:spLocks noChangeArrowheads="1"/>
          </p:cNvSpPr>
          <p:nvPr/>
        </p:nvSpPr>
        <p:spPr bwMode="auto">
          <a:xfrm>
            <a:off x="5217580" y="5209642"/>
            <a:ext cx="87313" cy="873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Oval 75"/>
          <p:cNvSpPr>
            <a:spLocks noChangeArrowheads="1"/>
          </p:cNvSpPr>
          <p:nvPr/>
        </p:nvSpPr>
        <p:spPr bwMode="auto">
          <a:xfrm>
            <a:off x="5177893" y="5374742"/>
            <a:ext cx="87313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Oval 76"/>
          <p:cNvSpPr>
            <a:spLocks noChangeArrowheads="1"/>
          </p:cNvSpPr>
          <p:nvPr/>
        </p:nvSpPr>
        <p:spPr bwMode="auto">
          <a:xfrm>
            <a:off x="1713968" y="2839504"/>
            <a:ext cx="77788" cy="79375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Oval 77"/>
          <p:cNvSpPr>
            <a:spLocks noChangeArrowheads="1"/>
          </p:cNvSpPr>
          <p:nvPr/>
        </p:nvSpPr>
        <p:spPr bwMode="auto">
          <a:xfrm>
            <a:off x="1821918" y="2820454"/>
            <a:ext cx="77788" cy="77787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Oval 78"/>
          <p:cNvSpPr>
            <a:spLocks noChangeArrowheads="1"/>
          </p:cNvSpPr>
          <p:nvPr/>
        </p:nvSpPr>
        <p:spPr bwMode="auto">
          <a:xfrm>
            <a:off x="1860018" y="3055404"/>
            <a:ext cx="79375" cy="77787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Oval 79"/>
          <p:cNvSpPr>
            <a:spLocks noChangeArrowheads="1"/>
          </p:cNvSpPr>
          <p:nvPr/>
        </p:nvSpPr>
        <p:spPr bwMode="auto">
          <a:xfrm>
            <a:off x="1967968" y="2780767"/>
            <a:ext cx="79375" cy="79375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Oval 80"/>
          <p:cNvSpPr>
            <a:spLocks noChangeArrowheads="1"/>
          </p:cNvSpPr>
          <p:nvPr/>
        </p:nvSpPr>
        <p:spPr bwMode="auto">
          <a:xfrm>
            <a:off x="2094968" y="2956979"/>
            <a:ext cx="79375" cy="79375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Oval 81"/>
          <p:cNvSpPr>
            <a:spLocks noChangeArrowheads="1"/>
          </p:cNvSpPr>
          <p:nvPr/>
        </p:nvSpPr>
        <p:spPr bwMode="auto">
          <a:xfrm>
            <a:off x="2026705" y="2839504"/>
            <a:ext cx="77788" cy="79375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Oval 82"/>
          <p:cNvSpPr>
            <a:spLocks noChangeArrowheads="1"/>
          </p:cNvSpPr>
          <p:nvPr/>
        </p:nvSpPr>
        <p:spPr bwMode="auto">
          <a:xfrm>
            <a:off x="1860018" y="2801404"/>
            <a:ext cx="79375" cy="77787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Oval 83"/>
          <p:cNvSpPr>
            <a:spLocks noChangeArrowheads="1"/>
          </p:cNvSpPr>
          <p:nvPr/>
        </p:nvSpPr>
        <p:spPr bwMode="auto">
          <a:xfrm>
            <a:off x="1948918" y="2801404"/>
            <a:ext cx="77788" cy="77787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Oval 84"/>
          <p:cNvSpPr>
            <a:spLocks noChangeArrowheads="1"/>
          </p:cNvSpPr>
          <p:nvPr/>
        </p:nvSpPr>
        <p:spPr bwMode="auto">
          <a:xfrm>
            <a:off x="3777718" y="3593567"/>
            <a:ext cx="79375" cy="77787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Oval 85"/>
          <p:cNvSpPr>
            <a:spLocks noChangeArrowheads="1"/>
          </p:cNvSpPr>
          <p:nvPr/>
        </p:nvSpPr>
        <p:spPr bwMode="auto">
          <a:xfrm>
            <a:off x="3455455" y="3799942"/>
            <a:ext cx="77788" cy="77787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Oval 86"/>
          <p:cNvSpPr>
            <a:spLocks noChangeArrowheads="1"/>
          </p:cNvSpPr>
          <p:nvPr/>
        </p:nvSpPr>
        <p:spPr bwMode="auto">
          <a:xfrm>
            <a:off x="3455455" y="3280829"/>
            <a:ext cx="77788" cy="77787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Oval 87"/>
          <p:cNvSpPr>
            <a:spLocks noChangeArrowheads="1"/>
          </p:cNvSpPr>
          <p:nvPr/>
        </p:nvSpPr>
        <p:spPr bwMode="auto">
          <a:xfrm>
            <a:off x="3309405" y="3212567"/>
            <a:ext cx="77788" cy="77787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Oval 88"/>
          <p:cNvSpPr>
            <a:spLocks noChangeArrowheads="1"/>
          </p:cNvSpPr>
          <p:nvPr/>
        </p:nvSpPr>
        <p:spPr bwMode="auto">
          <a:xfrm>
            <a:off x="5412843" y="5492217"/>
            <a:ext cx="77788" cy="79375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Oval 89"/>
          <p:cNvSpPr>
            <a:spLocks noChangeArrowheads="1"/>
          </p:cNvSpPr>
          <p:nvPr/>
        </p:nvSpPr>
        <p:spPr bwMode="auto">
          <a:xfrm>
            <a:off x="5177893" y="5346167"/>
            <a:ext cx="77788" cy="77787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Oval 90"/>
          <p:cNvSpPr>
            <a:spLocks noChangeArrowheads="1"/>
          </p:cNvSpPr>
          <p:nvPr/>
        </p:nvSpPr>
        <p:spPr bwMode="auto">
          <a:xfrm>
            <a:off x="5217580" y="5209642"/>
            <a:ext cx="77788" cy="77787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Oval 91"/>
          <p:cNvSpPr>
            <a:spLocks noChangeArrowheads="1"/>
          </p:cNvSpPr>
          <p:nvPr/>
        </p:nvSpPr>
        <p:spPr bwMode="auto">
          <a:xfrm>
            <a:off x="5177893" y="5374742"/>
            <a:ext cx="77788" cy="79375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9" name="Group 88"/>
          <p:cNvGrpSpPr/>
          <p:nvPr/>
        </p:nvGrpSpPr>
        <p:grpSpPr>
          <a:xfrm>
            <a:off x="1596477" y="2614079"/>
            <a:ext cx="3875088" cy="3417888"/>
            <a:chOff x="5364163" y="1631950"/>
            <a:chExt cx="3875088" cy="3417888"/>
          </a:xfrm>
        </p:grpSpPr>
        <p:sp>
          <p:nvSpPr>
            <p:cNvPr id="101" name="Line 97"/>
            <p:cNvSpPr>
              <a:spLocks noChangeShapeType="1"/>
            </p:cNvSpPr>
            <p:nvPr/>
          </p:nvSpPr>
          <p:spPr bwMode="auto">
            <a:xfrm>
              <a:off x="5364163" y="5049838"/>
              <a:ext cx="38750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Line 98"/>
            <p:cNvSpPr>
              <a:spLocks noChangeShapeType="1"/>
            </p:cNvSpPr>
            <p:nvPr/>
          </p:nvSpPr>
          <p:spPr bwMode="auto">
            <a:xfrm flipV="1">
              <a:off x="5364163" y="1631950"/>
              <a:ext cx="0" cy="3417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49"/>
            <p:cNvSpPr>
              <a:spLocks/>
            </p:cNvSpPr>
            <p:nvPr/>
          </p:nvSpPr>
          <p:spPr bwMode="auto">
            <a:xfrm>
              <a:off x="5667375" y="1974850"/>
              <a:ext cx="3444875" cy="2593975"/>
            </a:xfrm>
            <a:custGeom>
              <a:avLst/>
              <a:gdLst>
                <a:gd name="T0" fmla="*/ 105 w 2170"/>
                <a:gd name="T1" fmla="*/ 25 h 1634"/>
                <a:gd name="T2" fmla="*/ 222 w 2170"/>
                <a:gd name="T3" fmla="*/ 62 h 1634"/>
                <a:gd name="T4" fmla="*/ 327 w 2170"/>
                <a:gd name="T5" fmla="*/ 105 h 1634"/>
                <a:gd name="T6" fmla="*/ 653 w 2170"/>
                <a:gd name="T7" fmla="*/ 278 h 1634"/>
                <a:gd name="T8" fmla="*/ 844 w 2170"/>
                <a:gd name="T9" fmla="*/ 420 h 1634"/>
                <a:gd name="T10" fmla="*/ 980 w 2170"/>
                <a:gd name="T11" fmla="*/ 543 h 1634"/>
                <a:gd name="T12" fmla="*/ 1054 w 2170"/>
                <a:gd name="T13" fmla="*/ 617 h 1634"/>
                <a:gd name="T14" fmla="*/ 1134 w 2170"/>
                <a:gd name="T15" fmla="*/ 691 h 1634"/>
                <a:gd name="T16" fmla="*/ 1171 w 2170"/>
                <a:gd name="T17" fmla="*/ 734 h 1634"/>
                <a:gd name="T18" fmla="*/ 1208 w 2170"/>
                <a:gd name="T19" fmla="*/ 777 h 1634"/>
                <a:gd name="T20" fmla="*/ 1276 w 2170"/>
                <a:gd name="T21" fmla="*/ 845 h 1634"/>
                <a:gd name="T22" fmla="*/ 1338 w 2170"/>
                <a:gd name="T23" fmla="*/ 913 h 1634"/>
                <a:gd name="T24" fmla="*/ 1393 w 2170"/>
                <a:gd name="T25" fmla="*/ 968 h 1634"/>
                <a:gd name="T26" fmla="*/ 1436 w 2170"/>
                <a:gd name="T27" fmla="*/ 1018 h 1634"/>
                <a:gd name="T28" fmla="*/ 1479 w 2170"/>
                <a:gd name="T29" fmla="*/ 1067 h 1634"/>
                <a:gd name="T30" fmla="*/ 1522 w 2170"/>
                <a:gd name="T31" fmla="*/ 1104 h 1634"/>
                <a:gd name="T32" fmla="*/ 1553 w 2170"/>
                <a:gd name="T33" fmla="*/ 1141 h 1634"/>
                <a:gd name="T34" fmla="*/ 1590 w 2170"/>
                <a:gd name="T35" fmla="*/ 1178 h 1634"/>
                <a:gd name="T36" fmla="*/ 1621 w 2170"/>
                <a:gd name="T37" fmla="*/ 1209 h 1634"/>
                <a:gd name="T38" fmla="*/ 1652 w 2170"/>
                <a:gd name="T39" fmla="*/ 1240 h 1634"/>
                <a:gd name="T40" fmla="*/ 1677 w 2170"/>
                <a:gd name="T41" fmla="*/ 1264 h 1634"/>
                <a:gd name="T42" fmla="*/ 1707 w 2170"/>
                <a:gd name="T43" fmla="*/ 1289 h 1634"/>
                <a:gd name="T44" fmla="*/ 1732 w 2170"/>
                <a:gd name="T45" fmla="*/ 1314 h 1634"/>
                <a:gd name="T46" fmla="*/ 1757 w 2170"/>
                <a:gd name="T47" fmla="*/ 1332 h 1634"/>
                <a:gd name="T48" fmla="*/ 1775 w 2170"/>
                <a:gd name="T49" fmla="*/ 1351 h 1634"/>
                <a:gd name="T50" fmla="*/ 1800 w 2170"/>
                <a:gd name="T51" fmla="*/ 1369 h 1634"/>
                <a:gd name="T52" fmla="*/ 1818 w 2170"/>
                <a:gd name="T53" fmla="*/ 1388 h 1634"/>
                <a:gd name="T54" fmla="*/ 1837 w 2170"/>
                <a:gd name="T55" fmla="*/ 1406 h 1634"/>
                <a:gd name="T56" fmla="*/ 1855 w 2170"/>
                <a:gd name="T57" fmla="*/ 1419 h 1634"/>
                <a:gd name="T58" fmla="*/ 1874 w 2170"/>
                <a:gd name="T59" fmla="*/ 1437 h 1634"/>
                <a:gd name="T60" fmla="*/ 1892 w 2170"/>
                <a:gd name="T61" fmla="*/ 1449 h 1634"/>
                <a:gd name="T62" fmla="*/ 1911 w 2170"/>
                <a:gd name="T63" fmla="*/ 1462 h 1634"/>
                <a:gd name="T64" fmla="*/ 1923 w 2170"/>
                <a:gd name="T65" fmla="*/ 1474 h 1634"/>
                <a:gd name="T66" fmla="*/ 1942 w 2170"/>
                <a:gd name="T67" fmla="*/ 1486 h 1634"/>
                <a:gd name="T68" fmla="*/ 1954 w 2170"/>
                <a:gd name="T69" fmla="*/ 1499 h 1634"/>
                <a:gd name="T70" fmla="*/ 1972 w 2170"/>
                <a:gd name="T71" fmla="*/ 1511 h 1634"/>
                <a:gd name="T72" fmla="*/ 1985 w 2170"/>
                <a:gd name="T73" fmla="*/ 1517 h 1634"/>
                <a:gd name="T74" fmla="*/ 1997 w 2170"/>
                <a:gd name="T75" fmla="*/ 1530 h 1634"/>
                <a:gd name="T76" fmla="*/ 2016 w 2170"/>
                <a:gd name="T77" fmla="*/ 1536 h 1634"/>
                <a:gd name="T78" fmla="*/ 2028 w 2170"/>
                <a:gd name="T79" fmla="*/ 1548 h 1634"/>
                <a:gd name="T80" fmla="*/ 2040 w 2170"/>
                <a:gd name="T81" fmla="*/ 1554 h 1634"/>
                <a:gd name="T82" fmla="*/ 2053 w 2170"/>
                <a:gd name="T83" fmla="*/ 1560 h 1634"/>
                <a:gd name="T84" fmla="*/ 2065 w 2170"/>
                <a:gd name="T85" fmla="*/ 1573 h 1634"/>
                <a:gd name="T86" fmla="*/ 2077 w 2170"/>
                <a:gd name="T87" fmla="*/ 1579 h 1634"/>
                <a:gd name="T88" fmla="*/ 2090 w 2170"/>
                <a:gd name="T89" fmla="*/ 1585 h 1634"/>
                <a:gd name="T90" fmla="*/ 2102 w 2170"/>
                <a:gd name="T91" fmla="*/ 1597 h 1634"/>
                <a:gd name="T92" fmla="*/ 2114 w 2170"/>
                <a:gd name="T93" fmla="*/ 1604 h 1634"/>
                <a:gd name="T94" fmla="*/ 2127 w 2170"/>
                <a:gd name="T95" fmla="*/ 1610 h 1634"/>
                <a:gd name="T96" fmla="*/ 2139 w 2170"/>
                <a:gd name="T97" fmla="*/ 1616 h 1634"/>
                <a:gd name="T98" fmla="*/ 2151 w 2170"/>
                <a:gd name="T99" fmla="*/ 1622 h 1634"/>
                <a:gd name="T100" fmla="*/ 2164 w 2170"/>
                <a:gd name="T101" fmla="*/ 1628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0" h="1634">
                  <a:moveTo>
                    <a:pt x="0" y="0"/>
                  </a:moveTo>
                  <a:lnTo>
                    <a:pt x="105" y="25"/>
                  </a:lnTo>
                  <a:lnTo>
                    <a:pt x="173" y="43"/>
                  </a:lnTo>
                  <a:lnTo>
                    <a:pt x="222" y="62"/>
                  </a:lnTo>
                  <a:lnTo>
                    <a:pt x="265" y="80"/>
                  </a:lnTo>
                  <a:lnTo>
                    <a:pt x="327" y="105"/>
                  </a:lnTo>
                  <a:lnTo>
                    <a:pt x="518" y="198"/>
                  </a:lnTo>
                  <a:lnTo>
                    <a:pt x="653" y="278"/>
                  </a:lnTo>
                  <a:lnTo>
                    <a:pt x="758" y="352"/>
                  </a:lnTo>
                  <a:lnTo>
                    <a:pt x="844" y="420"/>
                  </a:lnTo>
                  <a:lnTo>
                    <a:pt x="918" y="487"/>
                  </a:lnTo>
                  <a:lnTo>
                    <a:pt x="980" y="543"/>
                  </a:lnTo>
                  <a:lnTo>
                    <a:pt x="1036" y="598"/>
                  </a:lnTo>
                  <a:lnTo>
                    <a:pt x="1054" y="617"/>
                  </a:lnTo>
                  <a:lnTo>
                    <a:pt x="1085" y="648"/>
                  </a:lnTo>
                  <a:lnTo>
                    <a:pt x="1134" y="691"/>
                  </a:lnTo>
                  <a:lnTo>
                    <a:pt x="1153" y="709"/>
                  </a:lnTo>
                  <a:lnTo>
                    <a:pt x="1171" y="734"/>
                  </a:lnTo>
                  <a:lnTo>
                    <a:pt x="1208" y="771"/>
                  </a:lnTo>
                  <a:lnTo>
                    <a:pt x="1208" y="777"/>
                  </a:lnTo>
                  <a:lnTo>
                    <a:pt x="1245" y="814"/>
                  </a:lnTo>
                  <a:lnTo>
                    <a:pt x="1276" y="845"/>
                  </a:lnTo>
                  <a:lnTo>
                    <a:pt x="1307" y="882"/>
                  </a:lnTo>
                  <a:lnTo>
                    <a:pt x="1338" y="913"/>
                  </a:lnTo>
                  <a:lnTo>
                    <a:pt x="1362" y="938"/>
                  </a:lnTo>
                  <a:lnTo>
                    <a:pt x="1393" y="968"/>
                  </a:lnTo>
                  <a:lnTo>
                    <a:pt x="1412" y="993"/>
                  </a:lnTo>
                  <a:lnTo>
                    <a:pt x="1436" y="1018"/>
                  </a:lnTo>
                  <a:lnTo>
                    <a:pt x="1461" y="1042"/>
                  </a:lnTo>
                  <a:lnTo>
                    <a:pt x="1479" y="1067"/>
                  </a:lnTo>
                  <a:lnTo>
                    <a:pt x="1498" y="1086"/>
                  </a:lnTo>
                  <a:lnTo>
                    <a:pt x="1522" y="1104"/>
                  </a:lnTo>
                  <a:lnTo>
                    <a:pt x="1541" y="1123"/>
                  </a:lnTo>
                  <a:lnTo>
                    <a:pt x="1553" y="1141"/>
                  </a:lnTo>
                  <a:lnTo>
                    <a:pt x="1572" y="1160"/>
                  </a:lnTo>
                  <a:lnTo>
                    <a:pt x="1590" y="1178"/>
                  </a:lnTo>
                  <a:lnTo>
                    <a:pt x="1609" y="1190"/>
                  </a:lnTo>
                  <a:lnTo>
                    <a:pt x="1621" y="1209"/>
                  </a:lnTo>
                  <a:lnTo>
                    <a:pt x="1640" y="1221"/>
                  </a:lnTo>
                  <a:lnTo>
                    <a:pt x="1652" y="1240"/>
                  </a:lnTo>
                  <a:lnTo>
                    <a:pt x="1664" y="1252"/>
                  </a:lnTo>
                  <a:lnTo>
                    <a:pt x="1677" y="1264"/>
                  </a:lnTo>
                  <a:lnTo>
                    <a:pt x="1695" y="1277"/>
                  </a:lnTo>
                  <a:lnTo>
                    <a:pt x="1707" y="1289"/>
                  </a:lnTo>
                  <a:lnTo>
                    <a:pt x="1720" y="1301"/>
                  </a:lnTo>
                  <a:lnTo>
                    <a:pt x="1732" y="1314"/>
                  </a:lnTo>
                  <a:lnTo>
                    <a:pt x="1744" y="1320"/>
                  </a:lnTo>
                  <a:lnTo>
                    <a:pt x="1757" y="1332"/>
                  </a:lnTo>
                  <a:lnTo>
                    <a:pt x="1763" y="1345"/>
                  </a:lnTo>
                  <a:lnTo>
                    <a:pt x="1775" y="1351"/>
                  </a:lnTo>
                  <a:lnTo>
                    <a:pt x="1788" y="1363"/>
                  </a:lnTo>
                  <a:lnTo>
                    <a:pt x="1800" y="1369"/>
                  </a:lnTo>
                  <a:lnTo>
                    <a:pt x="1806" y="1382"/>
                  </a:lnTo>
                  <a:lnTo>
                    <a:pt x="1818" y="1388"/>
                  </a:lnTo>
                  <a:lnTo>
                    <a:pt x="1831" y="1400"/>
                  </a:lnTo>
                  <a:lnTo>
                    <a:pt x="1837" y="1406"/>
                  </a:lnTo>
                  <a:lnTo>
                    <a:pt x="1849" y="1412"/>
                  </a:lnTo>
                  <a:lnTo>
                    <a:pt x="1855" y="1419"/>
                  </a:lnTo>
                  <a:lnTo>
                    <a:pt x="1868" y="1431"/>
                  </a:lnTo>
                  <a:lnTo>
                    <a:pt x="1874" y="1437"/>
                  </a:lnTo>
                  <a:lnTo>
                    <a:pt x="1886" y="1443"/>
                  </a:lnTo>
                  <a:lnTo>
                    <a:pt x="1892" y="1449"/>
                  </a:lnTo>
                  <a:lnTo>
                    <a:pt x="1898" y="1456"/>
                  </a:lnTo>
                  <a:lnTo>
                    <a:pt x="1911" y="1462"/>
                  </a:lnTo>
                  <a:lnTo>
                    <a:pt x="1917" y="1468"/>
                  </a:lnTo>
                  <a:lnTo>
                    <a:pt x="1923" y="1474"/>
                  </a:lnTo>
                  <a:lnTo>
                    <a:pt x="1935" y="1480"/>
                  </a:lnTo>
                  <a:lnTo>
                    <a:pt x="1942" y="1486"/>
                  </a:lnTo>
                  <a:lnTo>
                    <a:pt x="1948" y="1493"/>
                  </a:lnTo>
                  <a:lnTo>
                    <a:pt x="1954" y="1499"/>
                  </a:lnTo>
                  <a:lnTo>
                    <a:pt x="1966" y="1505"/>
                  </a:lnTo>
                  <a:lnTo>
                    <a:pt x="1972" y="1511"/>
                  </a:lnTo>
                  <a:lnTo>
                    <a:pt x="1979" y="1511"/>
                  </a:lnTo>
                  <a:lnTo>
                    <a:pt x="1985" y="1517"/>
                  </a:lnTo>
                  <a:lnTo>
                    <a:pt x="1991" y="1523"/>
                  </a:lnTo>
                  <a:lnTo>
                    <a:pt x="1997" y="1530"/>
                  </a:lnTo>
                  <a:lnTo>
                    <a:pt x="2009" y="1530"/>
                  </a:lnTo>
                  <a:lnTo>
                    <a:pt x="2016" y="1536"/>
                  </a:lnTo>
                  <a:lnTo>
                    <a:pt x="2022" y="1542"/>
                  </a:lnTo>
                  <a:lnTo>
                    <a:pt x="2028" y="1548"/>
                  </a:lnTo>
                  <a:lnTo>
                    <a:pt x="2034" y="1548"/>
                  </a:lnTo>
                  <a:lnTo>
                    <a:pt x="2040" y="1554"/>
                  </a:lnTo>
                  <a:lnTo>
                    <a:pt x="2046" y="1560"/>
                  </a:lnTo>
                  <a:lnTo>
                    <a:pt x="2053" y="1560"/>
                  </a:lnTo>
                  <a:lnTo>
                    <a:pt x="2059" y="1567"/>
                  </a:lnTo>
                  <a:lnTo>
                    <a:pt x="2065" y="1573"/>
                  </a:lnTo>
                  <a:lnTo>
                    <a:pt x="2071" y="1573"/>
                  </a:lnTo>
                  <a:lnTo>
                    <a:pt x="2077" y="1579"/>
                  </a:lnTo>
                  <a:lnTo>
                    <a:pt x="2083" y="1579"/>
                  </a:lnTo>
                  <a:lnTo>
                    <a:pt x="2090" y="1585"/>
                  </a:lnTo>
                  <a:lnTo>
                    <a:pt x="2096" y="1591"/>
                  </a:lnTo>
                  <a:lnTo>
                    <a:pt x="2102" y="1597"/>
                  </a:lnTo>
                  <a:lnTo>
                    <a:pt x="2108" y="1597"/>
                  </a:lnTo>
                  <a:lnTo>
                    <a:pt x="2114" y="1604"/>
                  </a:lnTo>
                  <a:lnTo>
                    <a:pt x="2120" y="1604"/>
                  </a:lnTo>
                  <a:lnTo>
                    <a:pt x="2127" y="1610"/>
                  </a:lnTo>
                  <a:lnTo>
                    <a:pt x="2133" y="1616"/>
                  </a:lnTo>
                  <a:lnTo>
                    <a:pt x="2139" y="1616"/>
                  </a:lnTo>
                  <a:lnTo>
                    <a:pt x="2145" y="1616"/>
                  </a:lnTo>
                  <a:lnTo>
                    <a:pt x="2151" y="1622"/>
                  </a:lnTo>
                  <a:lnTo>
                    <a:pt x="2157" y="1628"/>
                  </a:lnTo>
                  <a:lnTo>
                    <a:pt x="2164" y="1628"/>
                  </a:lnTo>
                  <a:lnTo>
                    <a:pt x="2170" y="16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150"/>
            <p:cNvSpPr>
              <a:spLocks noChangeArrowheads="1"/>
            </p:cNvSpPr>
            <p:nvPr/>
          </p:nvSpPr>
          <p:spPr bwMode="auto">
            <a:xfrm>
              <a:off x="6048375" y="2181225"/>
              <a:ext cx="88900" cy="873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151"/>
            <p:cNvSpPr>
              <a:spLocks noChangeArrowheads="1"/>
            </p:cNvSpPr>
            <p:nvPr/>
          </p:nvSpPr>
          <p:spPr bwMode="auto">
            <a:xfrm>
              <a:off x="5902325" y="1798638"/>
              <a:ext cx="87313" cy="889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152"/>
            <p:cNvSpPr>
              <a:spLocks noChangeArrowheads="1"/>
            </p:cNvSpPr>
            <p:nvPr/>
          </p:nvSpPr>
          <p:spPr bwMode="auto">
            <a:xfrm>
              <a:off x="5980113" y="2063750"/>
              <a:ext cx="88900" cy="873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153"/>
            <p:cNvSpPr>
              <a:spLocks noChangeArrowheads="1"/>
            </p:cNvSpPr>
            <p:nvPr/>
          </p:nvSpPr>
          <p:spPr bwMode="auto">
            <a:xfrm>
              <a:off x="5794375" y="1906588"/>
              <a:ext cx="88900" cy="889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154"/>
            <p:cNvSpPr>
              <a:spLocks noChangeArrowheads="1"/>
            </p:cNvSpPr>
            <p:nvPr/>
          </p:nvSpPr>
          <p:spPr bwMode="auto">
            <a:xfrm>
              <a:off x="7545388" y="3581400"/>
              <a:ext cx="88900" cy="873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155"/>
            <p:cNvSpPr>
              <a:spLocks noChangeArrowheads="1"/>
            </p:cNvSpPr>
            <p:nvPr/>
          </p:nvSpPr>
          <p:spPr bwMode="auto">
            <a:xfrm>
              <a:off x="7429500" y="3149600"/>
              <a:ext cx="87313" cy="889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156"/>
            <p:cNvSpPr>
              <a:spLocks noChangeArrowheads="1"/>
            </p:cNvSpPr>
            <p:nvPr/>
          </p:nvSpPr>
          <p:spPr bwMode="auto">
            <a:xfrm>
              <a:off x="7458075" y="3238500"/>
              <a:ext cx="87313" cy="873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157"/>
            <p:cNvSpPr>
              <a:spLocks noChangeArrowheads="1"/>
            </p:cNvSpPr>
            <p:nvPr/>
          </p:nvSpPr>
          <p:spPr bwMode="auto">
            <a:xfrm>
              <a:off x="7300913" y="2944813"/>
              <a:ext cx="88900" cy="873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158"/>
            <p:cNvSpPr>
              <a:spLocks noChangeArrowheads="1"/>
            </p:cNvSpPr>
            <p:nvPr/>
          </p:nvSpPr>
          <p:spPr bwMode="auto">
            <a:xfrm>
              <a:off x="9072563" y="4481513"/>
              <a:ext cx="88900" cy="873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159"/>
            <p:cNvSpPr>
              <a:spLocks noChangeArrowheads="1"/>
            </p:cNvSpPr>
            <p:nvPr/>
          </p:nvSpPr>
          <p:spPr bwMode="auto">
            <a:xfrm>
              <a:off x="8985250" y="4237038"/>
              <a:ext cx="87313" cy="873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Oval 160"/>
            <p:cNvSpPr>
              <a:spLocks noChangeArrowheads="1"/>
            </p:cNvSpPr>
            <p:nvPr/>
          </p:nvSpPr>
          <p:spPr bwMode="auto">
            <a:xfrm>
              <a:off x="9053513" y="4441825"/>
              <a:ext cx="87313" cy="889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Oval 161"/>
            <p:cNvSpPr>
              <a:spLocks noChangeArrowheads="1"/>
            </p:cNvSpPr>
            <p:nvPr/>
          </p:nvSpPr>
          <p:spPr bwMode="auto">
            <a:xfrm>
              <a:off x="9032875" y="4286250"/>
              <a:ext cx="88900" cy="873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Oval 162"/>
            <p:cNvSpPr>
              <a:spLocks noChangeArrowheads="1"/>
            </p:cNvSpPr>
            <p:nvPr/>
          </p:nvSpPr>
          <p:spPr bwMode="auto">
            <a:xfrm>
              <a:off x="6048375" y="2181225"/>
              <a:ext cx="79375" cy="777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Oval 163"/>
            <p:cNvSpPr>
              <a:spLocks noChangeArrowheads="1"/>
            </p:cNvSpPr>
            <p:nvPr/>
          </p:nvSpPr>
          <p:spPr bwMode="auto">
            <a:xfrm>
              <a:off x="5902325" y="1798638"/>
              <a:ext cx="77788" cy="7937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Oval 164"/>
            <p:cNvSpPr>
              <a:spLocks noChangeArrowheads="1"/>
            </p:cNvSpPr>
            <p:nvPr/>
          </p:nvSpPr>
          <p:spPr bwMode="auto">
            <a:xfrm>
              <a:off x="5980113" y="2063750"/>
              <a:ext cx="79375" cy="777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165"/>
            <p:cNvSpPr>
              <a:spLocks noChangeArrowheads="1"/>
            </p:cNvSpPr>
            <p:nvPr/>
          </p:nvSpPr>
          <p:spPr bwMode="auto">
            <a:xfrm>
              <a:off x="5794375" y="1906588"/>
              <a:ext cx="77788" cy="777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166"/>
            <p:cNvSpPr>
              <a:spLocks noChangeArrowheads="1"/>
            </p:cNvSpPr>
            <p:nvPr/>
          </p:nvSpPr>
          <p:spPr bwMode="auto">
            <a:xfrm>
              <a:off x="7545388" y="3581400"/>
              <a:ext cx="79375" cy="777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167"/>
            <p:cNvSpPr>
              <a:spLocks noChangeArrowheads="1"/>
            </p:cNvSpPr>
            <p:nvPr/>
          </p:nvSpPr>
          <p:spPr bwMode="auto">
            <a:xfrm>
              <a:off x="7429500" y="3149600"/>
              <a:ext cx="77788" cy="7937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168"/>
            <p:cNvSpPr>
              <a:spLocks noChangeArrowheads="1"/>
            </p:cNvSpPr>
            <p:nvPr/>
          </p:nvSpPr>
          <p:spPr bwMode="auto">
            <a:xfrm>
              <a:off x="7458075" y="3238500"/>
              <a:ext cx="77788" cy="777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169"/>
            <p:cNvSpPr>
              <a:spLocks noChangeArrowheads="1"/>
            </p:cNvSpPr>
            <p:nvPr/>
          </p:nvSpPr>
          <p:spPr bwMode="auto">
            <a:xfrm>
              <a:off x="7300913" y="2944813"/>
              <a:ext cx="79375" cy="777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170"/>
            <p:cNvSpPr>
              <a:spLocks noChangeArrowheads="1"/>
            </p:cNvSpPr>
            <p:nvPr/>
          </p:nvSpPr>
          <p:spPr bwMode="auto">
            <a:xfrm>
              <a:off x="9072563" y="4481513"/>
              <a:ext cx="77788" cy="777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171"/>
            <p:cNvSpPr>
              <a:spLocks noChangeArrowheads="1"/>
            </p:cNvSpPr>
            <p:nvPr/>
          </p:nvSpPr>
          <p:spPr bwMode="auto">
            <a:xfrm>
              <a:off x="8985250" y="4237038"/>
              <a:ext cx="77788" cy="777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172"/>
            <p:cNvSpPr>
              <a:spLocks noChangeArrowheads="1"/>
            </p:cNvSpPr>
            <p:nvPr/>
          </p:nvSpPr>
          <p:spPr bwMode="auto">
            <a:xfrm>
              <a:off x="9053513" y="4441825"/>
              <a:ext cx="77788" cy="7937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173"/>
            <p:cNvSpPr>
              <a:spLocks noChangeArrowheads="1"/>
            </p:cNvSpPr>
            <p:nvPr/>
          </p:nvSpPr>
          <p:spPr bwMode="auto">
            <a:xfrm>
              <a:off x="9032875" y="4286250"/>
              <a:ext cx="79375" cy="777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949184" y="5139791"/>
            <a:ext cx="742951" cy="420688"/>
            <a:chOff x="3261788" y="2066925"/>
            <a:chExt cx="742951" cy="420688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300412" y="2174875"/>
              <a:ext cx="307945" cy="4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92" name="Group 91"/>
            <p:cNvGrpSpPr/>
            <p:nvPr/>
          </p:nvGrpSpPr>
          <p:grpSpPr>
            <a:xfrm>
              <a:off x="3261788" y="2066925"/>
              <a:ext cx="742951" cy="420688"/>
              <a:chOff x="2813050" y="2066925"/>
              <a:chExt cx="742951" cy="420688"/>
            </a:xfrm>
          </p:grpSpPr>
          <p:sp>
            <p:nvSpPr>
              <p:cNvPr id="94" name="Rectangle 252"/>
              <p:cNvSpPr>
                <a:spLocks noChangeArrowheads="1"/>
              </p:cNvSpPr>
              <p:nvPr/>
            </p:nvSpPr>
            <p:spPr bwMode="auto">
              <a:xfrm>
                <a:off x="3223124" y="2102644"/>
                <a:ext cx="185948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Oval 260"/>
              <p:cNvSpPr>
                <a:spLocks noChangeArrowheads="1"/>
              </p:cNvSpPr>
              <p:nvPr/>
            </p:nvSpPr>
            <p:spPr bwMode="auto">
              <a:xfrm>
                <a:off x="2962256" y="2136776"/>
                <a:ext cx="88900" cy="889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2958573" y="2330454"/>
                <a:ext cx="88900" cy="88900"/>
                <a:chOff x="2332038" y="2762250"/>
                <a:chExt cx="88900" cy="88900"/>
              </a:xfrm>
            </p:grpSpPr>
            <p:sp>
              <p:nvSpPr>
                <p:cNvPr id="99" name="Oval 336"/>
                <p:cNvSpPr>
                  <a:spLocks noChangeArrowheads="1"/>
                </p:cNvSpPr>
                <p:nvPr/>
              </p:nvSpPr>
              <p:spPr bwMode="auto">
                <a:xfrm>
                  <a:off x="2332038" y="2762250"/>
                  <a:ext cx="88900" cy="8890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" name="Oval 352"/>
                <p:cNvSpPr>
                  <a:spLocks noChangeArrowheads="1"/>
                </p:cNvSpPr>
                <p:nvPr/>
              </p:nvSpPr>
              <p:spPr bwMode="auto">
                <a:xfrm>
                  <a:off x="2332038" y="2762250"/>
                  <a:ext cx="79375" cy="7937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97" name="Rectangle 252"/>
              <p:cNvSpPr>
                <a:spLocks noChangeArrowheads="1"/>
              </p:cNvSpPr>
              <p:nvPr/>
            </p:nvSpPr>
            <p:spPr bwMode="auto">
              <a:xfrm>
                <a:off x="3223124" y="2297113"/>
                <a:ext cx="20037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000" dirty="0">
                    <a:solidFill>
                      <a:srgbClr val="000000"/>
                    </a:solidFill>
                  </a:rPr>
                  <a:t>M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813050" y="2066925"/>
                <a:ext cx="742951" cy="4206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3300412" y="2373793"/>
              <a:ext cx="307945" cy="4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cxnSp>
        <p:nvCxnSpPr>
          <p:cNvPr id="129" name="Straight Connector 128"/>
          <p:cNvCxnSpPr/>
          <p:nvPr/>
        </p:nvCxnSpPr>
        <p:spPr>
          <a:xfrm>
            <a:off x="1600712" y="2762775"/>
            <a:ext cx="3067593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4736216" y="256597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3333FF"/>
                </a:solidFill>
              </a:rPr>
              <a:t>lipid rich</a:t>
            </a:r>
            <a:endParaRPr lang="en-GB" i="1" dirty="0">
              <a:solidFill>
                <a:srgbClr val="3333FF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962725" y="457150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3333FF"/>
                </a:solidFill>
              </a:rPr>
              <a:t>lipid poor</a:t>
            </a:r>
            <a:endParaRPr lang="en-GB" i="1" dirty="0">
              <a:solidFill>
                <a:srgbClr val="3333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142653" y="6463267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Hansen </a:t>
            </a:r>
            <a:r>
              <a:rPr lang="en-GB" i="1" dirty="0"/>
              <a:t>et al (</a:t>
            </a:r>
            <a:r>
              <a:rPr lang="en-GB" i="1" dirty="0" smtClean="0"/>
              <a:t>2016), JTEH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44219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Lipids and toxicants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1788248"/>
          </a:xfrm>
        </p:spPr>
        <p:txBody>
          <a:bodyPr/>
          <a:lstStyle/>
          <a:p>
            <a:r>
              <a:rPr lang="en-GB" dirty="0"/>
              <a:t>Can lipids explain differences between experiments?</a:t>
            </a:r>
          </a:p>
          <a:p>
            <a:r>
              <a:rPr lang="en-GB" dirty="0" smtClean="0"/>
              <a:t>‘</a:t>
            </a:r>
            <a:r>
              <a:rPr lang="en-GB" dirty="0"/>
              <a:t>Survival of the fattest’ (Lassiter &amp; Hallam, 1990</a:t>
            </a:r>
            <a:r>
              <a:rPr lang="en-GB" dirty="0" smtClean="0"/>
              <a:t>):</a:t>
            </a:r>
          </a:p>
          <a:p>
            <a:pPr lvl="1"/>
            <a:r>
              <a:rPr lang="en-GB" dirty="0" smtClean="0"/>
              <a:t>two compartments to represent individual</a:t>
            </a:r>
          </a:p>
          <a:p>
            <a:pPr lvl="1"/>
            <a:r>
              <a:rPr lang="en-GB" dirty="0" smtClean="0"/>
              <a:t>assume fast internal redistribution</a:t>
            </a:r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4" y="4197341"/>
            <a:ext cx="7747622" cy="169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2653" y="64717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Hansen </a:t>
            </a:r>
            <a:r>
              <a:rPr lang="en-GB" i="1" dirty="0"/>
              <a:t>et al (</a:t>
            </a:r>
            <a:r>
              <a:rPr lang="en-GB" i="1" dirty="0" smtClean="0"/>
              <a:t>2016), JTEH</a:t>
            </a:r>
            <a:endParaRPr lang="en-GB" i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5909" y="4831771"/>
            <a:ext cx="683889" cy="815496"/>
            <a:chOff x="7274775" y="3138437"/>
            <a:chExt cx="683889" cy="815496"/>
          </a:xfrm>
        </p:grpSpPr>
        <p:sp>
          <p:nvSpPr>
            <p:cNvPr id="32" name="Rectangle 31"/>
            <p:cNvSpPr/>
            <p:nvPr/>
          </p:nvSpPr>
          <p:spPr>
            <a:xfrm>
              <a:off x="7274775" y="3138437"/>
              <a:ext cx="683889" cy="815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308644" y="3387169"/>
              <a:ext cx="584200" cy="0"/>
            </a:xfrm>
            <a:prstGeom prst="straightConnector1">
              <a:avLst/>
            </a:prstGeom>
            <a:ln w="123825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308644" y="3717371"/>
              <a:ext cx="584200" cy="0"/>
            </a:xfrm>
            <a:prstGeom prst="straightConnector1">
              <a:avLst/>
            </a:prstGeom>
            <a:ln w="123825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0358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Lipids and toxicants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686800" cy="1974522"/>
          </a:xfrm>
        </p:spPr>
        <p:txBody>
          <a:bodyPr/>
          <a:lstStyle/>
          <a:p>
            <a:r>
              <a:rPr lang="en-GB" dirty="0"/>
              <a:t>Can lipids explain differences between experiments?</a:t>
            </a:r>
          </a:p>
          <a:p>
            <a:r>
              <a:rPr lang="en-GB" dirty="0" smtClean="0"/>
              <a:t>‘</a:t>
            </a:r>
            <a:r>
              <a:rPr lang="en-GB" dirty="0"/>
              <a:t>Survival of the fattest’ (Lassiter &amp; Hallam, 1990</a:t>
            </a:r>
            <a:r>
              <a:rPr lang="en-GB" dirty="0" smtClean="0"/>
              <a:t>):</a:t>
            </a:r>
          </a:p>
          <a:p>
            <a:pPr lvl="1"/>
            <a:r>
              <a:rPr lang="en-GB" dirty="0"/>
              <a:t>two compartments to represent individual</a:t>
            </a:r>
            <a:endParaRPr lang="en-GB" dirty="0" smtClean="0"/>
          </a:p>
          <a:p>
            <a:pPr lvl="1"/>
            <a:r>
              <a:rPr lang="en-GB" dirty="0" smtClean="0"/>
              <a:t>assume fast internal redistribution</a:t>
            </a:r>
          </a:p>
          <a:p>
            <a:pPr lvl="1"/>
            <a:r>
              <a:rPr lang="en-GB" dirty="0" smtClean="0"/>
              <a:t>fatter individuals take longer to reach steady state</a:t>
            </a:r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18" y="3846751"/>
            <a:ext cx="5234550" cy="30372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42653" y="647173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Hansen </a:t>
            </a:r>
            <a:r>
              <a:rPr lang="en-GB" i="1" dirty="0"/>
              <a:t>et al (</a:t>
            </a:r>
            <a:r>
              <a:rPr lang="en-GB" i="1" dirty="0" smtClean="0"/>
              <a:t>2016), JTEH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33743" y="4349699"/>
            <a:ext cx="3659924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however, in this case </a:t>
            </a:r>
            <a:r>
              <a:rPr lang="en-GB" sz="2000" b="1" i="1" dirty="0"/>
              <a:t>…</a:t>
            </a:r>
            <a:r>
              <a:rPr lang="en-GB" sz="2000" i="1" dirty="0"/>
              <a:t> </a:t>
            </a:r>
            <a:endParaRPr lang="en-GB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/>
              <a:t>insufficient difference in lipid content</a:t>
            </a:r>
            <a:endParaRPr lang="en-GB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 smtClean="0"/>
              <a:t>no shift in lipid content survivors over treatments</a:t>
            </a:r>
            <a:endParaRPr lang="en-GB" sz="2000" i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72733" y="4097810"/>
            <a:ext cx="1518260" cy="17780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12999" y="4211482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increasing lipid content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971160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Case: </a:t>
            </a:r>
            <a:r>
              <a:rPr lang="en-GB" dirty="0" err="1" smtClean="0"/>
              <a:t>dimethylnaphthalene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2177722"/>
          </a:xfrm>
        </p:spPr>
        <p:txBody>
          <a:bodyPr/>
          <a:lstStyle/>
          <a:p>
            <a:r>
              <a:rPr lang="en-GB" dirty="0" smtClean="0"/>
              <a:t>Survival and body residues over time</a:t>
            </a:r>
          </a:p>
          <a:p>
            <a:pPr lvl="1"/>
            <a:r>
              <a:rPr lang="en-GB" dirty="0" smtClean="0"/>
              <a:t>do </a:t>
            </a:r>
            <a:r>
              <a:rPr lang="en-GB" i="1" dirty="0" smtClean="0"/>
              <a:t>not</a:t>
            </a:r>
            <a:r>
              <a:rPr lang="en-GB" dirty="0" smtClean="0"/>
              <a:t> assume that lipids are fast</a:t>
            </a:r>
          </a:p>
          <a:p>
            <a:pPr lvl="1"/>
            <a:r>
              <a:rPr lang="en-GB" dirty="0" smtClean="0"/>
              <a:t>mortality linked to concentration in ‘structure’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6340476" y="645201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i="1" dirty="0"/>
              <a:t>submitted: </a:t>
            </a:r>
            <a:r>
              <a:rPr lang="en-GB" i="1" dirty="0" err="1"/>
              <a:t>Jager</a:t>
            </a:r>
            <a:r>
              <a:rPr lang="en-GB" i="1" dirty="0"/>
              <a:t> et al …</a:t>
            </a:r>
          </a:p>
        </p:txBody>
      </p:sp>
      <p:pic>
        <p:nvPicPr>
          <p:cNvPr id="344" name="Picture 3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4" y="4197341"/>
            <a:ext cx="7747622" cy="16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96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Case: </a:t>
            </a:r>
            <a:r>
              <a:rPr lang="en-GB" dirty="0" err="1" smtClean="0"/>
              <a:t>dimethylnaphthalene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2177722"/>
          </a:xfrm>
        </p:spPr>
        <p:txBody>
          <a:bodyPr/>
          <a:lstStyle/>
          <a:p>
            <a:r>
              <a:rPr lang="en-GB" dirty="0" smtClean="0"/>
              <a:t>Survival and body residues over time</a:t>
            </a:r>
          </a:p>
          <a:p>
            <a:pPr lvl="1"/>
            <a:r>
              <a:rPr lang="en-GB" dirty="0" smtClean="0"/>
              <a:t>do </a:t>
            </a:r>
            <a:r>
              <a:rPr lang="en-GB" i="1" dirty="0" smtClean="0"/>
              <a:t>not</a:t>
            </a:r>
            <a:r>
              <a:rPr lang="en-GB" dirty="0" smtClean="0"/>
              <a:t> assume that lipids are fast</a:t>
            </a:r>
          </a:p>
          <a:p>
            <a:pPr lvl="1"/>
            <a:r>
              <a:rPr lang="en-GB" dirty="0" smtClean="0"/>
              <a:t>mortality linked to concentration in ‘structure’</a:t>
            </a:r>
          </a:p>
          <a:p>
            <a:pPr lvl="1"/>
            <a:r>
              <a:rPr lang="en-GB" dirty="0" smtClean="0"/>
              <a:t>lipids are very </a:t>
            </a:r>
            <a:r>
              <a:rPr lang="en-GB" i="1" dirty="0" smtClean="0"/>
              <a:t>slow</a:t>
            </a:r>
            <a:r>
              <a:rPr lang="en-GB" dirty="0" smtClean="0"/>
              <a:t> …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6340476" y="645201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i="1" dirty="0"/>
              <a:t>submitted: </a:t>
            </a:r>
            <a:r>
              <a:rPr lang="en-GB" i="1" dirty="0" err="1"/>
              <a:t>Jager</a:t>
            </a:r>
            <a:r>
              <a:rPr lang="en-GB" i="1" dirty="0"/>
              <a:t> et al 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9133" y="2911741"/>
            <a:ext cx="8000206" cy="3547266"/>
            <a:chOff x="669133" y="2911741"/>
            <a:chExt cx="8000206" cy="3547266"/>
          </a:xfrm>
        </p:grpSpPr>
        <p:sp>
          <p:nvSpPr>
            <p:cNvPr id="9" name="Rectangle 8"/>
            <p:cNvSpPr/>
            <p:nvPr/>
          </p:nvSpPr>
          <p:spPr>
            <a:xfrm>
              <a:off x="5212820" y="3345919"/>
              <a:ext cx="3181353" cy="2572017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6732052" y="3341954"/>
              <a:ext cx="1662121" cy="2575352"/>
            </a:xfrm>
            <a:prstGeom prst="rect">
              <a:avLst/>
            </a:prstGeom>
            <a:solidFill>
              <a:srgbClr val="DEFFB7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01735" y="3345919"/>
              <a:ext cx="3181353" cy="2572017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198564" y="5920845"/>
              <a:ext cx="3051175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198564" y="5890682"/>
              <a:ext cx="0" cy="30163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2195514" y="5890682"/>
              <a:ext cx="0" cy="30163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3192464" y="5890682"/>
              <a:ext cx="0" cy="30163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4189414" y="5890682"/>
              <a:ext cx="0" cy="30163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158876" y="6009745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155826" y="6009745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154364" y="6009745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151314" y="6009745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282826" y="6224057"/>
              <a:ext cx="9493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time (days)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1198564" y="3417357"/>
              <a:ext cx="0" cy="2503488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1198564" y="5920845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198564" y="5430307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198564" y="4939770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1198564" y="4449232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1198564" y="3957107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1198564" y="3466570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050926" y="5852582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914401" y="5363632"/>
              <a:ext cx="31273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914401" y="4874682"/>
              <a:ext cx="31273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914401" y="4376207"/>
              <a:ext cx="31273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914401" y="3887257"/>
              <a:ext cx="31273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1050926" y="3398307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 rot="16200000">
              <a:off x="703264" y="5190595"/>
              <a:ext cx="16668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 rot="16200000">
              <a:off x="698501" y="5098520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 rot="16200000">
              <a:off x="719139" y="5020732"/>
              <a:ext cx="1365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 rot="16200000">
              <a:off x="703264" y="4946120"/>
              <a:ext cx="16668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 rot="16200000">
              <a:off x="728664" y="4884207"/>
              <a:ext cx="1174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 rot="16200000">
              <a:off x="703264" y="4819120"/>
              <a:ext cx="16668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 rot="16200000">
              <a:off x="698501" y="4727045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 rot="16200000">
              <a:off x="728664" y="4658782"/>
              <a:ext cx="1174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 rot="16200000">
              <a:off x="723901" y="4615920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 rot="16200000">
              <a:off x="698501" y="4541307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 rot="16200000">
              <a:off x="719139" y="4463520"/>
              <a:ext cx="1365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 rot="16200000">
              <a:off x="698501" y="4384145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 rot="16200000">
              <a:off x="698501" y="4287307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 rot="16200000">
              <a:off x="698501" y="4188882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 rot="16200000">
              <a:off x="698501" y="4090457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 rot="16200000">
              <a:off x="728664" y="4023782"/>
              <a:ext cx="1174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 rot="16200000">
              <a:off x="728664" y="3984095"/>
              <a:ext cx="1174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 rot="16200000">
              <a:off x="728664" y="3945995"/>
              <a:ext cx="1174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 rot="16200000">
              <a:off x="723901" y="3901545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 rot="16200000">
              <a:off x="703264" y="3831695"/>
              <a:ext cx="16668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198564" y="3466570"/>
              <a:ext cx="3051175" cy="66675"/>
            </a:xfrm>
            <a:custGeom>
              <a:avLst/>
              <a:gdLst>
                <a:gd name="T0" fmla="*/ 26 w 1922"/>
                <a:gd name="T1" fmla="*/ 1 h 42"/>
                <a:gd name="T2" fmla="*/ 77 w 1922"/>
                <a:gd name="T3" fmla="*/ 2 h 42"/>
                <a:gd name="T4" fmla="*/ 129 w 1922"/>
                <a:gd name="T5" fmla="*/ 3 h 42"/>
                <a:gd name="T6" fmla="*/ 181 w 1922"/>
                <a:gd name="T7" fmla="*/ 4 h 42"/>
                <a:gd name="T8" fmla="*/ 233 w 1922"/>
                <a:gd name="T9" fmla="*/ 5 h 42"/>
                <a:gd name="T10" fmla="*/ 285 w 1922"/>
                <a:gd name="T11" fmla="*/ 6 h 42"/>
                <a:gd name="T12" fmla="*/ 336 w 1922"/>
                <a:gd name="T13" fmla="*/ 7 h 42"/>
                <a:gd name="T14" fmla="*/ 388 w 1922"/>
                <a:gd name="T15" fmla="*/ 9 h 42"/>
                <a:gd name="T16" fmla="*/ 440 w 1922"/>
                <a:gd name="T17" fmla="*/ 10 h 42"/>
                <a:gd name="T18" fmla="*/ 492 w 1922"/>
                <a:gd name="T19" fmla="*/ 11 h 42"/>
                <a:gd name="T20" fmla="*/ 543 w 1922"/>
                <a:gd name="T21" fmla="*/ 12 h 42"/>
                <a:gd name="T22" fmla="*/ 595 w 1922"/>
                <a:gd name="T23" fmla="*/ 13 h 42"/>
                <a:gd name="T24" fmla="*/ 647 w 1922"/>
                <a:gd name="T25" fmla="*/ 14 h 42"/>
                <a:gd name="T26" fmla="*/ 699 w 1922"/>
                <a:gd name="T27" fmla="*/ 16 h 42"/>
                <a:gd name="T28" fmla="*/ 750 w 1922"/>
                <a:gd name="T29" fmla="*/ 17 h 42"/>
                <a:gd name="T30" fmla="*/ 802 w 1922"/>
                <a:gd name="T31" fmla="*/ 18 h 42"/>
                <a:gd name="T32" fmla="*/ 854 w 1922"/>
                <a:gd name="T33" fmla="*/ 19 h 42"/>
                <a:gd name="T34" fmla="*/ 906 w 1922"/>
                <a:gd name="T35" fmla="*/ 20 h 42"/>
                <a:gd name="T36" fmla="*/ 958 w 1922"/>
                <a:gd name="T37" fmla="*/ 21 h 42"/>
                <a:gd name="T38" fmla="*/ 1010 w 1922"/>
                <a:gd name="T39" fmla="*/ 22 h 42"/>
                <a:gd name="T40" fmla="*/ 1061 w 1922"/>
                <a:gd name="T41" fmla="*/ 23 h 42"/>
                <a:gd name="T42" fmla="*/ 1113 w 1922"/>
                <a:gd name="T43" fmla="*/ 24 h 42"/>
                <a:gd name="T44" fmla="*/ 1165 w 1922"/>
                <a:gd name="T45" fmla="*/ 26 h 42"/>
                <a:gd name="T46" fmla="*/ 1216 w 1922"/>
                <a:gd name="T47" fmla="*/ 27 h 42"/>
                <a:gd name="T48" fmla="*/ 1268 w 1922"/>
                <a:gd name="T49" fmla="*/ 28 h 42"/>
                <a:gd name="T50" fmla="*/ 1320 w 1922"/>
                <a:gd name="T51" fmla="*/ 29 h 42"/>
                <a:gd name="T52" fmla="*/ 1372 w 1922"/>
                <a:gd name="T53" fmla="*/ 30 h 42"/>
                <a:gd name="T54" fmla="*/ 1424 w 1922"/>
                <a:gd name="T55" fmla="*/ 31 h 42"/>
                <a:gd name="T56" fmla="*/ 1475 w 1922"/>
                <a:gd name="T57" fmla="*/ 33 h 42"/>
                <a:gd name="T58" fmla="*/ 1527 w 1922"/>
                <a:gd name="T59" fmla="*/ 34 h 42"/>
                <a:gd name="T60" fmla="*/ 1579 w 1922"/>
                <a:gd name="T61" fmla="*/ 35 h 42"/>
                <a:gd name="T62" fmla="*/ 1631 w 1922"/>
                <a:gd name="T63" fmla="*/ 36 h 42"/>
                <a:gd name="T64" fmla="*/ 1683 w 1922"/>
                <a:gd name="T65" fmla="*/ 37 h 42"/>
                <a:gd name="T66" fmla="*/ 1734 w 1922"/>
                <a:gd name="T67" fmla="*/ 38 h 42"/>
                <a:gd name="T68" fmla="*/ 1786 w 1922"/>
                <a:gd name="T69" fmla="*/ 39 h 42"/>
                <a:gd name="T70" fmla="*/ 1838 w 1922"/>
                <a:gd name="T71" fmla="*/ 40 h 42"/>
                <a:gd name="T72" fmla="*/ 1889 w 1922"/>
                <a:gd name="T73" fmla="*/ 41 h 42"/>
                <a:gd name="T74" fmla="*/ 1922 w 1922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2" h="42">
                  <a:moveTo>
                    <a:pt x="0" y="0"/>
                  </a:moveTo>
                  <a:lnTo>
                    <a:pt x="26" y="1"/>
                  </a:lnTo>
                  <a:lnTo>
                    <a:pt x="52" y="1"/>
                  </a:lnTo>
                  <a:lnTo>
                    <a:pt x="77" y="2"/>
                  </a:lnTo>
                  <a:lnTo>
                    <a:pt x="103" y="2"/>
                  </a:lnTo>
                  <a:lnTo>
                    <a:pt x="129" y="3"/>
                  </a:lnTo>
                  <a:lnTo>
                    <a:pt x="155" y="4"/>
                  </a:lnTo>
                  <a:lnTo>
                    <a:pt x="181" y="4"/>
                  </a:lnTo>
                  <a:lnTo>
                    <a:pt x="207" y="5"/>
                  </a:lnTo>
                  <a:lnTo>
                    <a:pt x="233" y="5"/>
                  </a:lnTo>
                  <a:lnTo>
                    <a:pt x="259" y="6"/>
                  </a:lnTo>
                  <a:lnTo>
                    <a:pt x="285" y="6"/>
                  </a:lnTo>
                  <a:lnTo>
                    <a:pt x="310" y="7"/>
                  </a:lnTo>
                  <a:lnTo>
                    <a:pt x="336" y="7"/>
                  </a:lnTo>
                  <a:lnTo>
                    <a:pt x="362" y="8"/>
                  </a:lnTo>
                  <a:lnTo>
                    <a:pt x="388" y="9"/>
                  </a:lnTo>
                  <a:lnTo>
                    <a:pt x="414" y="9"/>
                  </a:lnTo>
                  <a:lnTo>
                    <a:pt x="440" y="10"/>
                  </a:lnTo>
                  <a:lnTo>
                    <a:pt x="466" y="11"/>
                  </a:lnTo>
                  <a:lnTo>
                    <a:pt x="492" y="11"/>
                  </a:lnTo>
                  <a:lnTo>
                    <a:pt x="517" y="11"/>
                  </a:lnTo>
                  <a:lnTo>
                    <a:pt x="543" y="12"/>
                  </a:lnTo>
                  <a:lnTo>
                    <a:pt x="569" y="12"/>
                  </a:lnTo>
                  <a:lnTo>
                    <a:pt x="595" y="13"/>
                  </a:lnTo>
                  <a:lnTo>
                    <a:pt x="621" y="14"/>
                  </a:lnTo>
                  <a:lnTo>
                    <a:pt x="647" y="14"/>
                  </a:lnTo>
                  <a:lnTo>
                    <a:pt x="673" y="15"/>
                  </a:lnTo>
                  <a:lnTo>
                    <a:pt x="699" y="16"/>
                  </a:lnTo>
                  <a:lnTo>
                    <a:pt x="725" y="16"/>
                  </a:lnTo>
                  <a:lnTo>
                    <a:pt x="750" y="17"/>
                  </a:lnTo>
                  <a:lnTo>
                    <a:pt x="776" y="17"/>
                  </a:lnTo>
                  <a:lnTo>
                    <a:pt x="802" y="18"/>
                  </a:lnTo>
                  <a:lnTo>
                    <a:pt x="828" y="18"/>
                  </a:lnTo>
                  <a:lnTo>
                    <a:pt x="854" y="19"/>
                  </a:lnTo>
                  <a:lnTo>
                    <a:pt x="880" y="19"/>
                  </a:lnTo>
                  <a:lnTo>
                    <a:pt x="906" y="20"/>
                  </a:lnTo>
                  <a:lnTo>
                    <a:pt x="932" y="21"/>
                  </a:lnTo>
                  <a:lnTo>
                    <a:pt x="958" y="21"/>
                  </a:lnTo>
                  <a:lnTo>
                    <a:pt x="983" y="22"/>
                  </a:lnTo>
                  <a:lnTo>
                    <a:pt x="1010" y="22"/>
                  </a:lnTo>
                  <a:lnTo>
                    <a:pt x="1035" y="23"/>
                  </a:lnTo>
                  <a:lnTo>
                    <a:pt x="1061" y="23"/>
                  </a:lnTo>
                  <a:lnTo>
                    <a:pt x="1087" y="24"/>
                  </a:lnTo>
                  <a:lnTo>
                    <a:pt x="1113" y="24"/>
                  </a:lnTo>
                  <a:lnTo>
                    <a:pt x="1139" y="25"/>
                  </a:lnTo>
                  <a:lnTo>
                    <a:pt x="1165" y="26"/>
                  </a:lnTo>
                  <a:lnTo>
                    <a:pt x="1191" y="26"/>
                  </a:lnTo>
                  <a:lnTo>
                    <a:pt x="1216" y="27"/>
                  </a:lnTo>
                  <a:lnTo>
                    <a:pt x="1243" y="28"/>
                  </a:lnTo>
                  <a:lnTo>
                    <a:pt x="1268" y="28"/>
                  </a:lnTo>
                  <a:lnTo>
                    <a:pt x="1294" y="29"/>
                  </a:lnTo>
                  <a:lnTo>
                    <a:pt x="1320" y="29"/>
                  </a:lnTo>
                  <a:lnTo>
                    <a:pt x="1346" y="30"/>
                  </a:lnTo>
                  <a:lnTo>
                    <a:pt x="1372" y="30"/>
                  </a:lnTo>
                  <a:lnTo>
                    <a:pt x="1398" y="31"/>
                  </a:lnTo>
                  <a:lnTo>
                    <a:pt x="1424" y="31"/>
                  </a:lnTo>
                  <a:lnTo>
                    <a:pt x="1449" y="32"/>
                  </a:lnTo>
                  <a:lnTo>
                    <a:pt x="1475" y="33"/>
                  </a:lnTo>
                  <a:lnTo>
                    <a:pt x="1501" y="33"/>
                  </a:lnTo>
                  <a:lnTo>
                    <a:pt x="1527" y="34"/>
                  </a:lnTo>
                  <a:lnTo>
                    <a:pt x="1553" y="34"/>
                  </a:lnTo>
                  <a:lnTo>
                    <a:pt x="1579" y="35"/>
                  </a:lnTo>
                  <a:lnTo>
                    <a:pt x="1605" y="35"/>
                  </a:lnTo>
                  <a:lnTo>
                    <a:pt x="1631" y="36"/>
                  </a:lnTo>
                  <a:lnTo>
                    <a:pt x="1656" y="36"/>
                  </a:lnTo>
                  <a:lnTo>
                    <a:pt x="1683" y="37"/>
                  </a:lnTo>
                  <a:lnTo>
                    <a:pt x="1708" y="38"/>
                  </a:lnTo>
                  <a:lnTo>
                    <a:pt x="1734" y="38"/>
                  </a:lnTo>
                  <a:lnTo>
                    <a:pt x="1760" y="39"/>
                  </a:lnTo>
                  <a:lnTo>
                    <a:pt x="1786" y="39"/>
                  </a:lnTo>
                  <a:lnTo>
                    <a:pt x="1812" y="40"/>
                  </a:lnTo>
                  <a:lnTo>
                    <a:pt x="1838" y="40"/>
                  </a:lnTo>
                  <a:lnTo>
                    <a:pt x="1864" y="41"/>
                  </a:lnTo>
                  <a:lnTo>
                    <a:pt x="1889" y="41"/>
                  </a:lnTo>
                  <a:lnTo>
                    <a:pt x="1916" y="42"/>
                  </a:lnTo>
                  <a:lnTo>
                    <a:pt x="1922" y="4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1198564" y="3466570"/>
              <a:ext cx="3051175" cy="66675"/>
            </a:xfrm>
            <a:custGeom>
              <a:avLst/>
              <a:gdLst>
                <a:gd name="T0" fmla="*/ 26 w 1922"/>
                <a:gd name="T1" fmla="*/ 1 h 42"/>
                <a:gd name="T2" fmla="*/ 77 w 1922"/>
                <a:gd name="T3" fmla="*/ 2 h 42"/>
                <a:gd name="T4" fmla="*/ 129 w 1922"/>
                <a:gd name="T5" fmla="*/ 3 h 42"/>
                <a:gd name="T6" fmla="*/ 181 w 1922"/>
                <a:gd name="T7" fmla="*/ 4 h 42"/>
                <a:gd name="T8" fmla="*/ 233 w 1922"/>
                <a:gd name="T9" fmla="*/ 5 h 42"/>
                <a:gd name="T10" fmla="*/ 285 w 1922"/>
                <a:gd name="T11" fmla="*/ 6 h 42"/>
                <a:gd name="T12" fmla="*/ 336 w 1922"/>
                <a:gd name="T13" fmla="*/ 7 h 42"/>
                <a:gd name="T14" fmla="*/ 388 w 1922"/>
                <a:gd name="T15" fmla="*/ 9 h 42"/>
                <a:gd name="T16" fmla="*/ 440 w 1922"/>
                <a:gd name="T17" fmla="*/ 10 h 42"/>
                <a:gd name="T18" fmla="*/ 492 w 1922"/>
                <a:gd name="T19" fmla="*/ 11 h 42"/>
                <a:gd name="T20" fmla="*/ 543 w 1922"/>
                <a:gd name="T21" fmla="*/ 12 h 42"/>
                <a:gd name="T22" fmla="*/ 595 w 1922"/>
                <a:gd name="T23" fmla="*/ 13 h 42"/>
                <a:gd name="T24" fmla="*/ 647 w 1922"/>
                <a:gd name="T25" fmla="*/ 14 h 42"/>
                <a:gd name="T26" fmla="*/ 699 w 1922"/>
                <a:gd name="T27" fmla="*/ 16 h 42"/>
                <a:gd name="T28" fmla="*/ 750 w 1922"/>
                <a:gd name="T29" fmla="*/ 17 h 42"/>
                <a:gd name="T30" fmla="*/ 802 w 1922"/>
                <a:gd name="T31" fmla="*/ 18 h 42"/>
                <a:gd name="T32" fmla="*/ 854 w 1922"/>
                <a:gd name="T33" fmla="*/ 19 h 42"/>
                <a:gd name="T34" fmla="*/ 906 w 1922"/>
                <a:gd name="T35" fmla="*/ 20 h 42"/>
                <a:gd name="T36" fmla="*/ 958 w 1922"/>
                <a:gd name="T37" fmla="*/ 21 h 42"/>
                <a:gd name="T38" fmla="*/ 1010 w 1922"/>
                <a:gd name="T39" fmla="*/ 22 h 42"/>
                <a:gd name="T40" fmla="*/ 1061 w 1922"/>
                <a:gd name="T41" fmla="*/ 23 h 42"/>
                <a:gd name="T42" fmla="*/ 1113 w 1922"/>
                <a:gd name="T43" fmla="*/ 24 h 42"/>
                <a:gd name="T44" fmla="*/ 1165 w 1922"/>
                <a:gd name="T45" fmla="*/ 26 h 42"/>
                <a:gd name="T46" fmla="*/ 1216 w 1922"/>
                <a:gd name="T47" fmla="*/ 27 h 42"/>
                <a:gd name="T48" fmla="*/ 1268 w 1922"/>
                <a:gd name="T49" fmla="*/ 28 h 42"/>
                <a:gd name="T50" fmla="*/ 1320 w 1922"/>
                <a:gd name="T51" fmla="*/ 29 h 42"/>
                <a:gd name="T52" fmla="*/ 1372 w 1922"/>
                <a:gd name="T53" fmla="*/ 30 h 42"/>
                <a:gd name="T54" fmla="*/ 1424 w 1922"/>
                <a:gd name="T55" fmla="*/ 31 h 42"/>
                <a:gd name="T56" fmla="*/ 1475 w 1922"/>
                <a:gd name="T57" fmla="*/ 33 h 42"/>
                <a:gd name="T58" fmla="*/ 1527 w 1922"/>
                <a:gd name="T59" fmla="*/ 34 h 42"/>
                <a:gd name="T60" fmla="*/ 1579 w 1922"/>
                <a:gd name="T61" fmla="*/ 35 h 42"/>
                <a:gd name="T62" fmla="*/ 1631 w 1922"/>
                <a:gd name="T63" fmla="*/ 36 h 42"/>
                <a:gd name="T64" fmla="*/ 1683 w 1922"/>
                <a:gd name="T65" fmla="*/ 37 h 42"/>
                <a:gd name="T66" fmla="*/ 1734 w 1922"/>
                <a:gd name="T67" fmla="*/ 38 h 42"/>
                <a:gd name="T68" fmla="*/ 1786 w 1922"/>
                <a:gd name="T69" fmla="*/ 39 h 42"/>
                <a:gd name="T70" fmla="*/ 1838 w 1922"/>
                <a:gd name="T71" fmla="*/ 40 h 42"/>
                <a:gd name="T72" fmla="*/ 1889 w 1922"/>
                <a:gd name="T73" fmla="*/ 41 h 42"/>
                <a:gd name="T74" fmla="*/ 1922 w 1922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2" h="42">
                  <a:moveTo>
                    <a:pt x="0" y="0"/>
                  </a:moveTo>
                  <a:lnTo>
                    <a:pt x="26" y="1"/>
                  </a:lnTo>
                  <a:lnTo>
                    <a:pt x="52" y="1"/>
                  </a:lnTo>
                  <a:lnTo>
                    <a:pt x="77" y="2"/>
                  </a:lnTo>
                  <a:lnTo>
                    <a:pt x="103" y="2"/>
                  </a:lnTo>
                  <a:lnTo>
                    <a:pt x="129" y="3"/>
                  </a:lnTo>
                  <a:lnTo>
                    <a:pt x="155" y="4"/>
                  </a:lnTo>
                  <a:lnTo>
                    <a:pt x="181" y="4"/>
                  </a:lnTo>
                  <a:lnTo>
                    <a:pt x="207" y="5"/>
                  </a:lnTo>
                  <a:lnTo>
                    <a:pt x="233" y="5"/>
                  </a:lnTo>
                  <a:lnTo>
                    <a:pt x="259" y="6"/>
                  </a:lnTo>
                  <a:lnTo>
                    <a:pt x="285" y="6"/>
                  </a:lnTo>
                  <a:lnTo>
                    <a:pt x="310" y="7"/>
                  </a:lnTo>
                  <a:lnTo>
                    <a:pt x="336" y="7"/>
                  </a:lnTo>
                  <a:lnTo>
                    <a:pt x="362" y="8"/>
                  </a:lnTo>
                  <a:lnTo>
                    <a:pt x="388" y="9"/>
                  </a:lnTo>
                  <a:lnTo>
                    <a:pt x="414" y="9"/>
                  </a:lnTo>
                  <a:lnTo>
                    <a:pt x="440" y="10"/>
                  </a:lnTo>
                  <a:lnTo>
                    <a:pt x="466" y="11"/>
                  </a:lnTo>
                  <a:lnTo>
                    <a:pt x="492" y="11"/>
                  </a:lnTo>
                  <a:lnTo>
                    <a:pt x="517" y="11"/>
                  </a:lnTo>
                  <a:lnTo>
                    <a:pt x="543" y="12"/>
                  </a:lnTo>
                  <a:lnTo>
                    <a:pt x="569" y="12"/>
                  </a:lnTo>
                  <a:lnTo>
                    <a:pt x="595" y="13"/>
                  </a:lnTo>
                  <a:lnTo>
                    <a:pt x="621" y="14"/>
                  </a:lnTo>
                  <a:lnTo>
                    <a:pt x="647" y="14"/>
                  </a:lnTo>
                  <a:lnTo>
                    <a:pt x="673" y="15"/>
                  </a:lnTo>
                  <a:lnTo>
                    <a:pt x="699" y="16"/>
                  </a:lnTo>
                  <a:lnTo>
                    <a:pt x="725" y="16"/>
                  </a:lnTo>
                  <a:lnTo>
                    <a:pt x="750" y="17"/>
                  </a:lnTo>
                  <a:lnTo>
                    <a:pt x="776" y="17"/>
                  </a:lnTo>
                  <a:lnTo>
                    <a:pt x="802" y="18"/>
                  </a:lnTo>
                  <a:lnTo>
                    <a:pt x="828" y="18"/>
                  </a:lnTo>
                  <a:lnTo>
                    <a:pt x="854" y="19"/>
                  </a:lnTo>
                  <a:lnTo>
                    <a:pt x="880" y="19"/>
                  </a:lnTo>
                  <a:lnTo>
                    <a:pt x="906" y="20"/>
                  </a:lnTo>
                  <a:lnTo>
                    <a:pt x="932" y="21"/>
                  </a:lnTo>
                  <a:lnTo>
                    <a:pt x="958" y="21"/>
                  </a:lnTo>
                  <a:lnTo>
                    <a:pt x="983" y="22"/>
                  </a:lnTo>
                  <a:lnTo>
                    <a:pt x="1010" y="22"/>
                  </a:lnTo>
                  <a:lnTo>
                    <a:pt x="1035" y="23"/>
                  </a:lnTo>
                  <a:lnTo>
                    <a:pt x="1061" y="23"/>
                  </a:lnTo>
                  <a:lnTo>
                    <a:pt x="1087" y="24"/>
                  </a:lnTo>
                  <a:lnTo>
                    <a:pt x="1113" y="24"/>
                  </a:lnTo>
                  <a:lnTo>
                    <a:pt x="1139" y="25"/>
                  </a:lnTo>
                  <a:lnTo>
                    <a:pt x="1165" y="26"/>
                  </a:lnTo>
                  <a:lnTo>
                    <a:pt x="1191" y="26"/>
                  </a:lnTo>
                  <a:lnTo>
                    <a:pt x="1216" y="27"/>
                  </a:lnTo>
                  <a:lnTo>
                    <a:pt x="1243" y="28"/>
                  </a:lnTo>
                  <a:lnTo>
                    <a:pt x="1268" y="28"/>
                  </a:lnTo>
                  <a:lnTo>
                    <a:pt x="1294" y="29"/>
                  </a:lnTo>
                  <a:lnTo>
                    <a:pt x="1320" y="29"/>
                  </a:lnTo>
                  <a:lnTo>
                    <a:pt x="1346" y="30"/>
                  </a:lnTo>
                  <a:lnTo>
                    <a:pt x="1372" y="30"/>
                  </a:lnTo>
                  <a:lnTo>
                    <a:pt x="1398" y="31"/>
                  </a:lnTo>
                  <a:lnTo>
                    <a:pt x="1424" y="31"/>
                  </a:lnTo>
                  <a:lnTo>
                    <a:pt x="1449" y="32"/>
                  </a:lnTo>
                  <a:lnTo>
                    <a:pt x="1475" y="33"/>
                  </a:lnTo>
                  <a:lnTo>
                    <a:pt x="1501" y="33"/>
                  </a:lnTo>
                  <a:lnTo>
                    <a:pt x="1527" y="34"/>
                  </a:lnTo>
                  <a:lnTo>
                    <a:pt x="1553" y="34"/>
                  </a:lnTo>
                  <a:lnTo>
                    <a:pt x="1579" y="35"/>
                  </a:lnTo>
                  <a:lnTo>
                    <a:pt x="1605" y="35"/>
                  </a:lnTo>
                  <a:lnTo>
                    <a:pt x="1631" y="36"/>
                  </a:lnTo>
                  <a:lnTo>
                    <a:pt x="1656" y="36"/>
                  </a:lnTo>
                  <a:lnTo>
                    <a:pt x="1683" y="37"/>
                  </a:lnTo>
                  <a:lnTo>
                    <a:pt x="1708" y="38"/>
                  </a:lnTo>
                  <a:lnTo>
                    <a:pt x="1734" y="38"/>
                  </a:lnTo>
                  <a:lnTo>
                    <a:pt x="1760" y="39"/>
                  </a:lnTo>
                  <a:lnTo>
                    <a:pt x="1786" y="39"/>
                  </a:lnTo>
                  <a:lnTo>
                    <a:pt x="1812" y="40"/>
                  </a:lnTo>
                  <a:lnTo>
                    <a:pt x="1838" y="40"/>
                  </a:lnTo>
                  <a:lnTo>
                    <a:pt x="1864" y="41"/>
                  </a:lnTo>
                  <a:lnTo>
                    <a:pt x="1889" y="41"/>
                  </a:lnTo>
                  <a:lnTo>
                    <a:pt x="1916" y="42"/>
                  </a:lnTo>
                  <a:lnTo>
                    <a:pt x="1922" y="4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1198564" y="3466570"/>
              <a:ext cx="3051175" cy="66675"/>
            </a:xfrm>
            <a:custGeom>
              <a:avLst/>
              <a:gdLst>
                <a:gd name="T0" fmla="*/ 26 w 1922"/>
                <a:gd name="T1" fmla="*/ 1 h 42"/>
                <a:gd name="T2" fmla="*/ 77 w 1922"/>
                <a:gd name="T3" fmla="*/ 2 h 42"/>
                <a:gd name="T4" fmla="*/ 129 w 1922"/>
                <a:gd name="T5" fmla="*/ 3 h 42"/>
                <a:gd name="T6" fmla="*/ 181 w 1922"/>
                <a:gd name="T7" fmla="*/ 4 h 42"/>
                <a:gd name="T8" fmla="*/ 233 w 1922"/>
                <a:gd name="T9" fmla="*/ 5 h 42"/>
                <a:gd name="T10" fmla="*/ 285 w 1922"/>
                <a:gd name="T11" fmla="*/ 6 h 42"/>
                <a:gd name="T12" fmla="*/ 336 w 1922"/>
                <a:gd name="T13" fmla="*/ 7 h 42"/>
                <a:gd name="T14" fmla="*/ 388 w 1922"/>
                <a:gd name="T15" fmla="*/ 9 h 42"/>
                <a:gd name="T16" fmla="*/ 440 w 1922"/>
                <a:gd name="T17" fmla="*/ 10 h 42"/>
                <a:gd name="T18" fmla="*/ 492 w 1922"/>
                <a:gd name="T19" fmla="*/ 11 h 42"/>
                <a:gd name="T20" fmla="*/ 543 w 1922"/>
                <a:gd name="T21" fmla="*/ 12 h 42"/>
                <a:gd name="T22" fmla="*/ 595 w 1922"/>
                <a:gd name="T23" fmla="*/ 13 h 42"/>
                <a:gd name="T24" fmla="*/ 647 w 1922"/>
                <a:gd name="T25" fmla="*/ 14 h 42"/>
                <a:gd name="T26" fmla="*/ 699 w 1922"/>
                <a:gd name="T27" fmla="*/ 16 h 42"/>
                <a:gd name="T28" fmla="*/ 750 w 1922"/>
                <a:gd name="T29" fmla="*/ 17 h 42"/>
                <a:gd name="T30" fmla="*/ 802 w 1922"/>
                <a:gd name="T31" fmla="*/ 18 h 42"/>
                <a:gd name="T32" fmla="*/ 854 w 1922"/>
                <a:gd name="T33" fmla="*/ 19 h 42"/>
                <a:gd name="T34" fmla="*/ 906 w 1922"/>
                <a:gd name="T35" fmla="*/ 20 h 42"/>
                <a:gd name="T36" fmla="*/ 958 w 1922"/>
                <a:gd name="T37" fmla="*/ 21 h 42"/>
                <a:gd name="T38" fmla="*/ 1010 w 1922"/>
                <a:gd name="T39" fmla="*/ 22 h 42"/>
                <a:gd name="T40" fmla="*/ 1061 w 1922"/>
                <a:gd name="T41" fmla="*/ 23 h 42"/>
                <a:gd name="T42" fmla="*/ 1113 w 1922"/>
                <a:gd name="T43" fmla="*/ 24 h 42"/>
                <a:gd name="T44" fmla="*/ 1165 w 1922"/>
                <a:gd name="T45" fmla="*/ 26 h 42"/>
                <a:gd name="T46" fmla="*/ 1216 w 1922"/>
                <a:gd name="T47" fmla="*/ 27 h 42"/>
                <a:gd name="T48" fmla="*/ 1268 w 1922"/>
                <a:gd name="T49" fmla="*/ 28 h 42"/>
                <a:gd name="T50" fmla="*/ 1320 w 1922"/>
                <a:gd name="T51" fmla="*/ 29 h 42"/>
                <a:gd name="T52" fmla="*/ 1372 w 1922"/>
                <a:gd name="T53" fmla="*/ 30 h 42"/>
                <a:gd name="T54" fmla="*/ 1424 w 1922"/>
                <a:gd name="T55" fmla="*/ 31 h 42"/>
                <a:gd name="T56" fmla="*/ 1475 w 1922"/>
                <a:gd name="T57" fmla="*/ 33 h 42"/>
                <a:gd name="T58" fmla="*/ 1527 w 1922"/>
                <a:gd name="T59" fmla="*/ 34 h 42"/>
                <a:gd name="T60" fmla="*/ 1579 w 1922"/>
                <a:gd name="T61" fmla="*/ 35 h 42"/>
                <a:gd name="T62" fmla="*/ 1631 w 1922"/>
                <a:gd name="T63" fmla="*/ 36 h 42"/>
                <a:gd name="T64" fmla="*/ 1683 w 1922"/>
                <a:gd name="T65" fmla="*/ 37 h 42"/>
                <a:gd name="T66" fmla="*/ 1734 w 1922"/>
                <a:gd name="T67" fmla="*/ 38 h 42"/>
                <a:gd name="T68" fmla="*/ 1786 w 1922"/>
                <a:gd name="T69" fmla="*/ 39 h 42"/>
                <a:gd name="T70" fmla="*/ 1838 w 1922"/>
                <a:gd name="T71" fmla="*/ 40 h 42"/>
                <a:gd name="T72" fmla="*/ 1889 w 1922"/>
                <a:gd name="T73" fmla="*/ 41 h 42"/>
                <a:gd name="T74" fmla="*/ 1922 w 1922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2" h="42">
                  <a:moveTo>
                    <a:pt x="0" y="0"/>
                  </a:moveTo>
                  <a:lnTo>
                    <a:pt x="26" y="1"/>
                  </a:lnTo>
                  <a:lnTo>
                    <a:pt x="52" y="1"/>
                  </a:lnTo>
                  <a:lnTo>
                    <a:pt x="77" y="2"/>
                  </a:lnTo>
                  <a:lnTo>
                    <a:pt x="103" y="2"/>
                  </a:lnTo>
                  <a:lnTo>
                    <a:pt x="129" y="3"/>
                  </a:lnTo>
                  <a:lnTo>
                    <a:pt x="155" y="4"/>
                  </a:lnTo>
                  <a:lnTo>
                    <a:pt x="181" y="4"/>
                  </a:lnTo>
                  <a:lnTo>
                    <a:pt x="207" y="5"/>
                  </a:lnTo>
                  <a:lnTo>
                    <a:pt x="233" y="5"/>
                  </a:lnTo>
                  <a:lnTo>
                    <a:pt x="259" y="6"/>
                  </a:lnTo>
                  <a:lnTo>
                    <a:pt x="285" y="6"/>
                  </a:lnTo>
                  <a:lnTo>
                    <a:pt x="310" y="7"/>
                  </a:lnTo>
                  <a:lnTo>
                    <a:pt x="336" y="7"/>
                  </a:lnTo>
                  <a:lnTo>
                    <a:pt x="362" y="8"/>
                  </a:lnTo>
                  <a:lnTo>
                    <a:pt x="388" y="9"/>
                  </a:lnTo>
                  <a:lnTo>
                    <a:pt x="414" y="9"/>
                  </a:lnTo>
                  <a:lnTo>
                    <a:pt x="440" y="10"/>
                  </a:lnTo>
                  <a:lnTo>
                    <a:pt x="466" y="11"/>
                  </a:lnTo>
                  <a:lnTo>
                    <a:pt x="492" y="11"/>
                  </a:lnTo>
                  <a:lnTo>
                    <a:pt x="517" y="11"/>
                  </a:lnTo>
                  <a:lnTo>
                    <a:pt x="543" y="12"/>
                  </a:lnTo>
                  <a:lnTo>
                    <a:pt x="569" y="12"/>
                  </a:lnTo>
                  <a:lnTo>
                    <a:pt x="595" y="13"/>
                  </a:lnTo>
                  <a:lnTo>
                    <a:pt x="621" y="14"/>
                  </a:lnTo>
                  <a:lnTo>
                    <a:pt x="647" y="14"/>
                  </a:lnTo>
                  <a:lnTo>
                    <a:pt x="673" y="15"/>
                  </a:lnTo>
                  <a:lnTo>
                    <a:pt x="699" y="16"/>
                  </a:lnTo>
                  <a:lnTo>
                    <a:pt x="725" y="16"/>
                  </a:lnTo>
                  <a:lnTo>
                    <a:pt x="750" y="17"/>
                  </a:lnTo>
                  <a:lnTo>
                    <a:pt x="776" y="17"/>
                  </a:lnTo>
                  <a:lnTo>
                    <a:pt x="802" y="18"/>
                  </a:lnTo>
                  <a:lnTo>
                    <a:pt x="828" y="18"/>
                  </a:lnTo>
                  <a:lnTo>
                    <a:pt x="854" y="19"/>
                  </a:lnTo>
                  <a:lnTo>
                    <a:pt x="880" y="19"/>
                  </a:lnTo>
                  <a:lnTo>
                    <a:pt x="906" y="20"/>
                  </a:lnTo>
                  <a:lnTo>
                    <a:pt x="932" y="21"/>
                  </a:lnTo>
                  <a:lnTo>
                    <a:pt x="958" y="21"/>
                  </a:lnTo>
                  <a:lnTo>
                    <a:pt x="983" y="22"/>
                  </a:lnTo>
                  <a:lnTo>
                    <a:pt x="1010" y="22"/>
                  </a:lnTo>
                  <a:lnTo>
                    <a:pt x="1035" y="23"/>
                  </a:lnTo>
                  <a:lnTo>
                    <a:pt x="1061" y="23"/>
                  </a:lnTo>
                  <a:lnTo>
                    <a:pt x="1087" y="24"/>
                  </a:lnTo>
                  <a:lnTo>
                    <a:pt x="1113" y="24"/>
                  </a:lnTo>
                  <a:lnTo>
                    <a:pt x="1139" y="25"/>
                  </a:lnTo>
                  <a:lnTo>
                    <a:pt x="1165" y="26"/>
                  </a:lnTo>
                  <a:lnTo>
                    <a:pt x="1191" y="26"/>
                  </a:lnTo>
                  <a:lnTo>
                    <a:pt x="1216" y="27"/>
                  </a:lnTo>
                  <a:lnTo>
                    <a:pt x="1243" y="28"/>
                  </a:lnTo>
                  <a:lnTo>
                    <a:pt x="1268" y="28"/>
                  </a:lnTo>
                  <a:lnTo>
                    <a:pt x="1294" y="29"/>
                  </a:lnTo>
                  <a:lnTo>
                    <a:pt x="1320" y="29"/>
                  </a:lnTo>
                  <a:lnTo>
                    <a:pt x="1346" y="30"/>
                  </a:lnTo>
                  <a:lnTo>
                    <a:pt x="1372" y="30"/>
                  </a:lnTo>
                  <a:lnTo>
                    <a:pt x="1398" y="31"/>
                  </a:lnTo>
                  <a:lnTo>
                    <a:pt x="1424" y="31"/>
                  </a:lnTo>
                  <a:lnTo>
                    <a:pt x="1449" y="32"/>
                  </a:lnTo>
                  <a:lnTo>
                    <a:pt x="1475" y="33"/>
                  </a:lnTo>
                  <a:lnTo>
                    <a:pt x="1501" y="33"/>
                  </a:lnTo>
                  <a:lnTo>
                    <a:pt x="1527" y="34"/>
                  </a:lnTo>
                  <a:lnTo>
                    <a:pt x="1553" y="34"/>
                  </a:lnTo>
                  <a:lnTo>
                    <a:pt x="1579" y="35"/>
                  </a:lnTo>
                  <a:lnTo>
                    <a:pt x="1605" y="35"/>
                  </a:lnTo>
                  <a:lnTo>
                    <a:pt x="1631" y="36"/>
                  </a:lnTo>
                  <a:lnTo>
                    <a:pt x="1656" y="36"/>
                  </a:lnTo>
                  <a:lnTo>
                    <a:pt x="1683" y="37"/>
                  </a:lnTo>
                  <a:lnTo>
                    <a:pt x="1708" y="38"/>
                  </a:lnTo>
                  <a:lnTo>
                    <a:pt x="1734" y="38"/>
                  </a:lnTo>
                  <a:lnTo>
                    <a:pt x="1760" y="39"/>
                  </a:lnTo>
                  <a:lnTo>
                    <a:pt x="1786" y="39"/>
                  </a:lnTo>
                  <a:lnTo>
                    <a:pt x="1812" y="40"/>
                  </a:lnTo>
                  <a:lnTo>
                    <a:pt x="1838" y="40"/>
                  </a:lnTo>
                  <a:lnTo>
                    <a:pt x="1864" y="41"/>
                  </a:lnTo>
                  <a:lnTo>
                    <a:pt x="1889" y="41"/>
                  </a:lnTo>
                  <a:lnTo>
                    <a:pt x="1916" y="42"/>
                  </a:lnTo>
                  <a:lnTo>
                    <a:pt x="1922" y="4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198564" y="3466570"/>
              <a:ext cx="3051175" cy="1704975"/>
            </a:xfrm>
            <a:custGeom>
              <a:avLst/>
              <a:gdLst>
                <a:gd name="T0" fmla="*/ 26 w 1922"/>
                <a:gd name="T1" fmla="*/ 1 h 1074"/>
                <a:gd name="T2" fmla="*/ 77 w 1922"/>
                <a:gd name="T3" fmla="*/ 2 h 1074"/>
                <a:gd name="T4" fmla="*/ 129 w 1922"/>
                <a:gd name="T5" fmla="*/ 3 h 1074"/>
                <a:gd name="T6" fmla="*/ 181 w 1922"/>
                <a:gd name="T7" fmla="*/ 4 h 1074"/>
                <a:gd name="T8" fmla="*/ 233 w 1922"/>
                <a:gd name="T9" fmla="*/ 5 h 1074"/>
                <a:gd name="T10" fmla="*/ 285 w 1922"/>
                <a:gd name="T11" fmla="*/ 6 h 1074"/>
                <a:gd name="T12" fmla="*/ 336 w 1922"/>
                <a:gd name="T13" fmla="*/ 7 h 1074"/>
                <a:gd name="T14" fmla="*/ 388 w 1922"/>
                <a:gd name="T15" fmla="*/ 9 h 1074"/>
                <a:gd name="T16" fmla="*/ 440 w 1922"/>
                <a:gd name="T17" fmla="*/ 10 h 1074"/>
                <a:gd name="T18" fmla="*/ 492 w 1922"/>
                <a:gd name="T19" fmla="*/ 11 h 1074"/>
                <a:gd name="T20" fmla="*/ 543 w 1922"/>
                <a:gd name="T21" fmla="*/ 12 h 1074"/>
                <a:gd name="T22" fmla="*/ 595 w 1922"/>
                <a:gd name="T23" fmla="*/ 13 h 1074"/>
                <a:gd name="T24" fmla="*/ 647 w 1922"/>
                <a:gd name="T25" fmla="*/ 14 h 1074"/>
                <a:gd name="T26" fmla="*/ 699 w 1922"/>
                <a:gd name="T27" fmla="*/ 15 h 1074"/>
                <a:gd name="T28" fmla="*/ 750 w 1922"/>
                <a:gd name="T29" fmla="*/ 16 h 1074"/>
                <a:gd name="T30" fmla="*/ 802 w 1922"/>
                <a:gd name="T31" fmla="*/ 26 h 1074"/>
                <a:gd name="T32" fmla="*/ 854 w 1922"/>
                <a:gd name="T33" fmla="*/ 48 h 1074"/>
                <a:gd name="T34" fmla="*/ 906 w 1922"/>
                <a:gd name="T35" fmla="*/ 79 h 1074"/>
                <a:gd name="T36" fmla="*/ 958 w 1922"/>
                <a:gd name="T37" fmla="*/ 119 h 1074"/>
                <a:gd name="T38" fmla="*/ 1010 w 1922"/>
                <a:gd name="T39" fmla="*/ 165 h 1074"/>
                <a:gd name="T40" fmla="*/ 1061 w 1922"/>
                <a:gd name="T41" fmla="*/ 217 h 1074"/>
                <a:gd name="T42" fmla="*/ 1113 w 1922"/>
                <a:gd name="T43" fmla="*/ 273 h 1074"/>
                <a:gd name="T44" fmla="*/ 1165 w 1922"/>
                <a:gd name="T45" fmla="*/ 331 h 1074"/>
                <a:gd name="T46" fmla="*/ 1216 w 1922"/>
                <a:gd name="T47" fmla="*/ 390 h 1074"/>
                <a:gd name="T48" fmla="*/ 1268 w 1922"/>
                <a:gd name="T49" fmla="*/ 450 h 1074"/>
                <a:gd name="T50" fmla="*/ 1320 w 1922"/>
                <a:gd name="T51" fmla="*/ 510 h 1074"/>
                <a:gd name="T52" fmla="*/ 1372 w 1922"/>
                <a:gd name="T53" fmla="*/ 569 h 1074"/>
                <a:gd name="T54" fmla="*/ 1424 w 1922"/>
                <a:gd name="T55" fmla="*/ 627 h 1074"/>
                <a:gd name="T56" fmla="*/ 1475 w 1922"/>
                <a:gd name="T57" fmla="*/ 683 h 1074"/>
                <a:gd name="T58" fmla="*/ 1527 w 1922"/>
                <a:gd name="T59" fmla="*/ 737 h 1074"/>
                <a:gd name="T60" fmla="*/ 1579 w 1922"/>
                <a:gd name="T61" fmla="*/ 789 h 1074"/>
                <a:gd name="T62" fmla="*/ 1631 w 1922"/>
                <a:gd name="T63" fmla="*/ 839 h 1074"/>
                <a:gd name="T64" fmla="*/ 1683 w 1922"/>
                <a:gd name="T65" fmla="*/ 887 h 1074"/>
                <a:gd name="T66" fmla="*/ 1734 w 1922"/>
                <a:gd name="T67" fmla="*/ 931 h 1074"/>
                <a:gd name="T68" fmla="*/ 1786 w 1922"/>
                <a:gd name="T69" fmla="*/ 974 h 1074"/>
                <a:gd name="T70" fmla="*/ 1838 w 1922"/>
                <a:gd name="T71" fmla="*/ 1014 h 1074"/>
                <a:gd name="T72" fmla="*/ 1889 w 1922"/>
                <a:gd name="T73" fmla="*/ 1051 h 1074"/>
                <a:gd name="T74" fmla="*/ 1922 w 1922"/>
                <a:gd name="T75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2" h="1074">
                  <a:moveTo>
                    <a:pt x="0" y="0"/>
                  </a:moveTo>
                  <a:lnTo>
                    <a:pt x="26" y="1"/>
                  </a:lnTo>
                  <a:lnTo>
                    <a:pt x="52" y="1"/>
                  </a:lnTo>
                  <a:lnTo>
                    <a:pt x="77" y="2"/>
                  </a:lnTo>
                  <a:lnTo>
                    <a:pt x="103" y="2"/>
                  </a:lnTo>
                  <a:lnTo>
                    <a:pt x="129" y="3"/>
                  </a:lnTo>
                  <a:lnTo>
                    <a:pt x="155" y="4"/>
                  </a:lnTo>
                  <a:lnTo>
                    <a:pt x="181" y="4"/>
                  </a:lnTo>
                  <a:lnTo>
                    <a:pt x="207" y="5"/>
                  </a:lnTo>
                  <a:lnTo>
                    <a:pt x="233" y="5"/>
                  </a:lnTo>
                  <a:lnTo>
                    <a:pt x="259" y="6"/>
                  </a:lnTo>
                  <a:lnTo>
                    <a:pt x="285" y="6"/>
                  </a:lnTo>
                  <a:lnTo>
                    <a:pt x="310" y="7"/>
                  </a:lnTo>
                  <a:lnTo>
                    <a:pt x="336" y="7"/>
                  </a:lnTo>
                  <a:lnTo>
                    <a:pt x="362" y="8"/>
                  </a:lnTo>
                  <a:lnTo>
                    <a:pt x="388" y="9"/>
                  </a:lnTo>
                  <a:lnTo>
                    <a:pt x="414" y="9"/>
                  </a:lnTo>
                  <a:lnTo>
                    <a:pt x="440" y="10"/>
                  </a:lnTo>
                  <a:lnTo>
                    <a:pt x="466" y="11"/>
                  </a:lnTo>
                  <a:lnTo>
                    <a:pt x="492" y="11"/>
                  </a:lnTo>
                  <a:lnTo>
                    <a:pt x="517" y="11"/>
                  </a:lnTo>
                  <a:lnTo>
                    <a:pt x="543" y="12"/>
                  </a:lnTo>
                  <a:lnTo>
                    <a:pt x="569" y="12"/>
                  </a:lnTo>
                  <a:lnTo>
                    <a:pt x="595" y="13"/>
                  </a:lnTo>
                  <a:lnTo>
                    <a:pt x="621" y="14"/>
                  </a:lnTo>
                  <a:lnTo>
                    <a:pt x="647" y="14"/>
                  </a:lnTo>
                  <a:lnTo>
                    <a:pt x="673" y="15"/>
                  </a:lnTo>
                  <a:lnTo>
                    <a:pt x="699" y="15"/>
                  </a:lnTo>
                  <a:lnTo>
                    <a:pt x="725" y="15"/>
                  </a:lnTo>
                  <a:lnTo>
                    <a:pt x="750" y="16"/>
                  </a:lnTo>
                  <a:lnTo>
                    <a:pt x="776" y="20"/>
                  </a:lnTo>
                  <a:lnTo>
                    <a:pt x="802" y="26"/>
                  </a:lnTo>
                  <a:lnTo>
                    <a:pt x="828" y="36"/>
                  </a:lnTo>
                  <a:lnTo>
                    <a:pt x="854" y="48"/>
                  </a:lnTo>
                  <a:lnTo>
                    <a:pt x="880" y="62"/>
                  </a:lnTo>
                  <a:lnTo>
                    <a:pt x="906" y="79"/>
                  </a:lnTo>
                  <a:lnTo>
                    <a:pt x="932" y="98"/>
                  </a:lnTo>
                  <a:lnTo>
                    <a:pt x="958" y="119"/>
                  </a:lnTo>
                  <a:lnTo>
                    <a:pt x="983" y="141"/>
                  </a:lnTo>
                  <a:lnTo>
                    <a:pt x="1010" y="165"/>
                  </a:lnTo>
                  <a:lnTo>
                    <a:pt x="1035" y="191"/>
                  </a:lnTo>
                  <a:lnTo>
                    <a:pt x="1061" y="217"/>
                  </a:lnTo>
                  <a:lnTo>
                    <a:pt x="1087" y="245"/>
                  </a:lnTo>
                  <a:lnTo>
                    <a:pt x="1113" y="273"/>
                  </a:lnTo>
                  <a:lnTo>
                    <a:pt x="1139" y="301"/>
                  </a:lnTo>
                  <a:lnTo>
                    <a:pt x="1165" y="331"/>
                  </a:lnTo>
                  <a:lnTo>
                    <a:pt x="1191" y="360"/>
                  </a:lnTo>
                  <a:lnTo>
                    <a:pt x="1216" y="390"/>
                  </a:lnTo>
                  <a:lnTo>
                    <a:pt x="1243" y="420"/>
                  </a:lnTo>
                  <a:lnTo>
                    <a:pt x="1268" y="450"/>
                  </a:lnTo>
                  <a:lnTo>
                    <a:pt x="1294" y="480"/>
                  </a:lnTo>
                  <a:lnTo>
                    <a:pt x="1320" y="510"/>
                  </a:lnTo>
                  <a:lnTo>
                    <a:pt x="1346" y="540"/>
                  </a:lnTo>
                  <a:lnTo>
                    <a:pt x="1372" y="569"/>
                  </a:lnTo>
                  <a:lnTo>
                    <a:pt x="1398" y="598"/>
                  </a:lnTo>
                  <a:lnTo>
                    <a:pt x="1424" y="627"/>
                  </a:lnTo>
                  <a:lnTo>
                    <a:pt x="1449" y="655"/>
                  </a:lnTo>
                  <a:lnTo>
                    <a:pt x="1475" y="683"/>
                  </a:lnTo>
                  <a:lnTo>
                    <a:pt x="1501" y="711"/>
                  </a:lnTo>
                  <a:lnTo>
                    <a:pt x="1527" y="737"/>
                  </a:lnTo>
                  <a:lnTo>
                    <a:pt x="1553" y="764"/>
                  </a:lnTo>
                  <a:lnTo>
                    <a:pt x="1579" y="789"/>
                  </a:lnTo>
                  <a:lnTo>
                    <a:pt x="1605" y="815"/>
                  </a:lnTo>
                  <a:lnTo>
                    <a:pt x="1631" y="839"/>
                  </a:lnTo>
                  <a:lnTo>
                    <a:pt x="1656" y="863"/>
                  </a:lnTo>
                  <a:lnTo>
                    <a:pt x="1683" y="887"/>
                  </a:lnTo>
                  <a:lnTo>
                    <a:pt x="1708" y="909"/>
                  </a:lnTo>
                  <a:lnTo>
                    <a:pt x="1734" y="931"/>
                  </a:lnTo>
                  <a:lnTo>
                    <a:pt x="1760" y="953"/>
                  </a:lnTo>
                  <a:lnTo>
                    <a:pt x="1786" y="974"/>
                  </a:lnTo>
                  <a:lnTo>
                    <a:pt x="1812" y="994"/>
                  </a:lnTo>
                  <a:lnTo>
                    <a:pt x="1838" y="1014"/>
                  </a:lnTo>
                  <a:lnTo>
                    <a:pt x="1864" y="1033"/>
                  </a:lnTo>
                  <a:lnTo>
                    <a:pt x="1889" y="1051"/>
                  </a:lnTo>
                  <a:lnTo>
                    <a:pt x="1916" y="1069"/>
                  </a:lnTo>
                  <a:lnTo>
                    <a:pt x="1922" y="1074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1198564" y="3466570"/>
              <a:ext cx="3051175" cy="2454275"/>
            </a:xfrm>
            <a:custGeom>
              <a:avLst/>
              <a:gdLst>
                <a:gd name="T0" fmla="*/ 26 w 1922"/>
                <a:gd name="T1" fmla="*/ 1 h 1546"/>
                <a:gd name="T2" fmla="*/ 77 w 1922"/>
                <a:gd name="T3" fmla="*/ 2 h 1546"/>
                <a:gd name="T4" fmla="*/ 129 w 1922"/>
                <a:gd name="T5" fmla="*/ 3 h 1546"/>
                <a:gd name="T6" fmla="*/ 181 w 1922"/>
                <a:gd name="T7" fmla="*/ 4 h 1546"/>
                <a:gd name="T8" fmla="*/ 233 w 1922"/>
                <a:gd name="T9" fmla="*/ 16 h 1546"/>
                <a:gd name="T10" fmla="*/ 285 w 1922"/>
                <a:gd name="T11" fmla="*/ 99 h 1546"/>
                <a:gd name="T12" fmla="*/ 336 w 1922"/>
                <a:gd name="T13" fmla="*/ 251 h 1546"/>
                <a:gd name="T14" fmla="*/ 388 w 1922"/>
                <a:gd name="T15" fmla="*/ 443 h 1546"/>
                <a:gd name="T16" fmla="*/ 440 w 1922"/>
                <a:gd name="T17" fmla="*/ 645 h 1546"/>
                <a:gd name="T18" fmla="*/ 492 w 1922"/>
                <a:gd name="T19" fmla="*/ 839 h 1546"/>
                <a:gd name="T20" fmla="*/ 543 w 1922"/>
                <a:gd name="T21" fmla="*/ 1010 h 1546"/>
                <a:gd name="T22" fmla="*/ 595 w 1922"/>
                <a:gd name="T23" fmla="*/ 1151 h 1546"/>
                <a:gd name="T24" fmla="*/ 647 w 1922"/>
                <a:gd name="T25" fmla="*/ 1263 h 1546"/>
                <a:gd name="T26" fmla="*/ 699 w 1922"/>
                <a:gd name="T27" fmla="*/ 1349 h 1546"/>
                <a:gd name="T28" fmla="*/ 750 w 1922"/>
                <a:gd name="T29" fmla="*/ 1411 h 1546"/>
                <a:gd name="T30" fmla="*/ 802 w 1922"/>
                <a:gd name="T31" fmla="*/ 1455 h 1546"/>
                <a:gd name="T32" fmla="*/ 854 w 1922"/>
                <a:gd name="T33" fmla="*/ 1486 h 1546"/>
                <a:gd name="T34" fmla="*/ 906 w 1922"/>
                <a:gd name="T35" fmla="*/ 1507 h 1546"/>
                <a:gd name="T36" fmla="*/ 958 w 1922"/>
                <a:gd name="T37" fmla="*/ 1521 h 1546"/>
                <a:gd name="T38" fmla="*/ 1010 w 1922"/>
                <a:gd name="T39" fmla="*/ 1530 h 1546"/>
                <a:gd name="T40" fmla="*/ 1061 w 1922"/>
                <a:gd name="T41" fmla="*/ 1536 h 1546"/>
                <a:gd name="T42" fmla="*/ 1113 w 1922"/>
                <a:gd name="T43" fmla="*/ 1540 h 1546"/>
                <a:gd name="T44" fmla="*/ 1165 w 1922"/>
                <a:gd name="T45" fmla="*/ 1543 h 1546"/>
                <a:gd name="T46" fmla="*/ 1216 w 1922"/>
                <a:gd name="T47" fmla="*/ 1544 h 1546"/>
                <a:gd name="T48" fmla="*/ 1268 w 1922"/>
                <a:gd name="T49" fmla="*/ 1545 h 1546"/>
                <a:gd name="T50" fmla="*/ 1320 w 1922"/>
                <a:gd name="T51" fmla="*/ 1545 h 1546"/>
                <a:gd name="T52" fmla="*/ 1372 w 1922"/>
                <a:gd name="T53" fmla="*/ 1546 h 1546"/>
                <a:gd name="T54" fmla="*/ 1424 w 1922"/>
                <a:gd name="T55" fmla="*/ 1546 h 1546"/>
                <a:gd name="T56" fmla="*/ 1475 w 1922"/>
                <a:gd name="T57" fmla="*/ 1546 h 1546"/>
                <a:gd name="T58" fmla="*/ 1527 w 1922"/>
                <a:gd name="T59" fmla="*/ 1546 h 1546"/>
                <a:gd name="T60" fmla="*/ 1579 w 1922"/>
                <a:gd name="T61" fmla="*/ 1546 h 1546"/>
                <a:gd name="T62" fmla="*/ 1631 w 1922"/>
                <a:gd name="T63" fmla="*/ 1546 h 1546"/>
                <a:gd name="T64" fmla="*/ 1683 w 1922"/>
                <a:gd name="T65" fmla="*/ 1546 h 1546"/>
                <a:gd name="T66" fmla="*/ 1734 w 1922"/>
                <a:gd name="T67" fmla="*/ 1546 h 1546"/>
                <a:gd name="T68" fmla="*/ 1786 w 1922"/>
                <a:gd name="T69" fmla="*/ 1546 h 1546"/>
                <a:gd name="T70" fmla="*/ 1838 w 1922"/>
                <a:gd name="T71" fmla="*/ 1546 h 1546"/>
                <a:gd name="T72" fmla="*/ 1889 w 1922"/>
                <a:gd name="T73" fmla="*/ 1546 h 1546"/>
                <a:gd name="T74" fmla="*/ 1922 w 1922"/>
                <a:gd name="T7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2" h="1546">
                  <a:moveTo>
                    <a:pt x="0" y="0"/>
                  </a:moveTo>
                  <a:lnTo>
                    <a:pt x="26" y="1"/>
                  </a:lnTo>
                  <a:lnTo>
                    <a:pt x="52" y="1"/>
                  </a:lnTo>
                  <a:lnTo>
                    <a:pt x="77" y="2"/>
                  </a:lnTo>
                  <a:lnTo>
                    <a:pt x="103" y="2"/>
                  </a:lnTo>
                  <a:lnTo>
                    <a:pt x="129" y="3"/>
                  </a:lnTo>
                  <a:lnTo>
                    <a:pt x="155" y="4"/>
                  </a:lnTo>
                  <a:lnTo>
                    <a:pt x="181" y="4"/>
                  </a:lnTo>
                  <a:lnTo>
                    <a:pt x="207" y="5"/>
                  </a:lnTo>
                  <a:lnTo>
                    <a:pt x="233" y="16"/>
                  </a:lnTo>
                  <a:lnTo>
                    <a:pt x="259" y="47"/>
                  </a:lnTo>
                  <a:lnTo>
                    <a:pt x="285" y="99"/>
                  </a:lnTo>
                  <a:lnTo>
                    <a:pt x="310" y="168"/>
                  </a:lnTo>
                  <a:lnTo>
                    <a:pt x="336" y="251"/>
                  </a:lnTo>
                  <a:lnTo>
                    <a:pt x="362" y="344"/>
                  </a:lnTo>
                  <a:lnTo>
                    <a:pt x="388" y="443"/>
                  </a:lnTo>
                  <a:lnTo>
                    <a:pt x="414" y="544"/>
                  </a:lnTo>
                  <a:lnTo>
                    <a:pt x="440" y="645"/>
                  </a:lnTo>
                  <a:lnTo>
                    <a:pt x="466" y="744"/>
                  </a:lnTo>
                  <a:lnTo>
                    <a:pt x="492" y="839"/>
                  </a:lnTo>
                  <a:lnTo>
                    <a:pt x="517" y="928"/>
                  </a:lnTo>
                  <a:lnTo>
                    <a:pt x="543" y="1010"/>
                  </a:lnTo>
                  <a:lnTo>
                    <a:pt x="569" y="1084"/>
                  </a:lnTo>
                  <a:lnTo>
                    <a:pt x="595" y="1151"/>
                  </a:lnTo>
                  <a:lnTo>
                    <a:pt x="621" y="1211"/>
                  </a:lnTo>
                  <a:lnTo>
                    <a:pt x="647" y="1263"/>
                  </a:lnTo>
                  <a:lnTo>
                    <a:pt x="673" y="1309"/>
                  </a:lnTo>
                  <a:lnTo>
                    <a:pt x="699" y="1349"/>
                  </a:lnTo>
                  <a:lnTo>
                    <a:pt x="725" y="1382"/>
                  </a:lnTo>
                  <a:lnTo>
                    <a:pt x="750" y="1411"/>
                  </a:lnTo>
                  <a:lnTo>
                    <a:pt x="776" y="1435"/>
                  </a:lnTo>
                  <a:lnTo>
                    <a:pt x="802" y="1455"/>
                  </a:lnTo>
                  <a:lnTo>
                    <a:pt x="828" y="1472"/>
                  </a:lnTo>
                  <a:lnTo>
                    <a:pt x="854" y="1486"/>
                  </a:lnTo>
                  <a:lnTo>
                    <a:pt x="880" y="1498"/>
                  </a:lnTo>
                  <a:lnTo>
                    <a:pt x="906" y="1507"/>
                  </a:lnTo>
                  <a:lnTo>
                    <a:pt x="932" y="1515"/>
                  </a:lnTo>
                  <a:lnTo>
                    <a:pt x="958" y="1521"/>
                  </a:lnTo>
                  <a:lnTo>
                    <a:pt x="983" y="1526"/>
                  </a:lnTo>
                  <a:lnTo>
                    <a:pt x="1010" y="1530"/>
                  </a:lnTo>
                  <a:lnTo>
                    <a:pt x="1035" y="1534"/>
                  </a:lnTo>
                  <a:lnTo>
                    <a:pt x="1061" y="1536"/>
                  </a:lnTo>
                  <a:lnTo>
                    <a:pt x="1087" y="1538"/>
                  </a:lnTo>
                  <a:lnTo>
                    <a:pt x="1113" y="1540"/>
                  </a:lnTo>
                  <a:lnTo>
                    <a:pt x="1139" y="1541"/>
                  </a:lnTo>
                  <a:lnTo>
                    <a:pt x="1165" y="1543"/>
                  </a:lnTo>
                  <a:lnTo>
                    <a:pt x="1191" y="1543"/>
                  </a:lnTo>
                  <a:lnTo>
                    <a:pt x="1216" y="1544"/>
                  </a:lnTo>
                  <a:lnTo>
                    <a:pt x="1243" y="1545"/>
                  </a:lnTo>
                  <a:lnTo>
                    <a:pt x="1268" y="1545"/>
                  </a:lnTo>
                  <a:lnTo>
                    <a:pt x="1294" y="1545"/>
                  </a:lnTo>
                  <a:lnTo>
                    <a:pt x="1320" y="1545"/>
                  </a:lnTo>
                  <a:lnTo>
                    <a:pt x="1346" y="1546"/>
                  </a:lnTo>
                  <a:lnTo>
                    <a:pt x="1372" y="1546"/>
                  </a:lnTo>
                  <a:lnTo>
                    <a:pt x="1398" y="1546"/>
                  </a:lnTo>
                  <a:lnTo>
                    <a:pt x="1424" y="1546"/>
                  </a:lnTo>
                  <a:lnTo>
                    <a:pt x="1449" y="1546"/>
                  </a:lnTo>
                  <a:lnTo>
                    <a:pt x="1475" y="1546"/>
                  </a:lnTo>
                  <a:lnTo>
                    <a:pt x="1501" y="1546"/>
                  </a:lnTo>
                  <a:lnTo>
                    <a:pt x="1527" y="1546"/>
                  </a:lnTo>
                  <a:lnTo>
                    <a:pt x="1553" y="1546"/>
                  </a:lnTo>
                  <a:lnTo>
                    <a:pt x="1579" y="1546"/>
                  </a:lnTo>
                  <a:lnTo>
                    <a:pt x="1605" y="1546"/>
                  </a:lnTo>
                  <a:lnTo>
                    <a:pt x="1631" y="1546"/>
                  </a:lnTo>
                  <a:lnTo>
                    <a:pt x="1656" y="1546"/>
                  </a:lnTo>
                  <a:lnTo>
                    <a:pt x="1683" y="1546"/>
                  </a:lnTo>
                  <a:lnTo>
                    <a:pt x="1708" y="1546"/>
                  </a:lnTo>
                  <a:lnTo>
                    <a:pt x="1734" y="1546"/>
                  </a:lnTo>
                  <a:lnTo>
                    <a:pt x="1760" y="1546"/>
                  </a:lnTo>
                  <a:lnTo>
                    <a:pt x="1786" y="1546"/>
                  </a:lnTo>
                  <a:lnTo>
                    <a:pt x="1812" y="1546"/>
                  </a:lnTo>
                  <a:lnTo>
                    <a:pt x="1838" y="1546"/>
                  </a:lnTo>
                  <a:lnTo>
                    <a:pt x="1864" y="1546"/>
                  </a:lnTo>
                  <a:lnTo>
                    <a:pt x="1889" y="1546"/>
                  </a:lnTo>
                  <a:lnTo>
                    <a:pt x="1916" y="1546"/>
                  </a:lnTo>
                  <a:lnTo>
                    <a:pt x="1922" y="154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1198564" y="3466570"/>
              <a:ext cx="3051175" cy="2454275"/>
            </a:xfrm>
            <a:custGeom>
              <a:avLst/>
              <a:gdLst>
                <a:gd name="T0" fmla="*/ 26 w 1922"/>
                <a:gd name="T1" fmla="*/ 1 h 1546"/>
                <a:gd name="T2" fmla="*/ 77 w 1922"/>
                <a:gd name="T3" fmla="*/ 19 h 1546"/>
                <a:gd name="T4" fmla="*/ 129 w 1922"/>
                <a:gd name="T5" fmla="*/ 284 h 1546"/>
                <a:gd name="T6" fmla="*/ 181 w 1922"/>
                <a:gd name="T7" fmla="*/ 711 h 1546"/>
                <a:gd name="T8" fmla="*/ 233 w 1922"/>
                <a:gd name="T9" fmla="*/ 1093 h 1546"/>
                <a:gd name="T10" fmla="*/ 285 w 1922"/>
                <a:gd name="T11" fmla="*/ 1340 h 1546"/>
                <a:gd name="T12" fmla="*/ 336 w 1922"/>
                <a:gd name="T13" fmla="*/ 1466 h 1546"/>
                <a:gd name="T14" fmla="*/ 388 w 1922"/>
                <a:gd name="T15" fmla="*/ 1519 h 1546"/>
                <a:gd name="T16" fmla="*/ 440 w 1922"/>
                <a:gd name="T17" fmla="*/ 1538 h 1546"/>
                <a:gd name="T18" fmla="*/ 492 w 1922"/>
                <a:gd name="T19" fmla="*/ 1544 h 1546"/>
                <a:gd name="T20" fmla="*/ 543 w 1922"/>
                <a:gd name="T21" fmla="*/ 1546 h 1546"/>
                <a:gd name="T22" fmla="*/ 595 w 1922"/>
                <a:gd name="T23" fmla="*/ 1546 h 1546"/>
                <a:gd name="T24" fmla="*/ 647 w 1922"/>
                <a:gd name="T25" fmla="*/ 1546 h 1546"/>
                <a:gd name="T26" fmla="*/ 699 w 1922"/>
                <a:gd name="T27" fmla="*/ 1546 h 1546"/>
                <a:gd name="T28" fmla="*/ 750 w 1922"/>
                <a:gd name="T29" fmla="*/ 1546 h 1546"/>
                <a:gd name="T30" fmla="*/ 802 w 1922"/>
                <a:gd name="T31" fmla="*/ 1546 h 1546"/>
                <a:gd name="T32" fmla="*/ 854 w 1922"/>
                <a:gd name="T33" fmla="*/ 1546 h 1546"/>
                <a:gd name="T34" fmla="*/ 906 w 1922"/>
                <a:gd name="T35" fmla="*/ 1546 h 1546"/>
                <a:gd name="T36" fmla="*/ 958 w 1922"/>
                <a:gd name="T37" fmla="*/ 1546 h 1546"/>
                <a:gd name="T38" fmla="*/ 1010 w 1922"/>
                <a:gd name="T39" fmla="*/ 1546 h 1546"/>
                <a:gd name="T40" fmla="*/ 1061 w 1922"/>
                <a:gd name="T41" fmla="*/ 1546 h 1546"/>
                <a:gd name="T42" fmla="*/ 1113 w 1922"/>
                <a:gd name="T43" fmla="*/ 1546 h 1546"/>
                <a:gd name="T44" fmla="*/ 1165 w 1922"/>
                <a:gd name="T45" fmla="*/ 1546 h 1546"/>
                <a:gd name="T46" fmla="*/ 1216 w 1922"/>
                <a:gd name="T47" fmla="*/ 1546 h 1546"/>
                <a:gd name="T48" fmla="*/ 1268 w 1922"/>
                <a:gd name="T49" fmla="*/ 1546 h 1546"/>
                <a:gd name="T50" fmla="*/ 1320 w 1922"/>
                <a:gd name="T51" fmla="*/ 1546 h 1546"/>
                <a:gd name="T52" fmla="*/ 1372 w 1922"/>
                <a:gd name="T53" fmla="*/ 1546 h 1546"/>
                <a:gd name="T54" fmla="*/ 1424 w 1922"/>
                <a:gd name="T55" fmla="*/ 1546 h 1546"/>
                <a:gd name="T56" fmla="*/ 1475 w 1922"/>
                <a:gd name="T57" fmla="*/ 1546 h 1546"/>
                <a:gd name="T58" fmla="*/ 1527 w 1922"/>
                <a:gd name="T59" fmla="*/ 1546 h 1546"/>
                <a:gd name="T60" fmla="*/ 1579 w 1922"/>
                <a:gd name="T61" fmla="*/ 1546 h 1546"/>
                <a:gd name="T62" fmla="*/ 1631 w 1922"/>
                <a:gd name="T63" fmla="*/ 1546 h 1546"/>
                <a:gd name="T64" fmla="*/ 1683 w 1922"/>
                <a:gd name="T65" fmla="*/ 1546 h 1546"/>
                <a:gd name="T66" fmla="*/ 1734 w 1922"/>
                <a:gd name="T67" fmla="*/ 1546 h 1546"/>
                <a:gd name="T68" fmla="*/ 1786 w 1922"/>
                <a:gd name="T69" fmla="*/ 1546 h 1546"/>
                <a:gd name="T70" fmla="*/ 1838 w 1922"/>
                <a:gd name="T71" fmla="*/ 1546 h 1546"/>
                <a:gd name="T72" fmla="*/ 1889 w 1922"/>
                <a:gd name="T73" fmla="*/ 1546 h 1546"/>
                <a:gd name="T74" fmla="*/ 1922 w 1922"/>
                <a:gd name="T7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2" h="1546">
                  <a:moveTo>
                    <a:pt x="0" y="0"/>
                  </a:moveTo>
                  <a:lnTo>
                    <a:pt x="26" y="1"/>
                  </a:lnTo>
                  <a:lnTo>
                    <a:pt x="52" y="1"/>
                  </a:lnTo>
                  <a:lnTo>
                    <a:pt x="77" y="19"/>
                  </a:lnTo>
                  <a:lnTo>
                    <a:pt x="103" y="116"/>
                  </a:lnTo>
                  <a:lnTo>
                    <a:pt x="129" y="284"/>
                  </a:lnTo>
                  <a:lnTo>
                    <a:pt x="155" y="492"/>
                  </a:lnTo>
                  <a:lnTo>
                    <a:pt x="181" y="711"/>
                  </a:lnTo>
                  <a:lnTo>
                    <a:pt x="207" y="917"/>
                  </a:lnTo>
                  <a:lnTo>
                    <a:pt x="233" y="1093"/>
                  </a:lnTo>
                  <a:lnTo>
                    <a:pt x="259" y="1234"/>
                  </a:lnTo>
                  <a:lnTo>
                    <a:pt x="285" y="1340"/>
                  </a:lnTo>
                  <a:lnTo>
                    <a:pt x="310" y="1415"/>
                  </a:lnTo>
                  <a:lnTo>
                    <a:pt x="336" y="1466"/>
                  </a:lnTo>
                  <a:lnTo>
                    <a:pt x="362" y="1499"/>
                  </a:lnTo>
                  <a:lnTo>
                    <a:pt x="388" y="1519"/>
                  </a:lnTo>
                  <a:lnTo>
                    <a:pt x="414" y="1531"/>
                  </a:lnTo>
                  <a:lnTo>
                    <a:pt x="440" y="1538"/>
                  </a:lnTo>
                  <a:lnTo>
                    <a:pt x="466" y="1542"/>
                  </a:lnTo>
                  <a:lnTo>
                    <a:pt x="492" y="1544"/>
                  </a:lnTo>
                  <a:lnTo>
                    <a:pt x="517" y="1545"/>
                  </a:lnTo>
                  <a:lnTo>
                    <a:pt x="543" y="1546"/>
                  </a:lnTo>
                  <a:lnTo>
                    <a:pt x="569" y="1546"/>
                  </a:lnTo>
                  <a:lnTo>
                    <a:pt x="595" y="1546"/>
                  </a:lnTo>
                  <a:lnTo>
                    <a:pt x="621" y="1546"/>
                  </a:lnTo>
                  <a:lnTo>
                    <a:pt x="647" y="1546"/>
                  </a:lnTo>
                  <a:lnTo>
                    <a:pt x="673" y="1546"/>
                  </a:lnTo>
                  <a:lnTo>
                    <a:pt x="699" y="1546"/>
                  </a:lnTo>
                  <a:lnTo>
                    <a:pt x="725" y="1546"/>
                  </a:lnTo>
                  <a:lnTo>
                    <a:pt x="750" y="1546"/>
                  </a:lnTo>
                  <a:lnTo>
                    <a:pt x="776" y="1546"/>
                  </a:lnTo>
                  <a:lnTo>
                    <a:pt x="802" y="1546"/>
                  </a:lnTo>
                  <a:lnTo>
                    <a:pt x="828" y="1546"/>
                  </a:lnTo>
                  <a:lnTo>
                    <a:pt x="854" y="1546"/>
                  </a:lnTo>
                  <a:lnTo>
                    <a:pt x="880" y="1546"/>
                  </a:lnTo>
                  <a:lnTo>
                    <a:pt x="906" y="1546"/>
                  </a:lnTo>
                  <a:lnTo>
                    <a:pt x="932" y="1546"/>
                  </a:lnTo>
                  <a:lnTo>
                    <a:pt x="958" y="1546"/>
                  </a:lnTo>
                  <a:lnTo>
                    <a:pt x="983" y="1546"/>
                  </a:lnTo>
                  <a:lnTo>
                    <a:pt x="1010" y="1546"/>
                  </a:lnTo>
                  <a:lnTo>
                    <a:pt x="1035" y="1546"/>
                  </a:lnTo>
                  <a:lnTo>
                    <a:pt x="1061" y="1546"/>
                  </a:lnTo>
                  <a:lnTo>
                    <a:pt x="1087" y="1546"/>
                  </a:lnTo>
                  <a:lnTo>
                    <a:pt x="1113" y="1546"/>
                  </a:lnTo>
                  <a:lnTo>
                    <a:pt x="1139" y="1546"/>
                  </a:lnTo>
                  <a:lnTo>
                    <a:pt x="1165" y="1546"/>
                  </a:lnTo>
                  <a:lnTo>
                    <a:pt x="1191" y="1546"/>
                  </a:lnTo>
                  <a:lnTo>
                    <a:pt x="1216" y="1546"/>
                  </a:lnTo>
                  <a:lnTo>
                    <a:pt x="1243" y="1546"/>
                  </a:lnTo>
                  <a:lnTo>
                    <a:pt x="1268" y="1546"/>
                  </a:lnTo>
                  <a:lnTo>
                    <a:pt x="1294" y="1546"/>
                  </a:lnTo>
                  <a:lnTo>
                    <a:pt x="1320" y="1546"/>
                  </a:lnTo>
                  <a:lnTo>
                    <a:pt x="1346" y="1546"/>
                  </a:lnTo>
                  <a:lnTo>
                    <a:pt x="1372" y="1546"/>
                  </a:lnTo>
                  <a:lnTo>
                    <a:pt x="1398" y="1546"/>
                  </a:lnTo>
                  <a:lnTo>
                    <a:pt x="1424" y="1546"/>
                  </a:lnTo>
                  <a:lnTo>
                    <a:pt x="1449" y="1546"/>
                  </a:lnTo>
                  <a:lnTo>
                    <a:pt x="1475" y="1546"/>
                  </a:lnTo>
                  <a:lnTo>
                    <a:pt x="1501" y="1546"/>
                  </a:lnTo>
                  <a:lnTo>
                    <a:pt x="1527" y="1546"/>
                  </a:lnTo>
                  <a:lnTo>
                    <a:pt x="1553" y="1546"/>
                  </a:lnTo>
                  <a:lnTo>
                    <a:pt x="1579" y="1546"/>
                  </a:lnTo>
                  <a:lnTo>
                    <a:pt x="1605" y="1546"/>
                  </a:lnTo>
                  <a:lnTo>
                    <a:pt x="1631" y="1546"/>
                  </a:lnTo>
                  <a:lnTo>
                    <a:pt x="1656" y="1546"/>
                  </a:lnTo>
                  <a:lnTo>
                    <a:pt x="1683" y="1546"/>
                  </a:lnTo>
                  <a:lnTo>
                    <a:pt x="1708" y="1546"/>
                  </a:lnTo>
                  <a:lnTo>
                    <a:pt x="1734" y="1546"/>
                  </a:lnTo>
                  <a:lnTo>
                    <a:pt x="1760" y="1546"/>
                  </a:lnTo>
                  <a:lnTo>
                    <a:pt x="1786" y="1546"/>
                  </a:lnTo>
                  <a:lnTo>
                    <a:pt x="1812" y="1546"/>
                  </a:lnTo>
                  <a:lnTo>
                    <a:pt x="1838" y="1546"/>
                  </a:lnTo>
                  <a:lnTo>
                    <a:pt x="1864" y="1546"/>
                  </a:lnTo>
                  <a:lnTo>
                    <a:pt x="1889" y="1546"/>
                  </a:lnTo>
                  <a:lnTo>
                    <a:pt x="1916" y="1546"/>
                  </a:lnTo>
                  <a:lnTo>
                    <a:pt x="1922" y="154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1168401" y="3437995"/>
              <a:ext cx="5873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1168401" y="3437995"/>
              <a:ext cx="58738" cy="5873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1666876" y="3437995"/>
              <a:ext cx="5873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666876" y="3437995"/>
              <a:ext cx="58738" cy="5873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2166939" y="3437995"/>
              <a:ext cx="5715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2166939" y="3437995"/>
              <a:ext cx="57150" cy="5873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2665414" y="3437995"/>
              <a:ext cx="5873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2665414" y="3437995"/>
              <a:ext cx="58738" cy="5873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3163889" y="3437995"/>
              <a:ext cx="5715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3163889" y="3437995"/>
              <a:ext cx="57150" cy="5873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3662364" y="3437995"/>
              <a:ext cx="5873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3662364" y="3437995"/>
              <a:ext cx="58738" cy="5873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4160839" y="3437995"/>
              <a:ext cx="5873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4160839" y="3437995"/>
              <a:ext cx="58738" cy="5873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1152526" y="3414182"/>
              <a:ext cx="90488" cy="77788"/>
            </a:xfrm>
            <a:custGeom>
              <a:avLst/>
              <a:gdLst>
                <a:gd name="T0" fmla="*/ 29 w 57"/>
                <a:gd name="T1" fmla="*/ 0 h 49"/>
                <a:gd name="T2" fmla="*/ 0 w 57"/>
                <a:gd name="T3" fmla="*/ 49 h 49"/>
                <a:gd name="T4" fmla="*/ 57 w 57"/>
                <a:gd name="T5" fmla="*/ 49 h 49"/>
                <a:gd name="T6" fmla="*/ 29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0"/>
                  </a:moveTo>
                  <a:lnTo>
                    <a:pt x="0" y="49"/>
                  </a:lnTo>
                  <a:lnTo>
                    <a:pt x="57" y="4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52526" y="3414182"/>
              <a:ext cx="90488" cy="77788"/>
            </a:xfrm>
            <a:custGeom>
              <a:avLst/>
              <a:gdLst>
                <a:gd name="T0" fmla="*/ 29 w 57"/>
                <a:gd name="T1" fmla="*/ 0 h 49"/>
                <a:gd name="T2" fmla="*/ 0 w 57"/>
                <a:gd name="T3" fmla="*/ 49 h 49"/>
                <a:gd name="T4" fmla="*/ 57 w 57"/>
                <a:gd name="T5" fmla="*/ 49 h 49"/>
                <a:gd name="T6" fmla="*/ 29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0"/>
                  </a:moveTo>
                  <a:lnTo>
                    <a:pt x="0" y="49"/>
                  </a:lnTo>
                  <a:lnTo>
                    <a:pt x="57" y="4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651001" y="3414182"/>
              <a:ext cx="90488" cy="77788"/>
            </a:xfrm>
            <a:custGeom>
              <a:avLst/>
              <a:gdLst>
                <a:gd name="T0" fmla="*/ 29 w 57"/>
                <a:gd name="T1" fmla="*/ 0 h 49"/>
                <a:gd name="T2" fmla="*/ 0 w 57"/>
                <a:gd name="T3" fmla="*/ 49 h 49"/>
                <a:gd name="T4" fmla="*/ 57 w 57"/>
                <a:gd name="T5" fmla="*/ 49 h 49"/>
                <a:gd name="T6" fmla="*/ 29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0"/>
                  </a:moveTo>
                  <a:lnTo>
                    <a:pt x="0" y="49"/>
                  </a:lnTo>
                  <a:lnTo>
                    <a:pt x="57" y="4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1651001" y="3414182"/>
              <a:ext cx="90488" cy="77788"/>
            </a:xfrm>
            <a:custGeom>
              <a:avLst/>
              <a:gdLst>
                <a:gd name="T0" fmla="*/ 29 w 57"/>
                <a:gd name="T1" fmla="*/ 0 h 49"/>
                <a:gd name="T2" fmla="*/ 0 w 57"/>
                <a:gd name="T3" fmla="*/ 49 h 49"/>
                <a:gd name="T4" fmla="*/ 57 w 57"/>
                <a:gd name="T5" fmla="*/ 49 h 49"/>
                <a:gd name="T6" fmla="*/ 29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0"/>
                  </a:moveTo>
                  <a:lnTo>
                    <a:pt x="0" y="49"/>
                  </a:lnTo>
                  <a:lnTo>
                    <a:pt x="57" y="4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151064" y="3414182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2151064" y="3414182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2649539" y="3414182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2649539" y="3414182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3148014" y="3458632"/>
              <a:ext cx="90488" cy="77788"/>
            </a:xfrm>
            <a:custGeom>
              <a:avLst/>
              <a:gdLst>
                <a:gd name="T0" fmla="*/ 28 w 57"/>
                <a:gd name="T1" fmla="*/ 0 h 49"/>
                <a:gd name="T2" fmla="*/ 0 w 57"/>
                <a:gd name="T3" fmla="*/ 49 h 49"/>
                <a:gd name="T4" fmla="*/ 57 w 57"/>
                <a:gd name="T5" fmla="*/ 49 h 49"/>
                <a:gd name="T6" fmla="*/ 28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0"/>
                  </a:moveTo>
                  <a:lnTo>
                    <a:pt x="0" y="49"/>
                  </a:lnTo>
                  <a:lnTo>
                    <a:pt x="57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3148014" y="3458632"/>
              <a:ext cx="90488" cy="77788"/>
            </a:xfrm>
            <a:custGeom>
              <a:avLst/>
              <a:gdLst>
                <a:gd name="T0" fmla="*/ 28 w 57"/>
                <a:gd name="T1" fmla="*/ 0 h 49"/>
                <a:gd name="T2" fmla="*/ 0 w 57"/>
                <a:gd name="T3" fmla="*/ 49 h 49"/>
                <a:gd name="T4" fmla="*/ 57 w 57"/>
                <a:gd name="T5" fmla="*/ 49 h 49"/>
                <a:gd name="T6" fmla="*/ 28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0"/>
                  </a:moveTo>
                  <a:lnTo>
                    <a:pt x="0" y="49"/>
                  </a:lnTo>
                  <a:lnTo>
                    <a:pt x="57" y="49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3646489" y="3458632"/>
              <a:ext cx="90488" cy="77788"/>
            </a:xfrm>
            <a:custGeom>
              <a:avLst/>
              <a:gdLst>
                <a:gd name="T0" fmla="*/ 28 w 57"/>
                <a:gd name="T1" fmla="*/ 0 h 49"/>
                <a:gd name="T2" fmla="*/ 0 w 57"/>
                <a:gd name="T3" fmla="*/ 49 h 49"/>
                <a:gd name="T4" fmla="*/ 57 w 57"/>
                <a:gd name="T5" fmla="*/ 49 h 49"/>
                <a:gd name="T6" fmla="*/ 28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0"/>
                  </a:moveTo>
                  <a:lnTo>
                    <a:pt x="0" y="49"/>
                  </a:lnTo>
                  <a:lnTo>
                    <a:pt x="57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3646489" y="3458632"/>
              <a:ext cx="90488" cy="77788"/>
            </a:xfrm>
            <a:custGeom>
              <a:avLst/>
              <a:gdLst>
                <a:gd name="T0" fmla="*/ 28 w 57"/>
                <a:gd name="T1" fmla="*/ 0 h 49"/>
                <a:gd name="T2" fmla="*/ 0 w 57"/>
                <a:gd name="T3" fmla="*/ 49 h 49"/>
                <a:gd name="T4" fmla="*/ 57 w 57"/>
                <a:gd name="T5" fmla="*/ 49 h 49"/>
                <a:gd name="T6" fmla="*/ 28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0"/>
                  </a:moveTo>
                  <a:lnTo>
                    <a:pt x="0" y="49"/>
                  </a:lnTo>
                  <a:lnTo>
                    <a:pt x="57" y="49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4144964" y="3458632"/>
              <a:ext cx="90488" cy="77788"/>
            </a:xfrm>
            <a:custGeom>
              <a:avLst/>
              <a:gdLst>
                <a:gd name="T0" fmla="*/ 28 w 57"/>
                <a:gd name="T1" fmla="*/ 0 h 49"/>
                <a:gd name="T2" fmla="*/ 0 w 57"/>
                <a:gd name="T3" fmla="*/ 49 h 49"/>
                <a:gd name="T4" fmla="*/ 57 w 57"/>
                <a:gd name="T5" fmla="*/ 49 h 49"/>
                <a:gd name="T6" fmla="*/ 28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0"/>
                  </a:moveTo>
                  <a:lnTo>
                    <a:pt x="0" y="49"/>
                  </a:lnTo>
                  <a:lnTo>
                    <a:pt x="57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4144964" y="3458632"/>
              <a:ext cx="90488" cy="77788"/>
            </a:xfrm>
            <a:custGeom>
              <a:avLst/>
              <a:gdLst>
                <a:gd name="T0" fmla="*/ 28 w 57"/>
                <a:gd name="T1" fmla="*/ 0 h 49"/>
                <a:gd name="T2" fmla="*/ 0 w 57"/>
                <a:gd name="T3" fmla="*/ 49 h 49"/>
                <a:gd name="T4" fmla="*/ 57 w 57"/>
                <a:gd name="T5" fmla="*/ 49 h 49"/>
                <a:gd name="T6" fmla="*/ 28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0"/>
                  </a:moveTo>
                  <a:lnTo>
                    <a:pt x="0" y="49"/>
                  </a:lnTo>
                  <a:lnTo>
                    <a:pt x="57" y="49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154114" y="3422120"/>
              <a:ext cx="77788" cy="793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154114" y="3422120"/>
              <a:ext cx="77788" cy="79375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1652589" y="3422120"/>
              <a:ext cx="77788" cy="793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1652589" y="3422120"/>
              <a:ext cx="77788" cy="79375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2151064" y="3422120"/>
              <a:ext cx="79375" cy="793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88"/>
            <p:cNvSpPr>
              <a:spLocks noChangeArrowheads="1"/>
            </p:cNvSpPr>
            <p:nvPr/>
          </p:nvSpPr>
          <p:spPr bwMode="auto">
            <a:xfrm>
              <a:off x="2151064" y="3422120"/>
              <a:ext cx="79375" cy="79375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2649539" y="3422120"/>
              <a:ext cx="79375" cy="793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2649539" y="3422120"/>
              <a:ext cx="79375" cy="79375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3148014" y="3598332"/>
              <a:ext cx="79375" cy="7778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auto">
            <a:xfrm>
              <a:off x="3148014" y="3598332"/>
              <a:ext cx="79375" cy="77788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3646489" y="3598332"/>
              <a:ext cx="79375" cy="7778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3646489" y="3598332"/>
              <a:ext cx="79375" cy="77788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4146551" y="3685645"/>
              <a:ext cx="77788" cy="7778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auto">
            <a:xfrm>
              <a:off x="4146551" y="3685645"/>
              <a:ext cx="77788" cy="77788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1158876" y="3414182"/>
              <a:ext cx="77788" cy="104775"/>
            </a:xfrm>
            <a:custGeom>
              <a:avLst/>
              <a:gdLst>
                <a:gd name="T0" fmla="*/ 0 w 49"/>
                <a:gd name="T1" fmla="*/ 33 h 66"/>
                <a:gd name="T2" fmla="*/ 25 w 49"/>
                <a:gd name="T3" fmla="*/ 66 h 66"/>
                <a:gd name="T4" fmla="*/ 49 w 49"/>
                <a:gd name="T5" fmla="*/ 33 h 66"/>
                <a:gd name="T6" fmla="*/ 25 w 49"/>
                <a:gd name="T7" fmla="*/ 0 h 66"/>
                <a:gd name="T8" fmla="*/ 0 w 49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33"/>
                  </a:moveTo>
                  <a:lnTo>
                    <a:pt x="25" y="66"/>
                  </a:lnTo>
                  <a:lnTo>
                    <a:pt x="49" y="33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1158876" y="3414182"/>
              <a:ext cx="77788" cy="104775"/>
            </a:xfrm>
            <a:custGeom>
              <a:avLst/>
              <a:gdLst>
                <a:gd name="T0" fmla="*/ 0 w 49"/>
                <a:gd name="T1" fmla="*/ 33 h 66"/>
                <a:gd name="T2" fmla="*/ 25 w 49"/>
                <a:gd name="T3" fmla="*/ 66 h 66"/>
                <a:gd name="T4" fmla="*/ 49 w 49"/>
                <a:gd name="T5" fmla="*/ 33 h 66"/>
                <a:gd name="T6" fmla="*/ 25 w 49"/>
                <a:gd name="T7" fmla="*/ 0 h 66"/>
                <a:gd name="T8" fmla="*/ 0 w 49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33"/>
                  </a:moveTo>
                  <a:lnTo>
                    <a:pt x="25" y="66"/>
                  </a:lnTo>
                  <a:lnTo>
                    <a:pt x="49" y="33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1657351" y="3414182"/>
              <a:ext cx="77788" cy="104775"/>
            </a:xfrm>
            <a:custGeom>
              <a:avLst/>
              <a:gdLst>
                <a:gd name="T0" fmla="*/ 0 w 49"/>
                <a:gd name="T1" fmla="*/ 33 h 66"/>
                <a:gd name="T2" fmla="*/ 25 w 49"/>
                <a:gd name="T3" fmla="*/ 66 h 66"/>
                <a:gd name="T4" fmla="*/ 49 w 49"/>
                <a:gd name="T5" fmla="*/ 33 h 66"/>
                <a:gd name="T6" fmla="*/ 25 w 49"/>
                <a:gd name="T7" fmla="*/ 0 h 66"/>
                <a:gd name="T8" fmla="*/ 0 w 49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33"/>
                  </a:moveTo>
                  <a:lnTo>
                    <a:pt x="25" y="66"/>
                  </a:lnTo>
                  <a:lnTo>
                    <a:pt x="49" y="33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1657351" y="3414182"/>
              <a:ext cx="77788" cy="104775"/>
            </a:xfrm>
            <a:custGeom>
              <a:avLst/>
              <a:gdLst>
                <a:gd name="T0" fmla="*/ 0 w 49"/>
                <a:gd name="T1" fmla="*/ 33 h 66"/>
                <a:gd name="T2" fmla="*/ 25 w 49"/>
                <a:gd name="T3" fmla="*/ 66 h 66"/>
                <a:gd name="T4" fmla="*/ 49 w 49"/>
                <a:gd name="T5" fmla="*/ 33 h 66"/>
                <a:gd name="T6" fmla="*/ 25 w 49"/>
                <a:gd name="T7" fmla="*/ 0 h 66"/>
                <a:gd name="T8" fmla="*/ 0 w 49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33"/>
                  </a:moveTo>
                  <a:lnTo>
                    <a:pt x="25" y="66"/>
                  </a:lnTo>
                  <a:lnTo>
                    <a:pt x="49" y="33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2155826" y="3414182"/>
              <a:ext cx="79375" cy="104775"/>
            </a:xfrm>
            <a:custGeom>
              <a:avLst/>
              <a:gdLst>
                <a:gd name="T0" fmla="*/ 0 w 50"/>
                <a:gd name="T1" fmla="*/ 33 h 66"/>
                <a:gd name="T2" fmla="*/ 25 w 50"/>
                <a:gd name="T3" fmla="*/ 66 h 66"/>
                <a:gd name="T4" fmla="*/ 50 w 50"/>
                <a:gd name="T5" fmla="*/ 33 h 66"/>
                <a:gd name="T6" fmla="*/ 25 w 50"/>
                <a:gd name="T7" fmla="*/ 0 h 66"/>
                <a:gd name="T8" fmla="*/ 0 w 50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0" y="33"/>
                  </a:moveTo>
                  <a:lnTo>
                    <a:pt x="25" y="66"/>
                  </a:lnTo>
                  <a:lnTo>
                    <a:pt x="50" y="33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02"/>
            <p:cNvSpPr>
              <a:spLocks/>
            </p:cNvSpPr>
            <p:nvPr/>
          </p:nvSpPr>
          <p:spPr bwMode="auto">
            <a:xfrm>
              <a:off x="2155826" y="3414182"/>
              <a:ext cx="79375" cy="104775"/>
            </a:xfrm>
            <a:custGeom>
              <a:avLst/>
              <a:gdLst>
                <a:gd name="T0" fmla="*/ 0 w 50"/>
                <a:gd name="T1" fmla="*/ 33 h 66"/>
                <a:gd name="T2" fmla="*/ 25 w 50"/>
                <a:gd name="T3" fmla="*/ 66 h 66"/>
                <a:gd name="T4" fmla="*/ 50 w 50"/>
                <a:gd name="T5" fmla="*/ 33 h 66"/>
                <a:gd name="T6" fmla="*/ 25 w 50"/>
                <a:gd name="T7" fmla="*/ 0 h 66"/>
                <a:gd name="T8" fmla="*/ 0 w 50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0" y="33"/>
                  </a:moveTo>
                  <a:lnTo>
                    <a:pt x="25" y="66"/>
                  </a:lnTo>
                  <a:lnTo>
                    <a:pt x="50" y="33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03"/>
            <p:cNvSpPr>
              <a:spLocks/>
            </p:cNvSpPr>
            <p:nvPr/>
          </p:nvSpPr>
          <p:spPr bwMode="auto">
            <a:xfrm>
              <a:off x="2655889" y="3590395"/>
              <a:ext cx="77788" cy="103188"/>
            </a:xfrm>
            <a:custGeom>
              <a:avLst/>
              <a:gdLst>
                <a:gd name="T0" fmla="*/ 0 w 49"/>
                <a:gd name="T1" fmla="*/ 33 h 65"/>
                <a:gd name="T2" fmla="*/ 24 w 49"/>
                <a:gd name="T3" fmla="*/ 65 h 65"/>
                <a:gd name="T4" fmla="*/ 49 w 49"/>
                <a:gd name="T5" fmla="*/ 33 h 65"/>
                <a:gd name="T6" fmla="*/ 24 w 49"/>
                <a:gd name="T7" fmla="*/ 0 h 65"/>
                <a:gd name="T8" fmla="*/ 0 w 49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5">
                  <a:moveTo>
                    <a:pt x="0" y="33"/>
                  </a:moveTo>
                  <a:lnTo>
                    <a:pt x="24" y="65"/>
                  </a:lnTo>
                  <a:lnTo>
                    <a:pt x="49" y="33"/>
                  </a:lnTo>
                  <a:lnTo>
                    <a:pt x="2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04"/>
            <p:cNvSpPr>
              <a:spLocks/>
            </p:cNvSpPr>
            <p:nvPr/>
          </p:nvSpPr>
          <p:spPr bwMode="auto">
            <a:xfrm>
              <a:off x="2655889" y="3590395"/>
              <a:ext cx="77788" cy="103188"/>
            </a:xfrm>
            <a:custGeom>
              <a:avLst/>
              <a:gdLst>
                <a:gd name="T0" fmla="*/ 0 w 49"/>
                <a:gd name="T1" fmla="*/ 33 h 65"/>
                <a:gd name="T2" fmla="*/ 24 w 49"/>
                <a:gd name="T3" fmla="*/ 65 h 65"/>
                <a:gd name="T4" fmla="*/ 49 w 49"/>
                <a:gd name="T5" fmla="*/ 33 h 65"/>
                <a:gd name="T6" fmla="*/ 24 w 49"/>
                <a:gd name="T7" fmla="*/ 0 h 65"/>
                <a:gd name="T8" fmla="*/ 0 w 49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5">
                  <a:moveTo>
                    <a:pt x="0" y="33"/>
                  </a:moveTo>
                  <a:lnTo>
                    <a:pt x="24" y="65"/>
                  </a:lnTo>
                  <a:lnTo>
                    <a:pt x="49" y="33"/>
                  </a:lnTo>
                  <a:lnTo>
                    <a:pt x="24" y="0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3152776" y="4028545"/>
              <a:ext cx="79375" cy="103188"/>
            </a:xfrm>
            <a:custGeom>
              <a:avLst/>
              <a:gdLst>
                <a:gd name="T0" fmla="*/ 0 w 50"/>
                <a:gd name="T1" fmla="*/ 33 h 65"/>
                <a:gd name="T2" fmla="*/ 25 w 50"/>
                <a:gd name="T3" fmla="*/ 65 h 65"/>
                <a:gd name="T4" fmla="*/ 50 w 50"/>
                <a:gd name="T5" fmla="*/ 33 h 65"/>
                <a:gd name="T6" fmla="*/ 25 w 50"/>
                <a:gd name="T7" fmla="*/ 0 h 65"/>
                <a:gd name="T8" fmla="*/ 0 w 50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5">
                  <a:moveTo>
                    <a:pt x="0" y="33"/>
                  </a:moveTo>
                  <a:lnTo>
                    <a:pt x="25" y="65"/>
                  </a:lnTo>
                  <a:lnTo>
                    <a:pt x="50" y="33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3152776" y="4028545"/>
              <a:ext cx="79375" cy="103188"/>
            </a:xfrm>
            <a:custGeom>
              <a:avLst/>
              <a:gdLst>
                <a:gd name="T0" fmla="*/ 0 w 50"/>
                <a:gd name="T1" fmla="*/ 33 h 65"/>
                <a:gd name="T2" fmla="*/ 25 w 50"/>
                <a:gd name="T3" fmla="*/ 65 h 65"/>
                <a:gd name="T4" fmla="*/ 50 w 50"/>
                <a:gd name="T5" fmla="*/ 33 h 65"/>
                <a:gd name="T6" fmla="*/ 25 w 50"/>
                <a:gd name="T7" fmla="*/ 0 h 65"/>
                <a:gd name="T8" fmla="*/ 0 w 50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5">
                  <a:moveTo>
                    <a:pt x="0" y="33"/>
                  </a:moveTo>
                  <a:lnTo>
                    <a:pt x="25" y="65"/>
                  </a:lnTo>
                  <a:lnTo>
                    <a:pt x="50" y="33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3652839" y="4292070"/>
              <a:ext cx="77788" cy="103188"/>
            </a:xfrm>
            <a:custGeom>
              <a:avLst/>
              <a:gdLst>
                <a:gd name="T0" fmla="*/ 0 w 49"/>
                <a:gd name="T1" fmla="*/ 32 h 65"/>
                <a:gd name="T2" fmla="*/ 24 w 49"/>
                <a:gd name="T3" fmla="*/ 65 h 65"/>
                <a:gd name="T4" fmla="*/ 49 w 49"/>
                <a:gd name="T5" fmla="*/ 32 h 65"/>
                <a:gd name="T6" fmla="*/ 24 w 49"/>
                <a:gd name="T7" fmla="*/ 0 h 65"/>
                <a:gd name="T8" fmla="*/ 0 w 49"/>
                <a:gd name="T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5">
                  <a:moveTo>
                    <a:pt x="0" y="32"/>
                  </a:moveTo>
                  <a:lnTo>
                    <a:pt x="24" y="65"/>
                  </a:lnTo>
                  <a:lnTo>
                    <a:pt x="49" y="32"/>
                  </a:lnTo>
                  <a:lnTo>
                    <a:pt x="2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3652839" y="4292070"/>
              <a:ext cx="77788" cy="103188"/>
            </a:xfrm>
            <a:custGeom>
              <a:avLst/>
              <a:gdLst>
                <a:gd name="T0" fmla="*/ 0 w 49"/>
                <a:gd name="T1" fmla="*/ 32 h 65"/>
                <a:gd name="T2" fmla="*/ 24 w 49"/>
                <a:gd name="T3" fmla="*/ 65 h 65"/>
                <a:gd name="T4" fmla="*/ 49 w 49"/>
                <a:gd name="T5" fmla="*/ 32 h 65"/>
                <a:gd name="T6" fmla="*/ 24 w 49"/>
                <a:gd name="T7" fmla="*/ 0 h 65"/>
                <a:gd name="T8" fmla="*/ 0 w 49"/>
                <a:gd name="T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5">
                  <a:moveTo>
                    <a:pt x="0" y="32"/>
                  </a:moveTo>
                  <a:lnTo>
                    <a:pt x="24" y="65"/>
                  </a:lnTo>
                  <a:lnTo>
                    <a:pt x="49" y="32"/>
                  </a:lnTo>
                  <a:lnTo>
                    <a:pt x="24" y="0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4151314" y="5342995"/>
              <a:ext cx="77788" cy="104775"/>
            </a:xfrm>
            <a:custGeom>
              <a:avLst/>
              <a:gdLst>
                <a:gd name="T0" fmla="*/ 0 w 49"/>
                <a:gd name="T1" fmla="*/ 33 h 66"/>
                <a:gd name="T2" fmla="*/ 24 w 49"/>
                <a:gd name="T3" fmla="*/ 66 h 66"/>
                <a:gd name="T4" fmla="*/ 49 w 49"/>
                <a:gd name="T5" fmla="*/ 33 h 66"/>
                <a:gd name="T6" fmla="*/ 24 w 49"/>
                <a:gd name="T7" fmla="*/ 0 h 66"/>
                <a:gd name="T8" fmla="*/ 0 w 49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33"/>
                  </a:moveTo>
                  <a:lnTo>
                    <a:pt x="24" y="66"/>
                  </a:lnTo>
                  <a:lnTo>
                    <a:pt x="49" y="33"/>
                  </a:lnTo>
                  <a:lnTo>
                    <a:pt x="2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4151314" y="5342995"/>
              <a:ext cx="77788" cy="104775"/>
            </a:xfrm>
            <a:custGeom>
              <a:avLst/>
              <a:gdLst>
                <a:gd name="T0" fmla="*/ 0 w 49"/>
                <a:gd name="T1" fmla="*/ 33 h 66"/>
                <a:gd name="T2" fmla="*/ 24 w 49"/>
                <a:gd name="T3" fmla="*/ 66 h 66"/>
                <a:gd name="T4" fmla="*/ 49 w 49"/>
                <a:gd name="T5" fmla="*/ 33 h 66"/>
                <a:gd name="T6" fmla="*/ 24 w 49"/>
                <a:gd name="T7" fmla="*/ 0 h 66"/>
                <a:gd name="T8" fmla="*/ 0 w 49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0" y="33"/>
                  </a:moveTo>
                  <a:lnTo>
                    <a:pt x="24" y="66"/>
                  </a:lnTo>
                  <a:lnTo>
                    <a:pt x="49" y="33"/>
                  </a:lnTo>
                  <a:lnTo>
                    <a:pt x="24" y="0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1152526" y="3441170"/>
              <a:ext cx="90488" cy="77788"/>
            </a:xfrm>
            <a:custGeom>
              <a:avLst/>
              <a:gdLst>
                <a:gd name="T0" fmla="*/ 29 w 57"/>
                <a:gd name="T1" fmla="*/ 49 h 49"/>
                <a:gd name="T2" fmla="*/ 0 w 57"/>
                <a:gd name="T3" fmla="*/ 0 h 49"/>
                <a:gd name="T4" fmla="*/ 57 w 57"/>
                <a:gd name="T5" fmla="*/ 0 h 49"/>
                <a:gd name="T6" fmla="*/ 29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49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1152526" y="3441170"/>
              <a:ext cx="90488" cy="77788"/>
            </a:xfrm>
            <a:custGeom>
              <a:avLst/>
              <a:gdLst>
                <a:gd name="T0" fmla="*/ 29 w 57"/>
                <a:gd name="T1" fmla="*/ 49 h 49"/>
                <a:gd name="T2" fmla="*/ 0 w 57"/>
                <a:gd name="T3" fmla="*/ 0 h 49"/>
                <a:gd name="T4" fmla="*/ 57 w 57"/>
                <a:gd name="T5" fmla="*/ 0 h 49"/>
                <a:gd name="T6" fmla="*/ 29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49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4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1651001" y="3703107"/>
              <a:ext cx="90488" cy="77788"/>
            </a:xfrm>
            <a:custGeom>
              <a:avLst/>
              <a:gdLst>
                <a:gd name="T0" fmla="*/ 29 w 57"/>
                <a:gd name="T1" fmla="*/ 49 h 49"/>
                <a:gd name="T2" fmla="*/ 0 w 57"/>
                <a:gd name="T3" fmla="*/ 0 h 49"/>
                <a:gd name="T4" fmla="*/ 57 w 57"/>
                <a:gd name="T5" fmla="*/ 0 h 49"/>
                <a:gd name="T6" fmla="*/ 29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49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651001" y="3703107"/>
              <a:ext cx="90488" cy="77788"/>
            </a:xfrm>
            <a:custGeom>
              <a:avLst/>
              <a:gdLst>
                <a:gd name="T0" fmla="*/ 29 w 57"/>
                <a:gd name="T1" fmla="*/ 49 h 49"/>
                <a:gd name="T2" fmla="*/ 0 w 57"/>
                <a:gd name="T3" fmla="*/ 0 h 49"/>
                <a:gd name="T4" fmla="*/ 57 w 57"/>
                <a:gd name="T5" fmla="*/ 0 h 49"/>
                <a:gd name="T6" fmla="*/ 29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49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4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2151064" y="5019145"/>
              <a:ext cx="88900" cy="77788"/>
            </a:xfrm>
            <a:custGeom>
              <a:avLst/>
              <a:gdLst>
                <a:gd name="T0" fmla="*/ 28 w 56"/>
                <a:gd name="T1" fmla="*/ 49 h 49"/>
                <a:gd name="T2" fmla="*/ 0 w 56"/>
                <a:gd name="T3" fmla="*/ 0 h 49"/>
                <a:gd name="T4" fmla="*/ 56 w 56"/>
                <a:gd name="T5" fmla="*/ 0 h 49"/>
                <a:gd name="T6" fmla="*/ 28 w 56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49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2151064" y="5019145"/>
              <a:ext cx="88900" cy="77788"/>
            </a:xfrm>
            <a:custGeom>
              <a:avLst/>
              <a:gdLst>
                <a:gd name="T0" fmla="*/ 28 w 56"/>
                <a:gd name="T1" fmla="*/ 49 h 49"/>
                <a:gd name="T2" fmla="*/ 0 w 56"/>
                <a:gd name="T3" fmla="*/ 0 h 49"/>
                <a:gd name="T4" fmla="*/ 56 w 56"/>
                <a:gd name="T5" fmla="*/ 0 h 49"/>
                <a:gd name="T6" fmla="*/ 28 w 56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49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28" y="4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2649539" y="5806545"/>
              <a:ext cx="88900" cy="79375"/>
            </a:xfrm>
            <a:custGeom>
              <a:avLst/>
              <a:gdLst>
                <a:gd name="T0" fmla="*/ 28 w 56"/>
                <a:gd name="T1" fmla="*/ 50 h 50"/>
                <a:gd name="T2" fmla="*/ 0 w 56"/>
                <a:gd name="T3" fmla="*/ 0 h 50"/>
                <a:gd name="T4" fmla="*/ 56 w 56"/>
                <a:gd name="T5" fmla="*/ 0 h 50"/>
                <a:gd name="T6" fmla="*/ 28 w 56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0">
                  <a:moveTo>
                    <a:pt x="28" y="5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2649539" y="5806545"/>
              <a:ext cx="88900" cy="79375"/>
            </a:xfrm>
            <a:custGeom>
              <a:avLst/>
              <a:gdLst>
                <a:gd name="T0" fmla="*/ 28 w 56"/>
                <a:gd name="T1" fmla="*/ 50 h 50"/>
                <a:gd name="T2" fmla="*/ 0 w 56"/>
                <a:gd name="T3" fmla="*/ 0 h 50"/>
                <a:gd name="T4" fmla="*/ 56 w 56"/>
                <a:gd name="T5" fmla="*/ 0 h 50"/>
                <a:gd name="T6" fmla="*/ 28 w 56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0">
                  <a:moveTo>
                    <a:pt x="28" y="5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28" y="5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3148014" y="5895445"/>
              <a:ext cx="90488" cy="77788"/>
            </a:xfrm>
            <a:custGeom>
              <a:avLst/>
              <a:gdLst>
                <a:gd name="T0" fmla="*/ 28 w 57"/>
                <a:gd name="T1" fmla="*/ 49 h 49"/>
                <a:gd name="T2" fmla="*/ 0 w 57"/>
                <a:gd name="T3" fmla="*/ 0 h 49"/>
                <a:gd name="T4" fmla="*/ 57 w 57"/>
                <a:gd name="T5" fmla="*/ 0 h 49"/>
                <a:gd name="T6" fmla="*/ 28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49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3148014" y="5895445"/>
              <a:ext cx="90488" cy="77788"/>
            </a:xfrm>
            <a:custGeom>
              <a:avLst/>
              <a:gdLst>
                <a:gd name="T0" fmla="*/ 28 w 57"/>
                <a:gd name="T1" fmla="*/ 49 h 49"/>
                <a:gd name="T2" fmla="*/ 0 w 57"/>
                <a:gd name="T3" fmla="*/ 0 h 49"/>
                <a:gd name="T4" fmla="*/ 57 w 57"/>
                <a:gd name="T5" fmla="*/ 0 h 49"/>
                <a:gd name="T6" fmla="*/ 28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49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8" y="4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3646489" y="5895445"/>
              <a:ext cx="90488" cy="77788"/>
            </a:xfrm>
            <a:custGeom>
              <a:avLst/>
              <a:gdLst>
                <a:gd name="T0" fmla="*/ 28 w 57"/>
                <a:gd name="T1" fmla="*/ 49 h 49"/>
                <a:gd name="T2" fmla="*/ 0 w 57"/>
                <a:gd name="T3" fmla="*/ 0 h 49"/>
                <a:gd name="T4" fmla="*/ 57 w 57"/>
                <a:gd name="T5" fmla="*/ 0 h 49"/>
                <a:gd name="T6" fmla="*/ 28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49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>
              <a:off x="3646489" y="5895445"/>
              <a:ext cx="90488" cy="77788"/>
            </a:xfrm>
            <a:custGeom>
              <a:avLst/>
              <a:gdLst>
                <a:gd name="T0" fmla="*/ 28 w 57"/>
                <a:gd name="T1" fmla="*/ 49 h 49"/>
                <a:gd name="T2" fmla="*/ 0 w 57"/>
                <a:gd name="T3" fmla="*/ 0 h 49"/>
                <a:gd name="T4" fmla="*/ 57 w 57"/>
                <a:gd name="T5" fmla="*/ 0 h 49"/>
                <a:gd name="T6" fmla="*/ 28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49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8" y="4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23"/>
            <p:cNvSpPr>
              <a:spLocks/>
            </p:cNvSpPr>
            <p:nvPr/>
          </p:nvSpPr>
          <p:spPr bwMode="auto">
            <a:xfrm>
              <a:off x="4144964" y="5895445"/>
              <a:ext cx="90488" cy="77788"/>
            </a:xfrm>
            <a:custGeom>
              <a:avLst/>
              <a:gdLst>
                <a:gd name="T0" fmla="*/ 28 w 57"/>
                <a:gd name="T1" fmla="*/ 49 h 49"/>
                <a:gd name="T2" fmla="*/ 0 w 57"/>
                <a:gd name="T3" fmla="*/ 0 h 49"/>
                <a:gd name="T4" fmla="*/ 57 w 57"/>
                <a:gd name="T5" fmla="*/ 0 h 49"/>
                <a:gd name="T6" fmla="*/ 28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49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>
              <a:off x="4144964" y="5895445"/>
              <a:ext cx="90488" cy="77788"/>
            </a:xfrm>
            <a:custGeom>
              <a:avLst/>
              <a:gdLst>
                <a:gd name="T0" fmla="*/ 28 w 57"/>
                <a:gd name="T1" fmla="*/ 49 h 49"/>
                <a:gd name="T2" fmla="*/ 0 w 57"/>
                <a:gd name="T3" fmla="*/ 0 h 49"/>
                <a:gd name="T4" fmla="*/ 57 w 57"/>
                <a:gd name="T5" fmla="*/ 0 h 49"/>
                <a:gd name="T6" fmla="*/ 28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8" y="49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8" y="4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25"/>
            <p:cNvSpPr>
              <a:spLocks/>
            </p:cNvSpPr>
            <p:nvPr/>
          </p:nvSpPr>
          <p:spPr bwMode="auto">
            <a:xfrm>
              <a:off x="1162051" y="3428470"/>
              <a:ext cx="73025" cy="69850"/>
            </a:xfrm>
            <a:custGeom>
              <a:avLst/>
              <a:gdLst>
                <a:gd name="T0" fmla="*/ 0 w 46"/>
                <a:gd name="T1" fmla="*/ 16 h 44"/>
                <a:gd name="T2" fmla="*/ 17 w 46"/>
                <a:gd name="T3" fmla="*/ 16 h 44"/>
                <a:gd name="T4" fmla="*/ 23 w 46"/>
                <a:gd name="T5" fmla="*/ 0 h 44"/>
                <a:gd name="T6" fmla="*/ 29 w 46"/>
                <a:gd name="T7" fmla="*/ 16 h 44"/>
                <a:gd name="T8" fmla="*/ 46 w 46"/>
                <a:gd name="T9" fmla="*/ 16 h 44"/>
                <a:gd name="T10" fmla="*/ 32 w 46"/>
                <a:gd name="T11" fmla="*/ 27 h 44"/>
                <a:gd name="T12" fmla="*/ 37 w 46"/>
                <a:gd name="T13" fmla="*/ 44 h 44"/>
                <a:gd name="T14" fmla="*/ 23 w 46"/>
                <a:gd name="T15" fmla="*/ 34 h 44"/>
                <a:gd name="T16" fmla="*/ 8 w 46"/>
                <a:gd name="T17" fmla="*/ 44 h 44"/>
                <a:gd name="T18" fmla="*/ 13 w 46"/>
                <a:gd name="T19" fmla="*/ 27 h 44"/>
                <a:gd name="T20" fmla="*/ 0 w 46"/>
                <a:gd name="T2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4">
                  <a:moveTo>
                    <a:pt x="0" y="16"/>
                  </a:moveTo>
                  <a:lnTo>
                    <a:pt x="17" y="16"/>
                  </a:lnTo>
                  <a:lnTo>
                    <a:pt x="23" y="0"/>
                  </a:lnTo>
                  <a:lnTo>
                    <a:pt x="29" y="16"/>
                  </a:lnTo>
                  <a:lnTo>
                    <a:pt x="46" y="16"/>
                  </a:lnTo>
                  <a:lnTo>
                    <a:pt x="32" y="27"/>
                  </a:lnTo>
                  <a:lnTo>
                    <a:pt x="37" y="44"/>
                  </a:lnTo>
                  <a:lnTo>
                    <a:pt x="23" y="34"/>
                  </a:lnTo>
                  <a:lnTo>
                    <a:pt x="8" y="44"/>
                  </a:lnTo>
                  <a:lnTo>
                    <a:pt x="13" y="2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>
              <a:off x="1162051" y="3428470"/>
              <a:ext cx="73025" cy="69850"/>
            </a:xfrm>
            <a:custGeom>
              <a:avLst/>
              <a:gdLst>
                <a:gd name="T0" fmla="*/ 0 w 46"/>
                <a:gd name="T1" fmla="*/ 16 h 44"/>
                <a:gd name="T2" fmla="*/ 17 w 46"/>
                <a:gd name="T3" fmla="*/ 16 h 44"/>
                <a:gd name="T4" fmla="*/ 23 w 46"/>
                <a:gd name="T5" fmla="*/ 0 h 44"/>
                <a:gd name="T6" fmla="*/ 29 w 46"/>
                <a:gd name="T7" fmla="*/ 16 h 44"/>
                <a:gd name="T8" fmla="*/ 46 w 46"/>
                <a:gd name="T9" fmla="*/ 16 h 44"/>
                <a:gd name="T10" fmla="*/ 32 w 46"/>
                <a:gd name="T11" fmla="*/ 27 h 44"/>
                <a:gd name="T12" fmla="*/ 37 w 46"/>
                <a:gd name="T13" fmla="*/ 44 h 44"/>
                <a:gd name="T14" fmla="*/ 23 w 46"/>
                <a:gd name="T15" fmla="*/ 34 h 44"/>
                <a:gd name="T16" fmla="*/ 8 w 46"/>
                <a:gd name="T17" fmla="*/ 44 h 44"/>
                <a:gd name="T18" fmla="*/ 13 w 46"/>
                <a:gd name="T19" fmla="*/ 27 h 44"/>
                <a:gd name="T20" fmla="*/ 0 w 46"/>
                <a:gd name="T2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4">
                  <a:moveTo>
                    <a:pt x="0" y="16"/>
                  </a:moveTo>
                  <a:lnTo>
                    <a:pt x="17" y="16"/>
                  </a:lnTo>
                  <a:lnTo>
                    <a:pt x="23" y="0"/>
                  </a:lnTo>
                  <a:lnTo>
                    <a:pt x="29" y="16"/>
                  </a:lnTo>
                  <a:lnTo>
                    <a:pt x="46" y="16"/>
                  </a:lnTo>
                  <a:lnTo>
                    <a:pt x="32" y="27"/>
                  </a:lnTo>
                  <a:lnTo>
                    <a:pt x="37" y="44"/>
                  </a:lnTo>
                  <a:lnTo>
                    <a:pt x="23" y="34"/>
                  </a:lnTo>
                  <a:lnTo>
                    <a:pt x="8" y="44"/>
                  </a:lnTo>
                  <a:lnTo>
                    <a:pt x="13" y="27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27"/>
            <p:cNvSpPr>
              <a:spLocks/>
            </p:cNvSpPr>
            <p:nvPr/>
          </p:nvSpPr>
          <p:spPr bwMode="auto">
            <a:xfrm>
              <a:off x="1658939" y="5881157"/>
              <a:ext cx="74613" cy="71438"/>
            </a:xfrm>
            <a:custGeom>
              <a:avLst/>
              <a:gdLst>
                <a:gd name="T0" fmla="*/ 0 w 47"/>
                <a:gd name="T1" fmla="*/ 18 h 45"/>
                <a:gd name="T2" fmla="*/ 18 w 47"/>
                <a:gd name="T3" fmla="*/ 18 h 45"/>
                <a:gd name="T4" fmla="*/ 24 w 47"/>
                <a:gd name="T5" fmla="*/ 0 h 45"/>
                <a:gd name="T6" fmla="*/ 30 w 47"/>
                <a:gd name="T7" fmla="*/ 18 h 45"/>
                <a:gd name="T8" fmla="*/ 47 w 47"/>
                <a:gd name="T9" fmla="*/ 18 h 45"/>
                <a:gd name="T10" fmla="*/ 33 w 47"/>
                <a:gd name="T11" fmla="*/ 28 h 45"/>
                <a:gd name="T12" fmla="*/ 38 w 47"/>
                <a:gd name="T13" fmla="*/ 45 h 45"/>
                <a:gd name="T14" fmla="*/ 24 w 47"/>
                <a:gd name="T15" fmla="*/ 35 h 45"/>
                <a:gd name="T16" fmla="*/ 10 w 47"/>
                <a:gd name="T17" fmla="*/ 45 h 45"/>
                <a:gd name="T18" fmla="*/ 15 w 47"/>
                <a:gd name="T19" fmla="*/ 28 h 45"/>
                <a:gd name="T20" fmla="*/ 0 w 47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5">
                  <a:moveTo>
                    <a:pt x="0" y="18"/>
                  </a:moveTo>
                  <a:lnTo>
                    <a:pt x="18" y="18"/>
                  </a:lnTo>
                  <a:lnTo>
                    <a:pt x="24" y="0"/>
                  </a:lnTo>
                  <a:lnTo>
                    <a:pt x="30" y="18"/>
                  </a:lnTo>
                  <a:lnTo>
                    <a:pt x="47" y="18"/>
                  </a:lnTo>
                  <a:lnTo>
                    <a:pt x="33" y="28"/>
                  </a:lnTo>
                  <a:lnTo>
                    <a:pt x="38" y="45"/>
                  </a:lnTo>
                  <a:lnTo>
                    <a:pt x="24" y="35"/>
                  </a:lnTo>
                  <a:lnTo>
                    <a:pt x="10" y="45"/>
                  </a:lnTo>
                  <a:lnTo>
                    <a:pt x="15" y="2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>
              <a:off x="1658939" y="5881157"/>
              <a:ext cx="74613" cy="71438"/>
            </a:xfrm>
            <a:custGeom>
              <a:avLst/>
              <a:gdLst>
                <a:gd name="T0" fmla="*/ 0 w 47"/>
                <a:gd name="T1" fmla="*/ 18 h 45"/>
                <a:gd name="T2" fmla="*/ 18 w 47"/>
                <a:gd name="T3" fmla="*/ 18 h 45"/>
                <a:gd name="T4" fmla="*/ 24 w 47"/>
                <a:gd name="T5" fmla="*/ 0 h 45"/>
                <a:gd name="T6" fmla="*/ 30 w 47"/>
                <a:gd name="T7" fmla="*/ 18 h 45"/>
                <a:gd name="T8" fmla="*/ 47 w 47"/>
                <a:gd name="T9" fmla="*/ 18 h 45"/>
                <a:gd name="T10" fmla="*/ 33 w 47"/>
                <a:gd name="T11" fmla="*/ 28 h 45"/>
                <a:gd name="T12" fmla="*/ 38 w 47"/>
                <a:gd name="T13" fmla="*/ 45 h 45"/>
                <a:gd name="T14" fmla="*/ 24 w 47"/>
                <a:gd name="T15" fmla="*/ 35 h 45"/>
                <a:gd name="T16" fmla="*/ 10 w 47"/>
                <a:gd name="T17" fmla="*/ 45 h 45"/>
                <a:gd name="T18" fmla="*/ 15 w 47"/>
                <a:gd name="T19" fmla="*/ 28 h 45"/>
                <a:gd name="T20" fmla="*/ 0 w 47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5">
                  <a:moveTo>
                    <a:pt x="0" y="18"/>
                  </a:moveTo>
                  <a:lnTo>
                    <a:pt x="18" y="18"/>
                  </a:lnTo>
                  <a:lnTo>
                    <a:pt x="24" y="0"/>
                  </a:lnTo>
                  <a:lnTo>
                    <a:pt x="30" y="18"/>
                  </a:lnTo>
                  <a:lnTo>
                    <a:pt x="47" y="18"/>
                  </a:lnTo>
                  <a:lnTo>
                    <a:pt x="33" y="28"/>
                  </a:lnTo>
                  <a:lnTo>
                    <a:pt x="38" y="45"/>
                  </a:lnTo>
                  <a:lnTo>
                    <a:pt x="24" y="35"/>
                  </a:lnTo>
                  <a:lnTo>
                    <a:pt x="10" y="45"/>
                  </a:lnTo>
                  <a:lnTo>
                    <a:pt x="15" y="28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2159001" y="5881157"/>
              <a:ext cx="73025" cy="71438"/>
            </a:xfrm>
            <a:custGeom>
              <a:avLst/>
              <a:gdLst>
                <a:gd name="T0" fmla="*/ 0 w 46"/>
                <a:gd name="T1" fmla="*/ 18 h 45"/>
                <a:gd name="T2" fmla="*/ 17 w 46"/>
                <a:gd name="T3" fmla="*/ 18 h 45"/>
                <a:gd name="T4" fmla="*/ 23 w 46"/>
                <a:gd name="T5" fmla="*/ 0 h 45"/>
                <a:gd name="T6" fmla="*/ 29 w 46"/>
                <a:gd name="T7" fmla="*/ 18 h 45"/>
                <a:gd name="T8" fmla="*/ 46 w 46"/>
                <a:gd name="T9" fmla="*/ 18 h 45"/>
                <a:gd name="T10" fmla="*/ 32 w 46"/>
                <a:gd name="T11" fmla="*/ 28 h 45"/>
                <a:gd name="T12" fmla="*/ 37 w 46"/>
                <a:gd name="T13" fmla="*/ 45 h 45"/>
                <a:gd name="T14" fmla="*/ 23 w 46"/>
                <a:gd name="T15" fmla="*/ 35 h 45"/>
                <a:gd name="T16" fmla="*/ 8 w 46"/>
                <a:gd name="T17" fmla="*/ 45 h 45"/>
                <a:gd name="T18" fmla="*/ 13 w 46"/>
                <a:gd name="T19" fmla="*/ 28 h 45"/>
                <a:gd name="T20" fmla="*/ 0 w 46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5">
                  <a:moveTo>
                    <a:pt x="0" y="18"/>
                  </a:moveTo>
                  <a:lnTo>
                    <a:pt x="17" y="18"/>
                  </a:lnTo>
                  <a:lnTo>
                    <a:pt x="23" y="0"/>
                  </a:lnTo>
                  <a:lnTo>
                    <a:pt x="29" y="18"/>
                  </a:lnTo>
                  <a:lnTo>
                    <a:pt x="46" y="18"/>
                  </a:lnTo>
                  <a:lnTo>
                    <a:pt x="32" y="28"/>
                  </a:lnTo>
                  <a:lnTo>
                    <a:pt x="37" y="45"/>
                  </a:lnTo>
                  <a:lnTo>
                    <a:pt x="23" y="35"/>
                  </a:lnTo>
                  <a:lnTo>
                    <a:pt x="8" y="45"/>
                  </a:lnTo>
                  <a:lnTo>
                    <a:pt x="13" y="2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2159001" y="5881157"/>
              <a:ext cx="73025" cy="71438"/>
            </a:xfrm>
            <a:custGeom>
              <a:avLst/>
              <a:gdLst>
                <a:gd name="T0" fmla="*/ 0 w 46"/>
                <a:gd name="T1" fmla="*/ 18 h 45"/>
                <a:gd name="T2" fmla="*/ 17 w 46"/>
                <a:gd name="T3" fmla="*/ 18 h 45"/>
                <a:gd name="T4" fmla="*/ 23 w 46"/>
                <a:gd name="T5" fmla="*/ 0 h 45"/>
                <a:gd name="T6" fmla="*/ 29 w 46"/>
                <a:gd name="T7" fmla="*/ 18 h 45"/>
                <a:gd name="T8" fmla="*/ 46 w 46"/>
                <a:gd name="T9" fmla="*/ 18 h 45"/>
                <a:gd name="T10" fmla="*/ 32 w 46"/>
                <a:gd name="T11" fmla="*/ 28 h 45"/>
                <a:gd name="T12" fmla="*/ 37 w 46"/>
                <a:gd name="T13" fmla="*/ 45 h 45"/>
                <a:gd name="T14" fmla="*/ 23 w 46"/>
                <a:gd name="T15" fmla="*/ 35 h 45"/>
                <a:gd name="T16" fmla="*/ 8 w 46"/>
                <a:gd name="T17" fmla="*/ 45 h 45"/>
                <a:gd name="T18" fmla="*/ 13 w 46"/>
                <a:gd name="T19" fmla="*/ 28 h 45"/>
                <a:gd name="T20" fmla="*/ 0 w 46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5">
                  <a:moveTo>
                    <a:pt x="0" y="18"/>
                  </a:moveTo>
                  <a:lnTo>
                    <a:pt x="17" y="18"/>
                  </a:lnTo>
                  <a:lnTo>
                    <a:pt x="23" y="0"/>
                  </a:lnTo>
                  <a:lnTo>
                    <a:pt x="29" y="18"/>
                  </a:lnTo>
                  <a:lnTo>
                    <a:pt x="46" y="18"/>
                  </a:lnTo>
                  <a:lnTo>
                    <a:pt x="32" y="28"/>
                  </a:lnTo>
                  <a:lnTo>
                    <a:pt x="37" y="45"/>
                  </a:lnTo>
                  <a:lnTo>
                    <a:pt x="23" y="35"/>
                  </a:lnTo>
                  <a:lnTo>
                    <a:pt x="8" y="45"/>
                  </a:lnTo>
                  <a:lnTo>
                    <a:pt x="13" y="28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2657476" y="5881157"/>
              <a:ext cx="73025" cy="71438"/>
            </a:xfrm>
            <a:custGeom>
              <a:avLst/>
              <a:gdLst>
                <a:gd name="T0" fmla="*/ 0 w 46"/>
                <a:gd name="T1" fmla="*/ 18 h 45"/>
                <a:gd name="T2" fmla="*/ 17 w 46"/>
                <a:gd name="T3" fmla="*/ 18 h 45"/>
                <a:gd name="T4" fmla="*/ 23 w 46"/>
                <a:gd name="T5" fmla="*/ 0 h 45"/>
                <a:gd name="T6" fmla="*/ 29 w 46"/>
                <a:gd name="T7" fmla="*/ 18 h 45"/>
                <a:gd name="T8" fmla="*/ 46 w 46"/>
                <a:gd name="T9" fmla="*/ 18 h 45"/>
                <a:gd name="T10" fmla="*/ 32 w 46"/>
                <a:gd name="T11" fmla="*/ 28 h 45"/>
                <a:gd name="T12" fmla="*/ 37 w 46"/>
                <a:gd name="T13" fmla="*/ 45 h 45"/>
                <a:gd name="T14" fmla="*/ 23 w 46"/>
                <a:gd name="T15" fmla="*/ 35 h 45"/>
                <a:gd name="T16" fmla="*/ 9 w 46"/>
                <a:gd name="T17" fmla="*/ 45 h 45"/>
                <a:gd name="T18" fmla="*/ 14 w 46"/>
                <a:gd name="T19" fmla="*/ 28 h 45"/>
                <a:gd name="T20" fmla="*/ 0 w 46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5">
                  <a:moveTo>
                    <a:pt x="0" y="18"/>
                  </a:moveTo>
                  <a:lnTo>
                    <a:pt x="17" y="18"/>
                  </a:lnTo>
                  <a:lnTo>
                    <a:pt x="23" y="0"/>
                  </a:lnTo>
                  <a:lnTo>
                    <a:pt x="29" y="18"/>
                  </a:lnTo>
                  <a:lnTo>
                    <a:pt x="46" y="18"/>
                  </a:lnTo>
                  <a:lnTo>
                    <a:pt x="32" y="28"/>
                  </a:lnTo>
                  <a:lnTo>
                    <a:pt x="37" y="45"/>
                  </a:lnTo>
                  <a:lnTo>
                    <a:pt x="23" y="35"/>
                  </a:lnTo>
                  <a:lnTo>
                    <a:pt x="9" y="45"/>
                  </a:lnTo>
                  <a:lnTo>
                    <a:pt x="14" y="2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2657476" y="5881157"/>
              <a:ext cx="73025" cy="71438"/>
            </a:xfrm>
            <a:custGeom>
              <a:avLst/>
              <a:gdLst>
                <a:gd name="T0" fmla="*/ 0 w 46"/>
                <a:gd name="T1" fmla="*/ 18 h 45"/>
                <a:gd name="T2" fmla="*/ 17 w 46"/>
                <a:gd name="T3" fmla="*/ 18 h 45"/>
                <a:gd name="T4" fmla="*/ 23 w 46"/>
                <a:gd name="T5" fmla="*/ 0 h 45"/>
                <a:gd name="T6" fmla="*/ 29 w 46"/>
                <a:gd name="T7" fmla="*/ 18 h 45"/>
                <a:gd name="T8" fmla="*/ 46 w 46"/>
                <a:gd name="T9" fmla="*/ 18 h 45"/>
                <a:gd name="T10" fmla="*/ 32 w 46"/>
                <a:gd name="T11" fmla="*/ 28 h 45"/>
                <a:gd name="T12" fmla="*/ 37 w 46"/>
                <a:gd name="T13" fmla="*/ 45 h 45"/>
                <a:gd name="T14" fmla="*/ 23 w 46"/>
                <a:gd name="T15" fmla="*/ 35 h 45"/>
                <a:gd name="T16" fmla="*/ 9 w 46"/>
                <a:gd name="T17" fmla="*/ 45 h 45"/>
                <a:gd name="T18" fmla="*/ 14 w 46"/>
                <a:gd name="T19" fmla="*/ 28 h 45"/>
                <a:gd name="T20" fmla="*/ 0 w 46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5">
                  <a:moveTo>
                    <a:pt x="0" y="18"/>
                  </a:moveTo>
                  <a:lnTo>
                    <a:pt x="17" y="18"/>
                  </a:lnTo>
                  <a:lnTo>
                    <a:pt x="23" y="0"/>
                  </a:lnTo>
                  <a:lnTo>
                    <a:pt x="29" y="18"/>
                  </a:lnTo>
                  <a:lnTo>
                    <a:pt x="46" y="18"/>
                  </a:lnTo>
                  <a:lnTo>
                    <a:pt x="32" y="28"/>
                  </a:lnTo>
                  <a:lnTo>
                    <a:pt x="37" y="45"/>
                  </a:lnTo>
                  <a:lnTo>
                    <a:pt x="23" y="35"/>
                  </a:lnTo>
                  <a:lnTo>
                    <a:pt x="9" y="45"/>
                  </a:lnTo>
                  <a:lnTo>
                    <a:pt x="14" y="28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3155951" y="5881157"/>
              <a:ext cx="73025" cy="71438"/>
            </a:xfrm>
            <a:custGeom>
              <a:avLst/>
              <a:gdLst>
                <a:gd name="T0" fmla="*/ 0 w 46"/>
                <a:gd name="T1" fmla="*/ 18 h 45"/>
                <a:gd name="T2" fmla="*/ 17 w 46"/>
                <a:gd name="T3" fmla="*/ 18 h 45"/>
                <a:gd name="T4" fmla="*/ 23 w 46"/>
                <a:gd name="T5" fmla="*/ 0 h 45"/>
                <a:gd name="T6" fmla="*/ 29 w 46"/>
                <a:gd name="T7" fmla="*/ 18 h 45"/>
                <a:gd name="T8" fmla="*/ 46 w 46"/>
                <a:gd name="T9" fmla="*/ 18 h 45"/>
                <a:gd name="T10" fmla="*/ 33 w 46"/>
                <a:gd name="T11" fmla="*/ 28 h 45"/>
                <a:gd name="T12" fmla="*/ 38 w 46"/>
                <a:gd name="T13" fmla="*/ 45 h 45"/>
                <a:gd name="T14" fmla="*/ 23 w 46"/>
                <a:gd name="T15" fmla="*/ 35 h 45"/>
                <a:gd name="T16" fmla="*/ 9 w 46"/>
                <a:gd name="T17" fmla="*/ 45 h 45"/>
                <a:gd name="T18" fmla="*/ 14 w 46"/>
                <a:gd name="T19" fmla="*/ 28 h 45"/>
                <a:gd name="T20" fmla="*/ 0 w 46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5">
                  <a:moveTo>
                    <a:pt x="0" y="18"/>
                  </a:moveTo>
                  <a:lnTo>
                    <a:pt x="17" y="18"/>
                  </a:lnTo>
                  <a:lnTo>
                    <a:pt x="23" y="0"/>
                  </a:lnTo>
                  <a:lnTo>
                    <a:pt x="29" y="18"/>
                  </a:lnTo>
                  <a:lnTo>
                    <a:pt x="46" y="18"/>
                  </a:lnTo>
                  <a:lnTo>
                    <a:pt x="33" y="28"/>
                  </a:lnTo>
                  <a:lnTo>
                    <a:pt x="38" y="45"/>
                  </a:lnTo>
                  <a:lnTo>
                    <a:pt x="23" y="35"/>
                  </a:lnTo>
                  <a:lnTo>
                    <a:pt x="9" y="45"/>
                  </a:lnTo>
                  <a:lnTo>
                    <a:pt x="14" y="2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3155951" y="5881157"/>
              <a:ext cx="73025" cy="71438"/>
            </a:xfrm>
            <a:custGeom>
              <a:avLst/>
              <a:gdLst>
                <a:gd name="T0" fmla="*/ 0 w 46"/>
                <a:gd name="T1" fmla="*/ 18 h 45"/>
                <a:gd name="T2" fmla="*/ 17 w 46"/>
                <a:gd name="T3" fmla="*/ 18 h 45"/>
                <a:gd name="T4" fmla="*/ 23 w 46"/>
                <a:gd name="T5" fmla="*/ 0 h 45"/>
                <a:gd name="T6" fmla="*/ 29 w 46"/>
                <a:gd name="T7" fmla="*/ 18 h 45"/>
                <a:gd name="T8" fmla="*/ 46 w 46"/>
                <a:gd name="T9" fmla="*/ 18 h 45"/>
                <a:gd name="T10" fmla="*/ 33 w 46"/>
                <a:gd name="T11" fmla="*/ 28 h 45"/>
                <a:gd name="T12" fmla="*/ 38 w 46"/>
                <a:gd name="T13" fmla="*/ 45 h 45"/>
                <a:gd name="T14" fmla="*/ 23 w 46"/>
                <a:gd name="T15" fmla="*/ 35 h 45"/>
                <a:gd name="T16" fmla="*/ 9 w 46"/>
                <a:gd name="T17" fmla="*/ 45 h 45"/>
                <a:gd name="T18" fmla="*/ 14 w 46"/>
                <a:gd name="T19" fmla="*/ 28 h 45"/>
                <a:gd name="T20" fmla="*/ 0 w 46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5">
                  <a:moveTo>
                    <a:pt x="0" y="18"/>
                  </a:moveTo>
                  <a:lnTo>
                    <a:pt x="17" y="18"/>
                  </a:lnTo>
                  <a:lnTo>
                    <a:pt x="23" y="0"/>
                  </a:lnTo>
                  <a:lnTo>
                    <a:pt x="29" y="18"/>
                  </a:lnTo>
                  <a:lnTo>
                    <a:pt x="46" y="18"/>
                  </a:lnTo>
                  <a:lnTo>
                    <a:pt x="33" y="28"/>
                  </a:lnTo>
                  <a:lnTo>
                    <a:pt x="38" y="45"/>
                  </a:lnTo>
                  <a:lnTo>
                    <a:pt x="23" y="35"/>
                  </a:lnTo>
                  <a:lnTo>
                    <a:pt x="9" y="45"/>
                  </a:lnTo>
                  <a:lnTo>
                    <a:pt x="14" y="28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3654426" y="5881157"/>
              <a:ext cx="74613" cy="71438"/>
            </a:xfrm>
            <a:custGeom>
              <a:avLst/>
              <a:gdLst>
                <a:gd name="T0" fmla="*/ 0 w 47"/>
                <a:gd name="T1" fmla="*/ 18 h 45"/>
                <a:gd name="T2" fmla="*/ 17 w 47"/>
                <a:gd name="T3" fmla="*/ 18 h 45"/>
                <a:gd name="T4" fmla="*/ 23 w 47"/>
                <a:gd name="T5" fmla="*/ 0 h 45"/>
                <a:gd name="T6" fmla="*/ 29 w 47"/>
                <a:gd name="T7" fmla="*/ 18 h 45"/>
                <a:gd name="T8" fmla="*/ 47 w 47"/>
                <a:gd name="T9" fmla="*/ 18 h 45"/>
                <a:gd name="T10" fmla="*/ 32 w 47"/>
                <a:gd name="T11" fmla="*/ 28 h 45"/>
                <a:gd name="T12" fmla="*/ 38 w 47"/>
                <a:gd name="T13" fmla="*/ 45 h 45"/>
                <a:gd name="T14" fmla="*/ 23 w 47"/>
                <a:gd name="T15" fmla="*/ 35 h 45"/>
                <a:gd name="T16" fmla="*/ 9 w 47"/>
                <a:gd name="T17" fmla="*/ 45 h 45"/>
                <a:gd name="T18" fmla="*/ 14 w 47"/>
                <a:gd name="T19" fmla="*/ 28 h 45"/>
                <a:gd name="T20" fmla="*/ 0 w 47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5">
                  <a:moveTo>
                    <a:pt x="0" y="18"/>
                  </a:moveTo>
                  <a:lnTo>
                    <a:pt x="17" y="18"/>
                  </a:lnTo>
                  <a:lnTo>
                    <a:pt x="23" y="0"/>
                  </a:lnTo>
                  <a:lnTo>
                    <a:pt x="29" y="18"/>
                  </a:lnTo>
                  <a:lnTo>
                    <a:pt x="47" y="18"/>
                  </a:lnTo>
                  <a:lnTo>
                    <a:pt x="32" y="28"/>
                  </a:lnTo>
                  <a:lnTo>
                    <a:pt x="38" y="45"/>
                  </a:lnTo>
                  <a:lnTo>
                    <a:pt x="23" y="35"/>
                  </a:lnTo>
                  <a:lnTo>
                    <a:pt x="9" y="45"/>
                  </a:lnTo>
                  <a:lnTo>
                    <a:pt x="14" y="2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3654426" y="5881157"/>
              <a:ext cx="74613" cy="71438"/>
            </a:xfrm>
            <a:custGeom>
              <a:avLst/>
              <a:gdLst>
                <a:gd name="T0" fmla="*/ 0 w 47"/>
                <a:gd name="T1" fmla="*/ 18 h 45"/>
                <a:gd name="T2" fmla="*/ 17 w 47"/>
                <a:gd name="T3" fmla="*/ 18 h 45"/>
                <a:gd name="T4" fmla="*/ 23 w 47"/>
                <a:gd name="T5" fmla="*/ 0 h 45"/>
                <a:gd name="T6" fmla="*/ 29 w 47"/>
                <a:gd name="T7" fmla="*/ 18 h 45"/>
                <a:gd name="T8" fmla="*/ 47 w 47"/>
                <a:gd name="T9" fmla="*/ 18 h 45"/>
                <a:gd name="T10" fmla="*/ 32 w 47"/>
                <a:gd name="T11" fmla="*/ 28 h 45"/>
                <a:gd name="T12" fmla="*/ 38 w 47"/>
                <a:gd name="T13" fmla="*/ 45 h 45"/>
                <a:gd name="T14" fmla="*/ 23 w 47"/>
                <a:gd name="T15" fmla="*/ 35 h 45"/>
                <a:gd name="T16" fmla="*/ 9 w 47"/>
                <a:gd name="T17" fmla="*/ 45 h 45"/>
                <a:gd name="T18" fmla="*/ 14 w 47"/>
                <a:gd name="T19" fmla="*/ 28 h 45"/>
                <a:gd name="T20" fmla="*/ 0 w 47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5">
                  <a:moveTo>
                    <a:pt x="0" y="18"/>
                  </a:moveTo>
                  <a:lnTo>
                    <a:pt x="17" y="18"/>
                  </a:lnTo>
                  <a:lnTo>
                    <a:pt x="23" y="0"/>
                  </a:lnTo>
                  <a:lnTo>
                    <a:pt x="29" y="18"/>
                  </a:lnTo>
                  <a:lnTo>
                    <a:pt x="47" y="18"/>
                  </a:lnTo>
                  <a:lnTo>
                    <a:pt x="32" y="28"/>
                  </a:lnTo>
                  <a:lnTo>
                    <a:pt x="38" y="45"/>
                  </a:lnTo>
                  <a:lnTo>
                    <a:pt x="23" y="35"/>
                  </a:lnTo>
                  <a:lnTo>
                    <a:pt x="9" y="45"/>
                  </a:lnTo>
                  <a:lnTo>
                    <a:pt x="14" y="28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4152901" y="5881157"/>
              <a:ext cx="74613" cy="71438"/>
            </a:xfrm>
            <a:custGeom>
              <a:avLst/>
              <a:gdLst>
                <a:gd name="T0" fmla="*/ 0 w 47"/>
                <a:gd name="T1" fmla="*/ 18 h 45"/>
                <a:gd name="T2" fmla="*/ 18 w 47"/>
                <a:gd name="T3" fmla="*/ 18 h 45"/>
                <a:gd name="T4" fmla="*/ 23 w 47"/>
                <a:gd name="T5" fmla="*/ 0 h 45"/>
                <a:gd name="T6" fmla="*/ 29 w 47"/>
                <a:gd name="T7" fmla="*/ 18 h 45"/>
                <a:gd name="T8" fmla="*/ 47 w 47"/>
                <a:gd name="T9" fmla="*/ 18 h 45"/>
                <a:gd name="T10" fmla="*/ 33 w 47"/>
                <a:gd name="T11" fmla="*/ 28 h 45"/>
                <a:gd name="T12" fmla="*/ 38 w 47"/>
                <a:gd name="T13" fmla="*/ 45 h 45"/>
                <a:gd name="T14" fmla="*/ 23 w 47"/>
                <a:gd name="T15" fmla="*/ 35 h 45"/>
                <a:gd name="T16" fmla="*/ 9 w 47"/>
                <a:gd name="T17" fmla="*/ 45 h 45"/>
                <a:gd name="T18" fmla="*/ 14 w 47"/>
                <a:gd name="T19" fmla="*/ 28 h 45"/>
                <a:gd name="T20" fmla="*/ 0 w 47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5">
                  <a:moveTo>
                    <a:pt x="0" y="18"/>
                  </a:moveTo>
                  <a:lnTo>
                    <a:pt x="18" y="18"/>
                  </a:lnTo>
                  <a:lnTo>
                    <a:pt x="23" y="0"/>
                  </a:lnTo>
                  <a:lnTo>
                    <a:pt x="29" y="18"/>
                  </a:lnTo>
                  <a:lnTo>
                    <a:pt x="47" y="18"/>
                  </a:lnTo>
                  <a:lnTo>
                    <a:pt x="33" y="28"/>
                  </a:lnTo>
                  <a:lnTo>
                    <a:pt x="38" y="45"/>
                  </a:lnTo>
                  <a:lnTo>
                    <a:pt x="23" y="35"/>
                  </a:lnTo>
                  <a:lnTo>
                    <a:pt x="9" y="45"/>
                  </a:lnTo>
                  <a:lnTo>
                    <a:pt x="14" y="2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4152901" y="5881157"/>
              <a:ext cx="74613" cy="71438"/>
            </a:xfrm>
            <a:custGeom>
              <a:avLst/>
              <a:gdLst>
                <a:gd name="T0" fmla="*/ 0 w 47"/>
                <a:gd name="T1" fmla="*/ 18 h 45"/>
                <a:gd name="T2" fmla="*/ 18 w 47"/>
                <a:gd name="T3" fmla="*/ 18 h 45"/>
                <a:gd name="T4" fmla="*/ 23 w 47"/>
                <a:gd name="T5" fmla="*/ 0 h 45"/>
                <a:gd name="T6" fmla="*/ 29 w 47"/>
                <a:gd name="T7" fmla="*/ 18 h 45"/>
                <a:gd name="T8" fmla="*/ 47 w 47"/>
                <a:gd name="T9" fmla="*/ 18 h 45"/>
                <a:gd name="T10" fmla="*/ 33 w 47"/>
                <a:gd name="T11" fmla="*/ 28 h 45"/>
                <a:gd name="T12" fmla="*/ 38 w 47"/>
                <a:gd name="T13" fmla="*/ 45 h 45"/>
                <a:gd name="T14" fmla="*/ 23 w 47"/>
                <a:gd name="T15" fmla="*/ 35 h 45"/>
                <a:gd name="T16" fmla="*/ 9 w 47"/>
                <a:gd name="T17" fmla="*/ 45 h 45"/>
                <a:gd name="T18" fmla="*/ 14 w 47"/>
                <a:gd name="T19" fmla="*/ 28 h 45"/>
                <a:gd name="T20" fmla="*/ 0 w 47"/>
                <a:gd name="T21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5">
                  <a:moveTo>
                    <a:pt x="0" y="18"/>
                  </a:moveTo>
                  <a:lnTo>
                    <a:pt x="18" y="18"/>
                  </a:lnTo>
                  <a:lnTo>
                    <a:pt x="23" y="0"/>
                  </a:lnTo>
                  <a:lnTo>
                    <a:pt x="29" y="18"/>
                  </a:lnTo>
                  <a:lnTo>
                    <a:pt x="47" y="18"/>
                  </a:lnTo>
                  <a:lnTo>
                    <a:pt x="33" y="28"/>
                  </a:lnTo>
                  <a:lnTo>
                    <a:pt x="38" y="45"/>
                  </a:lnTo>
                  <a:lnTo>
                    <a:pt x="23" y="35"/>
                  </a:lnTo>
                  <a:lnTo>
                    <a:pt x="9" y="45"/>
                  </a:lnTo>
                  <a:lnTo>
                    <a:pt x="14" y="28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140"/>
            <p:cNvSpPr>
              <a:spLocks noChangeShapeType="1"/>
            </p:cNvSpPr>
            <p:nvPr/>
          </p:nvSpPr>
          <p:spPr bwMode="auto">
            <a:xfrm>
              <a:off x="5218114" y="5920845"/>
              <a:ext cx="306070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Line 141"/>
            <p:cNvSpPr>
              <a:spLocks noChangeShapeType="1"/>
            </p:cNvSpPr>
            <p:nvPr/>
          </p:nvSpPr>
          <p:spPr bwMode="auto">
            <a:xfrm flipV="1">
              <a:off x="5218114" y="5890682"/>
              <a:ext cx="0" cy="30163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Line 142"/>
            <p:cNvSpPr>
              <a:spLocks noChangeShapeType="1"/>
            </p:cNvSpPr>
            <p:nvPr/>
          </p:nvSpPr>
          <p:spPr bwMode="auto">
            <a:xfrm flipV="1">
              <a:off x="5967414" y="5890682"/>
              <a:ext cx="0" cy="30163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Line 143"/>
            <p:cNvSpPr>
              <a:spLocks noChangeShapeType="1"/>
            </p:cNvSpPr>
            <p:nvPr/>
          </p:nvSpPr>
          <p:spPr bwMode="auto">
            <a:xfrm flipV="1">
              <a:off x="6718301" y="5890682"/>
              <a:ext cx="0" cy="30163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144"/>
            <p:cNvSpPr>
              <a:spLocks noChangeShapeType="1"/>
            </p:cNvSpPr>
            <p:nvPr/>
          </p:nvSpPr>
          <p:spPr bwMode="auto">
            <a:xfrm flipV="1">
              <a:off x="7469189" y="5890682"/>
              <a:ext cx="0" cy="30163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Line 145"/>
            <p:cNvSpPr>
              <a:spLocks noChangeShapeType="1"/>
            </p:cNvSpPr>
            <p:nvPr/>
          </p:nvSpPr>
          <p:spPr bwMode="auto">
            <a:xfrm flipV="1">
              <a:off x="8218489" y="5890682"/>
              <a:ext cx="0" cy="30163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Rectangle 146"/>
            <p:cNvSpPr>
              <a:spLocks noChangeArrowheads="1"/>
            </p:cNvSpPr>
            <p:nvPr/>
          </p:nvSpPr>
          <p:spPr bwMode="auto">
            <a:xfrm>
              <a:off x="5178426" y="6009745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7"/>
            <p:cNvSpPr>
              <a:spLocks noChangeArrowheads="1"/>
            </p:cNvSpPr>
            <p:nvPr/>
          </p:nvSpPr>
          <p:spPr bwMode="auto">
            <a:xfrm>
              <a:off x="5930901" y="6009745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48"/>
            <p:cNvSpPr>
              <a:spLocks noChangeArrowheads="1"/>
            </p:cNvSpPr>
            <p:nvPr/>
          </p:nvSpPr>
          <p:spPr bwMode="auto">
            <a:xfrm>
              <a:off x="6675439" y="6009745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49"/>
            <p:cNvSpPr>
              <a:spLocks noChangeArrowheads="1"/>
            </p:cNvSpPr>
            <p:nvPr/>
          </p:nvSpPr>
          <p:spPr bwMode="auto">
            <a:xfrm>
              <a:off x="7427914" y="6009745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50"/>
            <p:cNvSpPr>
              <a:spLocks noChangeArrowheads="1"/>
            </p:cNvSpPr>
            <p:nvPr/>
          </p:nvSpPr>
          <p:spPr bwMode="auto">
            <a:xfrm>
              <a:off x="8180389" y="6009745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1"/>
            <p:cNvSpPr>
              <a:spLocks noChangeArrowheads="1"/>
            </p:cNvSpPr>
            <p:nvPr/>
          </p:nvSpPr>
          <p:spPr bwMode="auto">
            <a:xfrm>
              <a:off x="6313489" y="6224057"/>
              <a:ext cx="9493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time (days)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Line 152"/>
            <p:cNvSpPr>
              <a:spLocks noChangeShapeType="1"/>
            </p:cNvSpPr>
            <p:nvPr/>
          </p:nvSpPr>
          <p:spPr bwMode="auto">
            <a:xfrm flipV="1">
              <a:off x="5218114" y="3417357"/>
              <a:ext cx="0" cy="2503488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Line 153"/>
            <p:cNvSpPr>
              <a:spLocks noChangeShapeType="1"/>
            </p:cNvSpPr>
            <p:nvPr/>
          </p:nvSpPr>
          <p:spPr bwMode="auto">
            <a:xfrm>
              <a:off x="5218114" y="5555720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Line 154"/>
            <p:cNvSpPr>
              <a:spLocks noChangeShapeType="1"/>
            </p:cNvSpPr>
            <p:nvPr/>
          </p:nvSpPr>
          <p:spPr bwMode="auto">
            <a:xfrm>
              <a:off x="5218114" y="5189007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Line 155"/>
            <p:cNvSpPr>
              <a:spLocks noChangeShapeType="1"/>
            </p:cNvSpPr>
            <p:nvPr/>
          </p:nvSpPr>
          <p:spPr bwMode="auto">
            <a:xfrm>
              <a:off x="5218114" y="4822295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156"/>
            <p:cNvSpPr>
              <a:spLocks noChangeShapeType="1"/>
            </p:cNvSpPr>
            <p:nvPr/>
          </p:nvSpPr>
          <p:spPr bwMode="auto">
            <a:xfrm>
              <a:off x="5218114" y="4453995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Line 157"/>
            <p:cNvSpPr>
              <a:spLocks noChangeShapeType="1"/>
            </p:cNvSpPr>
            <p:nvPr/>
          </p:nvSpPr>
          <p:spPr bwMode="auto">
            <a:xfrm>
              <a:off x="5218114" y="4087282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Line 158"/>
            <p:cNvSpPr>
              <a:spLocks noChangeShapeType="1"/>
            </p:cNvSpPr>
            <p:nvPr/>
          </p:nvSpPr>
          <p:spPr bwMode="auto">
            <a:xfrm>
              <a:off x="5218114" y="3720570"/>
              <a:ext cx="30163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Rectangle 159"/>
            <p:cNvSpPr>
              <a:spLocks noChangeArrowheads="1"/>
            </p:cNvSpPr>
            <p:nvPr/>
          </p:nvSpPr>
          <p:spPr bwMode="auto">
            <a:xfrm>
              <a:off x="4894264" y="5490632"/>
              <a:ext cx="3524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60"/>
            <p:cNvSpPr>
              <a:spLocks noChangeArrowheads="1"/>
            </p:cNvSpPr>
            <p:nvPr/>
          </p:nvSpPr>
          <p:spPr bwMode="auto">
            <a:xfrm>
              <a:off x="4806951" y="5119157"/>
              <a:ext cx="44926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61"/>
            <p:cNvSpPr>
              <a:spLocks noChangeArrowheads="1"/>
            </p:cNvSpPr>
            <p:nvPr/>
          </p:nvSpPr>
          <p:spPr bwMode="auto">
            <a:xfrm>
              <a:off x="4806951" y="4757207"/>
              <a:ext cx="44926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62"/>
            <p:cNvSpPr>
              <a:spLocks noChangeArrowheads="1"/>
            </p:cNvSpPr>
            <p:nvPr/>
          </p:nvSpPr>
          <p:spPr bwMode="auto">
            <a:xfrm>
              <a:off x="4806951" y="4385732"/>
              <a:ext cx="44926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63"/>
            <p:cNvSpPr>
              <a:spLocks noChangeArrowheads="1"/>
            </p:cNvSpPr>
            <p:nvPr/>
          </p:nvSpPr>
          <p:spPr bwMode="auto">
            <a:xfrm>
              <a:off x="4806951" y="4023782"/>
              <a:ext cx="44926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4"/>
            <p:cNvSpPr>
              <a:spLocks noChangeArrowheads="1"/>
            </p:cNvSpPr>
            <p:nvPr/>
          </p:nvSpPr>
          <p:spPr bwMode="auto">
            <a:xfrm>
              <a:off x="4806951" y="3652307"/>
              <a:ext cx="44926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65"/>
            <p:cNvSpPr>
              <a:spLocks noChangeArrowheads="1"/>
            </p:cNvSpPr>
            <p:nvPr/>
          </p:nvSpPr>
          <p:spPr bwMode="auto">
            <a:xfrm rot="16200000">
              <a:off x="4621214" y="5625570"/>
              <a:ext cx="1174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66"/>
            <p:cNvSpPr>
              <a:spLocks noChangeArrowheads="1"/>
            </p:cNvSpPr>
            <p:nvPr/>
          </p:nvSpPr>
          <p:spPr bwMode="auto">
            <a:xfrm rot="16200000">
              <a:off x="4591051" y="5555720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67"/>
            <p:cNvSpPr>
              <a:spLocks noChangeArrowheads="1"/>
            </p:cNvSpPr>
            <p:nvPr/>
          </p:nvSpPr>
          <p:spPr bwMode="auto">
            <a:xfrm rot="16200000">
              <a:off x="4616451" y="5484282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68"/>
            <p:cNvSpPr>
              <a:spLocks noChangeArrowheads="1"/>
            </p:cNvSpPr>
            <p:nvPr/>
          </p:nvSpPr>
          <p:spPr bwMode="auto">
            <a:xfrm rot="16200000">
              <a:off x="4591051" y="5409670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69"/>
            <p:cNvSpPr>
              <a:spLocks noChangeArrowheads="1"/>
            </p:cNvSpPr>
            <p:nvPr/>
          </p:nvSpPr>
          <p:spPr bwMode="auto">
            <a:xfrm rot="16200000">
              <a:off x="4611689" y="5331882"/>
              <a:ext cx="1365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70"/>
            <p:cNvSpPr>
              <a:spLocks noChangeArrowheads="1"/>
            </p:cNvSpPr>
            <p:nvPr/>
          </p:nvSpPr>
          <p:spPr bwMode="auto">
            <a:xfrm rot="16200000">
              <a:off x="4591051" y="5254095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71"/>
            <p:cNvSpPr>
              <a:spLocks noChangeArrowheads="1"/>
            </p:cNvSpPr>
            <p:nvPr/>
          </p:nvSpPr>
          <p:spPr bwMode="auto">
            <a:xfrm rot="16200000">
              <a:off x="4591051" y="5155670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72"/>
            <p:cNvSpPr>
              <a:spLocks noChangeArrowheads="1"/>
            </p:cNvSpPr>
            <p:nvPr/>
          </p:nvSpPr>
          <p:spPr bwMode="auto">
            <a:xfrm rot="16200000">
              <a:off x="4621214" y="5087407"/>
              <a:ext cx="1174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73"/>
            <p:cNvSpPr>
              <a:spLocks noChangeArrowheads="1"/>
            </p:cNvSpPr>
            <p:nvPr/>
          </p:nvSpPr>
          <p:spPr bwMode="auto">
            <a:xfrm rot="16200000">
              <a:off x="4616451" y="5044545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74"/>
            <p:cNvSpPr>
              <a:spLocks noChangeArrowheads="1"/>
            </p:cNvSpPr>
            <p:nvPr/>
          </p:nvSpPr>
          <p:spPr bwMode="auto">
            <a:xfrm rot="16200000">
              <a:off x="4595814" y="4974695"/>
              <a:ext cx="16668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75"/>
            <p:cNvSpPr>
              <a:spLocks noChangeArrowheads="1"/>
            </p:cNvSpPr>
            <p:nvPr/>
          </p:nvSpPr>
          <p:spPr bwMode="auto">
            <a:xfrm rot="16200000">
              <a:off x="4591051" y="4881032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76"/>
            <p:cNvSpPr>
              <a:spLocks noChangeArrowheads="1"/>
            </p:cNvSpPr>
            <p:nvPr/>
          </p:nvSpPr>
          <p:spPr bwMode="auto">
            <a:xfrm rot="16200000">
              <a:off x="4591051" y="4784195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77"/>
            <p:cNvSpPr>
              <a:spLocks noChangeArrowheads="1"/>
            </p:cNvSpPr>
            <p:nvPr/>
          </p:nvSpPr>
          <p:spPr bwMode="auto">
            <a:xfrm rot="16200000">
              <a:off x="4595814" y="4690532"/>
              <a:ext cx="16668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78"/>
            <p:cNvSpPr>
              <a:spLocks noChangeArrowheads="1"/>
            </p:cNvSpPr>
            <p:nvPr/>
          </p:nvSpPr>
          <p:spPr bwMode="auto">
            <a:xfrm rot="16200000">
              <a:off x="4616451" y="4623857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79"/>
            <p:cNvSpPr>
              <a:spLocks noChangeArrowheads="1"/>
            </p:cNvSpPr>
            <p:nvPr/>
          </p:nvSpPr>
          <p:spPr bwMode="auto">
            <a:xfrm rot="16200000">
              <a:off x="4616451" y="4574645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80"/>
            <p:cNvSpPr>
              <a:spLocks noChangeArrowheads="1"/>
            </p:cNvSpPr>
            <p:nvPr/>
          </p:nvSpPr>
          <p:spPr bwMode="auto">
            <a:xfrm rot="16200000">
              <a:off x="4616451" y="4525432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81"/>
            <p:cNvSpPr>
              <a:spLocks noChangeArrowheads="1"/>
            </p:cNvSpPr>
            <p:nvPr/>
          </p:nvSpPr>
          <p:spPr bwMode="auto">
            <a:xfrm rot="16200000">
              <a:off x="4616451" y="4476220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82"/>
            <p:cNvSpPr>
              <a:spLocks noChangeArrowheads="1"/>
            </p:cNvSpPr>
            <p:nvPr/>
          </p:nvSpPr>
          <p:spPr bwMode="auto">
            <a:xfrm rot="16200000">
              <a:off x="4591051" y="4403195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83"/>
            <p:cNvSpPr>
              <a:spLocks noChangeArrowheads="1"/>
            </p:cNvSpPr>
            <p:nvPr/>
          </p:nvSpPr>
          <p:spPr bwMode="auto">
            <a:xfrm rot="16200000">
              <a:off x="4616451" y="4330170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84"/>
            <p:cNvSpPr>
              <a:spLocks noChangeArrowheads="1"/>
            </p:cNvSpPr>
            <p:nvPr/>
          </p:nvSpPr>
          <p:spPr bwMode="auto">
            <a:xfrm rot="16200000">
              <a:off x="4591051" y="4255557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185"/>
            <p:cNvSpPr>
              <a:spLocks noChangeArrowheads="1"/>
            </p:cNvSpPr>
            <p:nvPr/>
          </p:nvSpPr>
          <p:spPr bwMode="auto">
            <a:xfrm rot="16200000">
              <a:off x="4621214" y="4188882"/>
              <a:ext cx="1174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186"/>
            <p:cNvSpPr>
              <a:spLocks noChangeArrowheads="1"/>
            </p:cNvSpPr>
            <p:nvPr/>
          </p:nvSpPr>
          <p:spPr bwMode="auto">
            <a:xfrm rot="16200000">
              <a:off x="4616451" y="4144432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187"/>
            <p:cNvSpPr>
              <a:spLocks noChangeArrowheads="1"/>
            </p:cNvSpPr>
            <p:nvPr/>
          </p:nvSpPr>
          <p:spPr bwMode="auto">
            <a:xfrm rot="16200000">
              <a:off x="4611689" y="4090457"/>
              <a:ext cx="1365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188"/>
            <p:cNvSpPr>
              <a:spLocks noChangeArrowheads="1"/>
            </p:cNvSpPr>
            <p:nvPr/>
          </p:nvSpPr>
          <p:spPr bwMode="auto">
            <a:xfrm rot="16200000">
              <a:off x="4591051" y="4011082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µ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Rectangle 189"/>
            <p:cNvSpPr>
              <a:spLocks noChangeArrowheads="1"/>
            </p:cNvSpPr>
            <p:nvPr/>
          </p:nvSpPr>
          <p:spPr bwMode="auto">
            <a:xfrm rot="16200000">
              <a:off x="4567239" y="3890432"/>
              <a:ext cx="2254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Rectangle 190"/>
            <p:cNvSpPr>
              <a:spLocks noChangeArrowheads="1"/>
            </p:cNvSpPr>
            <p:nvPr/>
          </p:nvSpPr>
          <p:spPr bwMode="auto">
            <a:xfrm rot="16200000">
              <a:off x="4591051" y="3776132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191"/>
            <p:cNvSpPr>
              <a:spLocks noChangeArrowheads="1"/>
            </p:cNvSpPr>
            <p:nvPr/>
          </p:nvSpPr>
          <p:spPr bwMode="auto">
            <a:xfrm rot="16200000">
              <a:off x="4621214" y="3709457"/>
              <a:ext cx="1174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192"/>
            <p:cNvSpPr>
              <a:spLocks noChangeArrowheads="1"/>
            </p:cNvSpPr>
            <p:nvPr/>
          </p:nvSpPr>
          <p:spPr bwMode="auto">
            <a:xfrm rot="16200000">
              <a:off x="4616451" y="3665007"/>
              <a:ext cx="127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/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Rectangle 193"/>
            <p:cNvSpPr>
              <a:spLocks noChangeArrowheads="1"/>
            </p:cNvSpPr>
            <p:nvPr/>
          </p:nvSpPr>
          <p:spPr bwMode="auto">
            <a:xfrm rot="16200000">
              <a:off x="4595814" y="3595157"/>
              <a:ext cx="16668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194"/>
            <p:cNvSpPr>
              <a:spLocks noChangeArrowheads="1"/>
            </p:cNvSpPr>
            <p:nvPr/>
          </p:nvSpPr>
          <p:spPr bwMode="auto">
            <a:xfrm rot="16200000">
              <a:off x="4591051" y="3503082"/>
              <a:ext cx="1762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95"/>
            <p:cNvSpPr>
              <a:spLocks noChangeArrowheads="1"/>
            </p:cNvSpPr>
            <p:nvPr/>
          </p:nvSpPr>
          <p:spPr bwMode="auto">
            <a:xfrm rot="16200000">
              <a:off x="4611689" y="3425295"/>
              <a:ext cx="1365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Freeform 196"/>
            <p:cNvSpPr>
              <a:spLocks/>
            </p:cNvSpPr>
            <p:nvPr/>
          </p:nvSpPr>
          <p:spPr bwMode="auto">
            <a:xfrm>
              <a:off x="5218114" y="3895195"/>
              <a:ext cx="3060700" cy="2025650"/>
            </a:xfrm>
            <a:custGeom>
              <a:avLst/>
              <a:gdLst>
                <a:gd name="T0" fmla="*/ 19 w 1928"/>
                <a:gd name="T1" fmla="*/ 1223 h 1276"/>
                <a:gd name="T2" fmla="*/ 58 w 1928"/>
                <a:gd name="T3" fmla="*/ 1122 h 1276"/>
                <a:gd name="T4" fmla="*/ 97 w 1928"/>
                <a:gd name="T5" fmla="*/ 1030 h 1276"/>
                <a:gd name="T6" fmla="*/ 136 w 1928"/>
                <a:gd name="T7" fmla="*/ 946 h 1276"/>
                <a:gd name="T8" fmla="*/ 175 w 1928"/>
                <a:gd name="T9" fmla="*/ 868 h 1276"/>
                <a:gd name="T10" fmla="*/ 214 w 1928"/>
                <a:gd name="T11" fmla="*/ 796 h 1276"/>
                <a:gd name="T12" fmla="*/ 253 w 1928"/>
                <a:gd name="T13" fmla="*/ 729 h 1276"/>
                <a:gd name="T14" fmla="*/ 292 w 1928"/>
                <a:gd name="T15" fmla="*/ 667 h 1276"/>
                <a:gd name="T16" fmla="*/ 331 w 1928"/>
                <a:gd name="T17" fmla="*/ 609 h 1276"/>
                <a:gd name="T18" fmla="*/ 370 w 1928"/>
                <a:gd name="T19" fmla="*/ 555 h 1276"/>
                <a:gd name="T20" fmla="*/ 409 w 1928"/>
                <a:gd name="T21" fmla="*/ 503 h 1276"/>
                <a:gd name="T22" fmla="*/ 448 w 1928"/>
                <a:gd name="T23" fmla="*/ 455 h 1276"/>
                <a:gd name="T24" fmla="*/ 487 w 1928"/>
                <a:gd name="T25" fmla="*/ 409 h 1276"/>
                <a:gd name="T26" fmla="*/ 526 w 1928"/>
                <a:gd name="T27" fmla="*/ 366 h 1276"/>
                <a:gd name="T28" fmla="*/ 565 w 1928"/>
                <a:gd name="T29" fmla="*/ 325 h 1276"/>
                <a:gd name="T30" fmla="*/ 604 w 1928"/>
                <a:gd name="T31" fmla="*/ 285 h 1276"/>
                <a:gd name="T32" fmla="*/ 643 w 1928"/>
                <a:gd name="T33" fmla="*/ 248 h 1276"/>
                <a:gd name="T34" fmla="*/ 682 w 1928"/>
                <a:gd name="T35" fmla="*/ 211 h 1276"/>
                <a:gd name="T36" fmla="*/ 720 w 1928"/>
                <a:gd name="T37" fmla="*/ 176 h 1276"/>
                <a:gd name="T38" fmla="*/ 759 w 1928"/>
                <a:gd name="T39" fmla="*/ 142 h 1276"/>
                <a:gd name="T40" fmla="*/ 798 w 1928"/>
                <a:gd name="T41" fmla="*/ 109 h 1276"/>
                <a:gd name="T42" fmla="*/ 838 w 1928"/>
                <a:gd name="T43" fmla="*/ 77 h 1276"/>
                <a:gd name="T44" fmla="*/ 876 w 1928"/>
                <a:gd name="T45" fmla="*/ 46 h 1276"/>
                <a:gd name="T46" fmla="*/ 915 w 1928"/>
                <a:gd name="T47" fmla="*/ 15 h 1276"/>
                <a:gd name="T48" fmla="*/ 954 w 1928"/>
                <a:gd name="T49" fmla="*/ 6 h 1276"/>
                <a:gd name="T50" fmla="*/ 993 w 1928"/>
                <a:gd name="T51" fmla="*/ 82 h 1276"/>
                <a:gd name="T52" fmla="*/ 1032 w 1928"/>
                <a:gd name="T53" fmla="*/ 148 h 1276"/>
                <a:gd name="T54" fmla="*/ 1071 w 1928"/>
                <a:gd name="T55" fmla="*/ 206 h 1276"/>
                <a:gd name="T56" fmla="*/ 1110 w 1928"/>
                <a:gd name="T57" fmla="*/ 258 h 1276"/>
                <a:gd name="T58" fmla="*/ 1149 w 1928"/>
                <a:gd name="T59" fmla="*/ 304 h 1276"/>
                <a:gd name="T60" fmla="*/ 1188 w 1928"/>
                <a:gd name="T61" fmla="*/ 345 h 1276"/>
                <a:gd name="T62" fmla="*/ 1227 w 1928"/>
                <a:gd name="T63" fmla="*/ 381 h 1276"/>
                <a:gd name="T64" fmla="*/ 1266 w 1928"/>
                <a:gd name="T65" fmla="*/ 414 h 1276"/>
                <a:gd name="T66" fmla="*/ 1305 w 1928"/>
                <a:gd name="T67" fmla="*/ 443 h 1276"/>
                <a:gd name="T68" fmla="*/ 1344 w 1928"/>
                <a:gd name="T69" fmla="*/ 469 h 1276"/>
                <a:gd name="T70" fmla="*/ 1383 w 1928"/>
                <a:gd name="T71" fmla="*/ 492 h 1276"/>
                <a:gd name="T72" fmla="*/ 1422 w 1928"/>
                <a:gd name="T73" fmla="*/ 513 h 1276"/>
                <a:gd name="T74" fmla="*/ 1461 w 1928"/>
                <a:gd name="T75" fmla="*/ 531 h 1276"/>
                <a:gd name="T76" fmla="*/ 1500 w 1928"/>
                <a:gd name="T77" fmla="*/ 547 h 1276"/>
                <a:gd name="T78" fmla="*/ 1539 w 1928"/>
                <a:gd name="T79" fmla="*/ 562 h 1276"/>
                <a:gd name="T80" fmla="*/ 1578 w 1928"/>
                <a:gd name="T81" fmla="*/ 575 h 1276"/>
                <a:gd name="T82" fmla="*/ 1616 w 1928"/>
                <a:gd name="T83" fmla="*/ 586 h 1276"/>
                <a:gd name="T84" fmla="*/ 1655 w 1928"/>
                <a:gd name="T85" fmla="*/ 597 h 1276"/>
                <a:gd name="T86" fmla="*/ 1694 w 1928"/>
                <a:gd name="T87" fmla="*/ 606 h 1276"/>
                <a:gd name="T88" fmla="*/ 1734 w 1928"/>
                <a:gd name="T89" fmla="*/ 615 h 1276"/>
                <a:gd name="T90" fmla="*/ 1772 w 1928"/>
                <a:gd name="T91" fmla="*/ 622 h 1276"/>
                <a:gd name="T92" fmla="*/ 1811 w 1928"/>
                <a:gd name="T93" fmla="*/ 629 h 1276"/>
                <a:gd name="T94" fmla="*/ 1850 w 1928"/>
                <a:gd name="T95" fmla="*/ 635 h 1276"/>
                <a:gd name="T96" fmla="*/ 1889 w 1928"/>
                <a:gd name="T97" fmla="*/ 641 h 1276"/>
                <a:gd name="T98" fmla="*/ 1928 w 1928"/>
                <a:gd name="T99" fmla="*/ 64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8" h="1276">
                  <a:moveTo>
                    <a:pt x="0" y="1276"/>
                  </a:moveTo>
                  <a:lnTo>
                    <a:pt x="19" y="1223"/>
                  </a:lnTo>
                  <a:lnTo>
                    <a:pt x="39" y="1172"/>
                  </a:lnTo>
                  <a:lnTo>
                    <a:pt x="58" y="1122"/>
                  </a:lnTo>
                  <a:lnTo>
                    <a:pt x="78" y="1075"/>
                  </a:lnTo>
                  <a:lnTo>
                    <a:pt x="97" y="1030"/>
                  </a:lnTo>
                  <a:lnTo>
                    <a:pt x="117" y="987"/>
                  </a:lnTo>
                  <a:lnTo>
                    <a:pt x="136" y="946"/>
                  </a:lnTo>
                  <a:lnTo>
                    <a:pt x="156" y="906"/>
                  </a:lnTo>
                  <a:lnTo>
                    <a:pt x="175" y="868"/>
                  </a:lnTo>
                  <a:lnTo>
                    <a:pt x="194" y="831"/>
                  </a:lnTo>
                  <a:lnTo>
                    <a:pt x="214" y="796"/>
                  </a:lnTo>
                  <a:lnTo>
                    <a:pt x="233" y="762"/>
                  </a:lnTo>
                  <a:lnTo>
                    <a:pt x="253" y="729"/>
                  </a:lnTo>
                  <a:lnTo>
                    <a:pt x="273" y="697"/>
                  </a:lnTo>
                  <a:lnTo>
                    <a:pt x="292" y="667"/>
                  </a:lnTo>
                  <a:lnTo>
                    <a:pt x="312" y="637"/>
                  </a:lnTo>
                  <a:lnTo>
                    <a:pt x="331" y="609"/>
                  </a:lnTo>
                  <a:lnTo>
                    <a:pt x="350" y="581"/>
                  </a:lnTo>
                  <a:lnTo>
                    <a:pt x="370" y="555"/>
                  </a:lnTo>
                  <a:lnTo>
                    <a:pt x="389" y="529"/>
                  </a:lnTo>
                  <a:lnTo>
                    <a:pt x="409" y="503"/>
                  </a:lnTo>
                  <a:lnTo>
                    <a:pt x="428" y="479"/>
                  </a:lnTo>
                  <a:lnTo>
                    <a:pt x="448" y="455"/>
                  </a:lnTo>
                  <a:lnTo>
                    <a:pt x="467" y="432"/>
                  </a:lnTo>
                  <a:lnTo>
                    <a:pt x="487" y="409"/>
                  </a:lnTo>
                  <a:lnTo>
                    <a:pt x="506" y="387"/>
                  </a:lnTo>
                  <a:lnTo>
                    <a:pt x="526" y="366"/>
                  </a:lnTo>
                  <a:lnTo>
                    <a:pt x="545" y="345"/>
                  </a:lnTo>
                  <a:lnTo>
                    <a:pt x="565" y="325"/>
                  </a:lnTo>
                  <a:lnTo>
                    <a:pt x="584" y="305"/>
                  </a:lnTo>
                  <a:lnTo>
                    <a:pt x="604" y="285"/>
                  </a:lnTo>
                  <a:lnTo>
                    <a:pt x="623" y="266"/>
                  </a:lnTo>
                  <a:lnTo>
                    <a:pt x="643" y="248"/>
                  </a:lnTo>
                  <a:lnTo>
                    <a:pt x="662" y="229"/>
                  </a:lnTo>
                  <a:lnTo>
                    <a:pt x="682" y="211"/>
                  </a:lnTo>
                  <a:lnTo>
                    <a:pt x="701" y="193"/>
                  </a:lnTo>
                  <a:lnTo>
                    <a:pt x="720" y="176"/>
                  </a:lnTo>
                  <a:lnTo>
                    <a:pt x="740" y="159"/>
                  </a:lnTo>
                  <a:lnTo>
                    <a:pt x="759" y="142"/>
                  </a:lnTo>
                  <a:lnTo>
                    <a:pt x="779" y="126"/>
                  </a:lnTo>
                  <a:lnTo>
                    <a:pt x="798" y="109"/>
                  </a:lnTo>
                  <a:lnTo>
                    <a:pt x="818" y="93"/>
                  </a:lnTo>
                  <a:lnTo>
                    <a:pt x="838" y="77"/>
                  </a:lnTo>
                  <a:lnTo>
                    <a:pt x="857" y="61"/>
                  </a:lnTo>
                  <a:lnTo>
                    <a:pt x="876" y="46"/>
                  </a:lnTo>
                  <a:lnTo>
                    <a:pt x="896" y="30"/>
                  </a:lnTo>
                  <a:lnTo>
                    <a:pt x="915" y="15"/>
                  </a:lnTo>
                  <a:lnTo>
                    <a:pt x="935" y="0"/>
                  </a:lnTo>
                  <a:lnTo>
                    <a:pt x="954" y="6"/>
                  </a:lnTo>
                  <a:lnTo>
                    <a:pt x="974" y="46"/>
                  </a:lnTo>
                  <a:lnTo>
                    <a:pt x="993" y="82"/>
                  </a:lnTo>
                  <a:lnTo>
                    <a:pt x="1013" y="116"/>
                  </a:lnTo>
                  <a:lnTo>
                    <a:pt x="1032" y="148"/>
                  </a:lnTo>
                  <a:lnTo>
                    <a:pt x="1052" y="178"/>
                  </a:lnTo>
                  <a:lnTo>
                    <a:pt x="1071" y="206"/>
                  </a:lnTo>
                  <a:lnTo>
                    <a:pt x="1090" y="232"/>
                  </a:lnTo>
                  <a:lnTo>
                    <a:pt x="1110" y="258"/>
                  </a:lnTo>
                  <a:lnTo>
                    <a:pt x="1129" y="282"/>
                  </a:lnTo>
                  <a:lnTo>
                    <a:pt x="1149" y="304"/>
                  </a:lnTo>
                  <a:lnTo>
                    <a:pt x="1169" y="325"/>
                  </a:lnTo>
                  <a:lnTo>
                    <a:pt x="1188" y="345"/>
                  </a:lnTo>
                  <a:lnTo>
                    <a:pt x="1208" y="364"/>
                  </a:lnTo>
                  <a:lnTo>
                    <a:pt x="1227" y="381"/>
                  </a:lnTo>
                  <a:lnTo>
                    <a:pt x="1246" y="398"/>
                  </a:lnTo>
                  <a:lnTo>
                    <a:pt x="1266" y="414"/>
                  </a:lnTo>
                  <a:lnTo>
                    <a:pt x="1285" y="429"/>
                  </a:lnTo>
                  <a:lnTo>
                    <a:pt x="1305" y="443"/>
                  </a:lnTo>
                  <a:lnTo>
                    <a:pt x="1324" y="456"/>
                  </a:lnTo>
                  <a:lnTo>
                    <a:pt x="1344" y="469"/>
                  </a:lnTo>
                  <a:lnTo>
                    <a:pt x="1363" y="481"/>
                  </a:lnTo>
                  <a:lnTo>
                    <a:pt x="1383" y="492"/>
                  </a:lnTo>
                  <a:lnTo>
                    <a:pt x="1402" y="503"/>
                  </a:lnTo>
                  <a:lnTo>
                    <a:pt x="1422" y="513"/>
                  </a:lnTo>
                  <a:lnTo>
                    <a:pt x="1441" y="522"/>
                  </a:lnTo>
                  <a:lnTo>
                    <a:pt x="1461" y="531"/>
                  </a:lnTo>
                  <a:lnTo>
                    <a:pt x="1480" y="539"/>
                  </a:lnTo>
                  <a:lnTo>
                    <a:pt x="1500" y="547"/>
                  </a:lnTo>
                  <a:lnTo>
                    <a:pt x="1519" y="555"/>
                  </a:lnTo>
                  <a:lnTo>
                    <a:pt x="1539" y="562"/>
                  </a:lnTo>
                  <a:lnTo>
                    <a:pt x="1558" y="568"/>
                  </a:lnTo>
                  <a:lnTo>
                    <a:pt x="1578" y="575"/>
                  </a:lnTo>
                  <a:lnTo>
                    <a:pt x="1597" y="581"/>
                  </a:lnTo>
                  <a:lnTo>
                    <a:pt x="1616" y="586"/>
                  </a:lnTo>
                  <a:lnTo>
                    <a:pt x="1636" y="592"/>
                  </a:lnTo>
                  <a:lnTo>
                    <a:pt x="1655" y="597"/>
                  </a:lnTo>
                  <a:lnTo>
                    <a:pt x="1675" y="601"/>
                  </a:lnTo>
                  <a:lnTo>
                    <a:pt x="1694" y="606"/>
                  </a:lnTo>
                  <a:lnTo>
                    <a:pt x="1714" y="611"/>
                  </a:lnTo>
                  <a:lnTo>
                    <a:pt x="1734" y="615"/>
                  </a:lnTo>
                  <a:lnTo>
                    <a:pt x="1753" y="618"/>
                  </a:lnTo>
                  <a:lnTo>
                    <a:pt x="1772" y="622"/>
                  </a:lnTo>
                  <a:lnTo>
                    <a:pt x="1792" y="626"/>
                  </a:lnTo>
                  <a:lnTo>
                    <a:pt x="1811" y="629"/>
                  </a:lnTo>
                  <a:lnTo>
                    <a:pt x="1831" y="632"/>
                  </a:lnTo>
                  <a:lnTo>
                    <a:pt x="1850" y="635"/>
                  </a:lnTo>
                  <a:lnTo>
                    <a:pt x="1870" y="638"/>
                  </a:lnTo>
                  <a:lnTo>
                    <a:pt x="1889" y="641"/>
                  </a:lnTo>
                  <a:lnTo>
                    <a:pt x="1909" y="643"/>
                  </a:lnTo>
                  <a:lnTo>
                    <a:pt x="1928" y="645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197"/>
            <p:cNvSpPr>
              <a:spLocks/>
            </p:cNvSpPr>
            <p:nvPr/>
          </p:nvSpPr>
          <p:spPr bwMode="auto">
            <a:xfrm>
              <a:off x="5191126" y="5874807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198"/>
            <p:cNvSpPr>
              <a:spLocks/>
            </p:cNvSpPr>
            <p:nvPr/>
          </p:nvSpPr>
          <p:spPr bwMode="auto">
            <a:xfrm>
              <a:off x="5191126" y="5874807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199"/>
            <p:cNvSpPr>
              <a:spLocks/>
            </p:cNvSpPr>
            <p:nvPr/>
          </p:nvSpPr>
          <p:spPr bwMode="auto">
            <a:xfrm>
              <a:off x="5284789" y="5622395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200"/>
            <p:cNvSpPr>
              <a:spLocks/>
            </p:cNvSpPr>
            <p:nvPr/>
          </p:nvSpPr>
          <p:spPr bwMode="auto">
            <a:xfrm>
              <a:off x="5284789" y="5622395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01"/>
            <p:cNvSpPr>
              <a:spLocks/>
            </p:cNvSpPr>
            <p:nvPr/>
          </p:nvSpPr>
          <p:spPr bwMode="auto">
            <a:xfrm>
              <a:off x="5380039" y="5423957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02"/>
            <p:cNvSpPr>
              <a:spLocks/>
            </p:cNvSpPr>
            <p:nvPr/>
          </p:nvSpPr>
          <p:spPr bwMode="auto">
            <a:xfrm>
              <a:off x="5380039" y="5423957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203"/>
            <p:cNvSpPr>
              <a:spLocks/>
            </p:cNvSpPr>
            <p:nvPr/>
          </p:nvSpPr>
          <p:spPr bwMode="auto">
            <a:xfrm>
              <a:off x="5473701" y="5317595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204"/>
            <p:cNvSpPr>
              <a:spLocks/>
            </p:cNvSpPr>
            <p:nvPr/>
          </p:nvSpPr>
          <p:spPr bwMode="auto">
            <a:xfrm>
              <a:off x="5473701" y="5317595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206"/>
            <p:cNvSpPr>
              <a:spLocks/>
            </p:cNvSpPr>
            <p:nvPr/>
          </p:nvSpPr>
          <p:spPr bwMode="auto">
            <a:xfrm>
              <a:off x="5567363" y="5004857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207"/>
            <p:cNvSpPr>
              <a:spLocks/>
            </p:cNvSpPr>
            <p:nvPr/>
          </p:nvSpPr>
          <p:spPr bwMode="auto">
            <a:xfrm>
              <a:off x="5567363" y="5004857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208"/>
            <p:cNvSpPr>
              <a:spLocks/>
            </p:cNvSpPr>
            <p:nvPr/>
          </p:nvSpPr>
          <p:spPr bwMode="auto">
            <a:xfrm>
              <a:off x="5942013" y="4390494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209"/>
            <p:cNvSpPr>
              <a:spLocks/>
            </p:cNvSpPr>
            <p:nvPr/>
          </p:nvSpPr>
          <p:spPr bwMode="auto">
            <a:xfrm>
              <a:off x="5942013" y="4390494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210"/>
            <p:cNvSpPr>
              <a:spLocks/>
            </p:cNvSpPr>
            <p:nvPr/>
          </p:nvSpPr>
          <p:spPr bwMode="auto">
            <a:xfrm>
              <a:off x="6316663" y="4025369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211"/>
            <p:cNvSpPr>
              <a:spLocks/>
            </p:cNvSpPr>
            <p:nvPr/>
          </p:nvSpPr>
          <p:spPr bwMode="auto">
            <a:xfrm>
              <a:off x="6316663" y="4025369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212"/>
            <p:cNvSpPr>
              <a:spLocks/>
            </p:cNvSpPr>
            <p:nvPr/>
          </p:nvSpPr>
          <p:spPr bwMode="auto">
            <a:xfrm>
              <a:off x="6692901" y="3906307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213"/>
            <p:cNvSpPr>
              <a:spLocks/>
            </p:cNvSpPr>
            <p:nvPr/>
          </p:nvSpPr>
          <p:spPr bwMode="auto">
            <a:xfrm>
              <a:off x="6692901" y="3906307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214"/>
            <p:cNvSpPr>
              <a:spLocks/>
            </p:cNvSpPr>
            <p:nvPr/>
          </p:nvSpPr>
          <p:spPr bwMode="auto">
            <a:xfrm>
              <a:off x="6786563" y="4268257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215"/>
            <p:cNvSpPr>
              <a:spLocks/>
            </p:cNvSpPr>
            <p:nvPr/>
          </p:nvSpPr>
          <p:spPr bwMode="auto">
            <a:xfrm>
              <a:off x="6786563" y="4268257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216"/>
            <p:cNvSpPr>
              <a:spLocks/>
            </p:cNvSpPr>
            <p:nvPr/>
          </p:nvSpPr>
          <p:spPr bwMode="auto">
            <a:xfrm>
              <a:off x="6880226" y="4182532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217"/>
            <p:cNvSpPr>
              <a:spLocks/>
            </p:cNvSpPr>
            <p:nvPr/>
          </p:nvSpPr>
          <p:spPr bwMode="auto">
            <a:xfrm>
              <a:off x="6880226" y="4182532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218"/>
            <p:cNvSpPr>
              <a:spLocks/>
            </p:cNvSpPr>
            <p:nvPr/>
          </p:nvSpPr>
          <p:spPr bwMode="auto">
            <a:xfrm>
              <a:off x="6973888" y="4071407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219"/>
            <p:cNvSpPr>
              <a:spLocks/>
            </p:cNvSpPr>
            <p:nvPr/>
          </p:nvSpPr>
          <p:spPr bwMode="auto">
            <a:xfrm>
              <a:off x="6973888" y="4071407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220"/>
            <p:cNvSpPr>
              <a:spLocks/>
            </p:cNvSpPr>
            <p:nvPr/>
          </p:nvSpPr>
          <p:spPr bwMode="auto">
            <a:xfrm>
              <a:off x="7067551" y="4576232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221"/>
            <p:cNvSpPr>
              <a:spLocks/>
            </p:cNvSpPr>
            <p:nvPr/>
          </p:nvSpPr>
          <p:spPr bwMode="auto">
            <a:xfrm>
              <a:off x="7067551" y="4576232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222"/>
            <p:cNvSpPr>
              <a:spLocks/>
            </p:cNvSpPr>
            <p:nvPr/>
          </p:nvSpPr>
          <p:spPr bwMode="auto">
            <a:xfrm>
              <a:off x="7442201" y="4353982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223"/>
            <p:cNvSpPr>
              <a:spLocks/>
            </p:cNvSpPr>
            <p:nvPr/>
          </p:nvSpPr>
          <p:spPr bwMode="auto">
            <a:xfrm>
              <a:off x="7442201" y="4353982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224"/>
            <p:cNvSpPr>
              <a:spLocks/>
            </p:cNvSpPr>
            <p:nvPr/>
          </p:nvSpPr>
          <p:spPr bwMode="auto">
            <a:xfrm>
              <a:off x="7818438" y="4555594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225"/>
            <p:cNvSpPr>
              <a:spLocks/>
            </p:cNvSpPr>
            <p:nvPr/>
          </p:nvSpPr>
          <p:spPr bwMode="auto">
            <a:xfrm>
              <a:off x="7818438" y="4555594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226"/>
            <p:cNvSpPr>
              <a:spLocks/>
            </p:cNvSpPr>
            <p:nvPr/>
          </p:nvSpPr>
          <p:spPr bwMode="auto">
            <a:xfrm>
              <a:off x="8193088" y="4468282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227"/>
            <p:cNvSpPr>
              <a:spLocks/>
            </p:cNvSpPr>
            <p:nvPr/>
          </p:nvSpPr>
          <p:spPr bwMode="auto">
            <a:xfrm>
              <a:off x="8193088" y="4468282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5191126" y="5876394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5191126" y="5876394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5284788" y="5636682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231"/>
            <p:cNvSpPr>
              <a:spLocks/>
            </p:cNvSpPr>
            <p:nvPr/>
          </p:nvSpPr>
          <p:spPr bwMode="auto">
            <a:xfrm>
              <a:off x="5284788" y="5636682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232"/>
            <p:cNvSpPr>
              <a:spLocks/>
            </p:cNvSpPr>
            <p:nvPr/>
          </p:nvSpPr>
          <p:spPr bwMode="auto">
            <a:xfrm>
              <a:off x="5380038" y="544300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233"/>
            <p:cNvSpPr>
              <a:spLocks/>
            </p:cNvSpPr>
            <p:nvPr/>
          </p:nvSpPr>
          <p:spPr bwMode="auto">
            <a:xfrm>
              <a:off x="5380038" y="544300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234"/>
            <p:cNvSpPr>
              <a:spLocks/>
            </p:cNvSpPr>
            <p:nvPr/>
          </p:nvSpPr>
          <p:spPr bwMode="auto">
            <a:xfrm>
              <a:off x="5473701" y="5327119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Freeform 235"/>
            <p:cNvSpPr>
              <a:spLocks/>
            </p:cNvSpPr>
            <p:nvPr/>
          </p:nvSpPr>
          <p:spPr bwMode="auto">
            <a:xfrm>
              <a:off x="5473701" y="5327119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5567363" y="4977869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237"/>
            <p:cNvSpPr>
              <a:spLocks/>
            </p:cNvSpPr>
            <p:nvPr/>
          </p:nvSpPr>
          <p:spPr bwMode="auto">
            <a:xfrm>
              <a:off x="5567363" y="4977869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238"/>
            <p:cNvSpPr>
              <a:spLocks/>
            </p:cNvSpPr>
            <p:nvPr/>
          </p:nvSpPr>
          <p:spPr bwMode="auto">
            <a:xfrm>
              <a:off x="5942013" y="438255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239"/>
            <p:cNvSpPr>
              <a:spLocks/>
            </p:cNvSpPr>
            <p:nvPr/>
          </p:nvSpPr>
          <p:spPr bwMode="auto">
            <a:xfrm>
              <a:off x="5942013" y="438255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240"/>
            <p:cNvSpPr>
              <a:spLocks/>
            </p:cNvSpPr>
            <p:nvPr/>
          </p:nvSpPr>
          <p:spPr bwMode="auto">
            <a:xfrm>
              <a:off x="6316663" y="4063469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241"/>
            <p:cNvSpPr>
              <a:spLocks/>
            </p:cNvSpPr>
            <p:nvPr/>
          </p:nvSpPr>
          <p:spPr bwMode="auto">
            <a:xfrm>
              <a:off x="6316663" y="4063469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>
              <a:off x="6692901" y="383645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>
              <a:off x="6692901" y="383645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244"/>
            <p:cNvSpPr>
              <a:spLocks/>
            </p:cNvSpPr>
            <p:nvPr/>
          </p:nvSpPr>
          <p:spPr bwMode="auto">
            <a:xfrm>
              <a:off x="6786563" y="4322232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245"/>
            <p:cNvSpPr>
              <a:spLocks/>
            </p:cNvSpPr>
            <p:nvPr/>
          </p:nvSpPr>
          <p:spPr bwMode="auto">
            <a:xfrm>
              <a:off x="6786563" y="4322232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246"/>
            <p:cNvSpPr>
              <a:spLocks/>
            </p:cNvSpPr>
            <p:nvPr/>
          </p:nvSpPr>
          <p:spPr bwMode="auto">
            <a:xfrm>
              <a:off x="6880226" y="4150782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247"/>
            <p:cNvSpPr>
              <a:spLocks/>
            </p:cNvSpPr>
            <p:nvPr/>
          </p:nvSpPr>
          <p:spPr bwMode="auto">
            <a:xfrm>
              <a:off x="6880226" y="4150782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248"/>
            <p:cNvSpPr>
              <a:spLocks/>
            </p:cNvSpPr>
            <p:nvPr/>
          </p:nvSpPr>
          <p:spPr bwMode="auto">
            <a:xfrm>
              <a:off x="6973888" y="4177769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249"/>
            <p:cNvSpPr>
              <a:spLocks/>
            </p:cNvSpPr>
            <p:nvPr/>
          </p:nvSpPr>
          <p:spPr bwMode="auto">
            <a:xfrm>
              <a:off x="6973888" y="4177769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Freeform 250"/>
            <p:cNvSpPr>
              <a:spLocks/>
            </p:cNvSpPr>
            <p:nvPr/>
          </p:nvSpPr>
          <p:spPr bwMode="auto">
            <a:xfrm>
              <a:off x="7067551" y="4284132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Freeform 251"/>
            <p:cNvSpPr>
              <a:spLocks/>
            </p:cNvSpPr>
            <p:nvPr/>
          </p:nvSpPr>
          <p:spPr bwMode="auto">
            <a:xfrm>
              <a:off x="7067551" y="4284132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Freeform 252"/>
            <p:cNvSpPr>
              <a:spLocks/>
            </p:cNvSpPr>
            <p:nvPr/>
          </p:nvSpPr>
          <p:spPr bwMode="auto">
            <a:xfrm>
              <a:off x="7442201" y="4857219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Freeform 253"/>
            <p:cNvSpPr>
              <a:spLocks/>
            </p:cNvSpPr>
            <p:nvPr/>
          </p:nvSpPr>
          <p:spPr bwMode="auto">
            <a:xfrm>
              <a:off x="7442201" y="4857219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254"/>
            <p:cNvSpPr>
              <a:spLocks/>
            </p:cNvSpPr>
            <p:nvPr/>
          </p:nvSpPr>
          <p:spPr bwMode="auto">
            <a:xfrm>
              <a:off x="7818438" y="4511144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255"/>
            <p:cNvSpPr>
              <a:spLocks/>
            </p:cNvSpPr>
            <p:nvPr/>
          </p:nvSpPr>
          <p:spPr bwMode="auto">
            <a:xfrm>
              <a:off x="7818438" y="4511144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256"/>
            <p:cNvSpPr>
              <a:spLocks/>
            </p:cNvSpPr>
            <p:nvPr/>
          </p:nvSpPr>
          <p:spPr bwMode="auto">
            <a:xfrm>
              <a:off x="8193088" y="4784194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Freeform 257"/>
            <p:cNvSpPr>
              <a:spLocks/>
            </p:cNvSpPr>
            <p:nvPr/>
          </p:nvSpPr>
          <p:spPr bwMode="auto">
            <a:xfrm>
              <a:off x="8193088" y="4784194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5191126" y="5874807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259"/>
            <p:cNvSpPr>
              <a:spLocks/>
            </p:cNvSpPr>
            <p:nvPr/>
          </p:nvSpPr>
          <p:spPr bwMode="auto">
            <a:xfrm>
              <a:off x="5191126" y="5874807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Freeform 260"/>
            <p:cNvSpPr>
              <a:spLocks/>
            </p:cNvSpPr>
            <p:nvPr/>
          </p:nvSpPr>
          <p:spPr bwMode="auto">
            <a:xfrm>
              <a:off x="5284788" y="5633507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Freeform 261"/>
            <p:cNvSpPr>
              <a:spLocks/>
            </p:cNvSpPr>
            <p:nvPr/>
          </p:nvSpPr>
          <p:spPr bwMode="auto">
            <a:xfrm>
              <a:off x="5284788" y="5633507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262"/>
            <p:cNvSpPr>
              <a:spLocks/>
            </p:cNvSpPr>
            <p:nvPr/>
          </p:nvSpPr>
          <p:spPr bwMode="auto">
            <a:xfrm>
              <a:off x="5380038" y="537950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263"/>
            <p:cNvSpPr>
              <a:spLocks/>
            </p:cNvSpPr>
            <p:nvPr/>
          </p:nvSpPr>
          <p:spPr bwMode="auto">
            <a:xfrm>
              <a:off x="5380038" y="537950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264"/>
            <p:cNvSpPr>
              <a:spLocks/>
            </p:cNvSpPr>
            <p:nvPr/>
          </p:nvSpPr>
          <p:spPr bwMode="auto">
            <a:xfrm>
              <a:off x="5473701" y="5249332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Freeform 265"/>
            <p:cNvSpPr>
              <a:spLocks/>
            </p:cNvSpPr>
            <p:nvPr/>
          </p:nvSpPr>
          <p:spPr bwMode="auto">
            <a:xfrm>
              <a:off x="5473701" y="5249332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Freeform 266"/>
            <p:cNvSpPr>
              <a:spLocks/>
            </p:cNvSpPr>
            <p:nvPr/>
          </p:nvSpPr>
          <p:spPr bwMode="auto">
            <a:xfrm>
              <a:off x="5567363" y="508740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267"/>
            <p:cNvSpPr>
              <a:spLocks/>
            </p:cNvSpPr>
            <p:nvPr/>
          </p:nvSpPr>
          <p:spPr bwMode="auto">
            <a:xfrm>
              <a:off x="5567363" y="508740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Freeform 268"/>
            <p:cNvSpPr>
              <a:spLocks/>
            </p:cNvSpPr>
            <p:nvPr/>
          </p:nvSpPr>
          <p:spPr bwMode="auto">
            <a:xfrm>
              <a:off x="5942013" y="467465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269"/>
            <p:cNvSpPr>
              <a:spLocks/>
            </p:cNvSpPr>
            <p:nvPr/>
          </p:nvSpPr>
          <p:spPr bwMode="auto">
            <a:xfrm>
              <a:off x="5942013" y="467465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270"/>
            <p:cNvSpPr>
              <a:spLocks/>
            </p:cNvSpPr>
            <p:nvPr/>
          </p:nvSpPr>
          <p:spPr bwMode="auto">
            <a:xfrm>
              <a:off x="6316663" y="3914244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271"/>
            <p:cNvSpPr>
              <a:spLocks/>
            </p:cNvSpPr>
            <p:nvPr/>
          </p:nvSpPr>
          <p:spPr bwMode="auto">
            <a:xfrm>
              <a:off x="6316663" y="3914244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272"/>
            <p:cNvSpPr>
              <a:spLocks/>
            </p:cNvSpPr>
            <p:nvPr/>
          </p:nvSpPr>
          <p:spPr bwMode="auto">
            <a:xfrm>
              <a:off x="6692901" y="4155544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273"/>
            <p:cNvSpPr>
              <a:spLocks/>
            </p:cNvSpPr>
            <p:nvPr/>
          </p:nvSpPr>
          <p:spPr bwMode="auto">
            <a:xfrm>
              <a:off x="6692901" y="4155544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274"/>
            <p:cNvSpPr>
              <a:spLocks/>
            </p:cNvSpPr>
            <p:nvPr/>
          </p:nvSpPr>
          <p:spPr bwMode="auto">
            <a:xfrm>
              <a:off x="6786563" y="4041244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275"/>
            <p:cNvSpPr>
              <a:spLocks/>
            </p:cNvSpPr>
            <p:nvPr/>
          </p:nvSpPr>
          <p:spPr bwMode="auto">
            <a:xfrm>
              <a:off x="6786563" y="4041244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276"/>
            <p:cNvSpPr>
              <a:spLocks/>
            </p:cNvSpPr>
            <p:nvPr/>
          </p:nvSpPr>
          <p:spPr bwMode="auto">
            <a:xfrm>
              <a:off x="6880226" y="4196819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277"/>
            <p:cNvSpPr>
              <a:spLocks/>
            </p:cNvSpPr>
            <p:nvPr/>
          </p:nvSpPr>
          <p:spPr bwMode="auto">
            <a:xfrm>
              <a:off x="6880226" y="4196819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278"/>
            <p:cNvSpPr>
              <a:spLocks/>
            </p:cNvSpPr>
            <p:nvPr/>
          </p:nvSpPr>
          <p:spPr bwMode="auto">
            <a:xfrm>
              <a:off x="6973888" y="4304769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279"/>
            <p:cNvSpPr>
              <a:spLocks/>
            </p:cNvSpPr>
            <p:nvPr/>
          </p:nvSpPr>
          <p:spPr bwMode="auto">
            <a:xfrm>
              <a:off x="6973888" y="4304769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280"/>
            <p:cNvSpPr>
              <a:spLocks/>
            </p:cNvSpPr>
            <p:nvPr/>
          </p:nvSpPr>
          <p:spPr bwMode="auto">
            <a:xfrm>
              <a:off x="7067551" y="4395257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281"/>
            <p:cNvSpPr>
              <a:spLocks/>
            </p:cNvSpPr>
            <p:nvPr/>
          </p:nvSpPr>
          <p:spPr bwMode="auto">
            <a:xfrm>
              <a:off x="7067551" y="4395257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282"/>
            <p:cNvSpPr>
              <a:spLocks/>
            </p:cNvSpPr>
            <p:nvPr/>
          </p:nvSpPr>
          <p:spPr bwMode="auto">
            <a:xfrm>
              <a:off x="7442201" y="5331882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283"/>
            <p:cNvSpPr>
              <a:spLocks/>
            </p:cNvSpPr>
            <p:nvPr/>
          </p:nvSpPr>
          <p:spPr bwMode="auto">
            <a:xfrm>
              <a:off x="7442201" y="5331882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284"/>
            <p:cNvSpPr>
              <a:spLocks/>
            </p:cNvSpPr>
            <p:nvPr/>
          </p:nvSpPr>
          <p:spPr bwMode="auto">
            <a:xfrm>
              <a:off x="7818438" y="4979457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7818438" y="4979457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8193088" y="4976282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8193088" y="4976282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288"/>
            <p:cNvSpPr>
              <a:spLocks/>
            </p:cNvSpPr>
            <p:nvPr/>
          </p:nvSpPr>
          <p:spPr bwMode="auto">
            <a:xfrm>
              <a:off x="5191126" y="5876394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Freeform 289"/>
            <p:cNvSpPr>
              <a:spLocks/>
            </p:cNvSpPr>
            <p:nvPr/>
          </p:nvSpPr>
          <p:spPr bwMode="auto">
            <a:xfrm>
              <a:off x="5191126" y="5876394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290"/>
            <p:cNvSpPr>
              <a:spLocks/>
            </p:cNvSpPr>
            <p:nvPr/>
          </p:nvSpPr>
          <p:spPr bwMode="auto">
            <a:xfrm>
              <a:off x="5473701" y="5260444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5473701" y="5260444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Freeform 292"/>
            <p:cNvSpPr>
              <a:spLocks/>
            </p:cNvSpPr>
            <p:nvPr/>
          </p:nvSpPr>
          <p:spPr bwMode="auto">
            <a:xfrm>
              <a:off x="5567363" y="5054069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293"/>
            <p:cNvSpPr>
              <a:spLocks/>
            </p:cNvSpPr>
            <p:nvPr/>
          </p:nvSpPr>
          <p:spPr bwMode="auto">
            <a:xfrm>
              <a:off x="5567363" y="5054069"/>
              <a:ext cx="77788" cy="90488"/>
            </a:xfrm>
            <a:custGeom>
              <a:avLst/>
              <a:gdLst>
                <a:gd name="T0" fmla="*/ 49 w 49"/>
                <a:gd name="T1" fmla="*/ 29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Freeform 294"/>
            <p:cNvSpPr>
              <a:spLocks/>
            </p:cNvSpPr>
            <p:nvPr/>
          </p:nvSpPr>
          <p:spPr bwMode="auto">
            <a:xfrm>
              <a:off x="6692901" y="3422119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295"/>
            <p:cNvSpPr>
              <a:spLocks/>
            </p:cNvSpPr>
            <p:nvPr/>
          </p:nvSpPr>
          <p:spPr bwMode="auto">
            <a:xfrm>
              <a:off x="6692901" y="3422119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Freeform 296"/>
            <p:cNvSpPr>
              <a:spLocks/>
            </p:cNvSpPr>
            <p:nvPr/>
          </p:nvSpPr>
          <p:spPr bwMode="auto">
            <a:xfrm>
              <a:off x="6786563" y="3542769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0" name="Freeform 297"/>
            <p:cNvSpPr>
              <a:spLocks/>
            </p:cNvSpPr>
            <p:nvPr/>
          </p:nvSpPr>
          <p:spPr bwMode="auto">
            <a:xfrm>
              <a:off x="6786563" y="3542769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Freeform 298"/>
            <p:cNvSpPr>
              <a:spLocks/>
            </p:cNvSpPr>
            <p:nvPr/>
          </p:nvSpPr>
          <p:spPr bwMode="auto">
            <a:xfrm>
              <a:off x="6880226" y="4244444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299"/>
            <p:cNvSpPr>
              <a:spLocks/>
            </p:cNvSpPr>
            <p:nvPr/>
          </p:nvSpPr>
          <p:spPr bwMode="auto">
            <a:xfrm>
              <a:off x="6880226" y="4244444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300"/>
            <p:cNvSpPr>
              <a:spLocks/>
            </p:cNvSpPr>
            <p:nvPr/>
          </p:nvSpPr>
          <p:spPr bwMode="auto">
            <a:xfrm>
              <a:off x="6973888" y="4511144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301"/>
            <p:cNvSpPr>
              <a:spLocks/>
            </p:cNvSpPr>
            <p:nvPr/>
          </p:nvSpPr>
          <p:spPr bwMode="auto">
            <a:xfrm>
              <a:off x="6973888" y="4511144"/>
              <a:ext cx="77788" cy="88900"/>
            </a:xfrm>
            <a:custGeom>
              <a:avLst/>
              <a:gdLst>
                <a:gd name="T0" fmla="*/ 49 w 49"/>
                <a:gd name="T1" fmla="*/ 28 h 56"/>
                <a:gd name="T2" fmla="*/ 0 w 49"/>
                <a:gd name="T3" fmla="*/ 0 h 56"/>
                <a:gd name="T4" fmla="*/ 0 w 49"/>
                <a:gd name="T5" fmla="*/ 56 h 56"/>
                <a:gd name="T6" fmla="*/ 49 w 49"/>
                <a:gd name="T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6">
                  <a:moveTo>
                    <a:pt x="49" y="2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Freeform 302"/>
            <p:cNvSpPr>
              <a:spLocks/>
            </p:cNvSpPr>
            <p:nvPr/>
          </p:nvSpPr>
          <p:spPr bwMode="auto">
            <a:xfrm>
              <a:off x="7067551" y="456670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303"/>
            <p:cNvSpPr>
              <a:spLocks/>
            </p:cNvSpPr>
            <p:nvPr/>
          </p:nvSpPr>
          <p:spPr bwMode="auto">
            <a:xfrm>
              <a:off x="7067551" y="456670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Freeform 304"/>
            <p:cNvSpPr>
              <a:spLocks/>
            </p:cNvSpPr>
            <p:nvPr/>
          </p:nvSpPr>
          <p:spPr bwMode="auto">
            <a:xfrm>
              <a:off x="7818438" y="510645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Freeform 305"/>
            <p:cNvSpPr>
              <a:spLocks/>
            </p:cNvSpPr>
            <p:nvPr/>
          </p:nvSpPr>
          <p:spPr bwMode="auto">
            <a:xfrm>
              <a:off x="7818438" y="5106457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" name="Freeform 306"/>
            <p:cNvSpPr>
              <a:spLocks/>
            </p:cNvSpPr>
            <p:nvPr/>
          </p:nvSpPr>
          <p:spPr bwMode="auto">
            <a:xfrm>
              <a:off x="8193088" y="4701644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" name="Freeform 307"/>
            <p:cNvSpPr>
              <a:spLocks/>
            </p:cNvSpPr>
            <p:nvPr/>
          </p:nvSpPr>
          <p:spPr bwMode="auto">
            <a:xfrm>
              <a:off x="8193088" y="4701644"/>
              <a:ext cx="77788" cy="90488"/>
            </a:xfrm>
            <a:custGeom>
              <a:avLst/>
              <a:gdLst>
                <a:gd name="T0" fmla="*/ 49 w 49"/>
                <a:gd name="T1" fmla="*/ 28 h 57"/>
                <a:gd name="T2" fmla="*/ 0 w 49"/>
                <a:gd name="T3" fmla="*/ 0 h 57"/>
                <a:gd name="T4" fmla="*/ 0 w 49"/>
                <a:gd name="T5" fmla="*/ 57 h 57"/>
                <a:gd name="T6" fmla="*/ 49 w 49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49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9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" name="Freeform 308"/>
            <p:cNvSpPr>
              <a:spLocks/>
            </p:cNvSpPr>
            <p:nvPr/>
          </p:nvSpPr>
          <p:spPr bwMode="auto">
            <a:xfrm>
              <a:off x="5191126" y="5874807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Freeform 309"/>
            <p:cNvSpPr>
              <a:spLocks/>
            </p:cNvSpPr>
            <p:nvPr/>
          </p:nvSpPr>
          <p:spPr bwMode="auto">
            <a:xfrm>
              <a:off x="5191126" y="5874807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Freeform 310"/>
            <p:cNvSpPr>
              <a:spLocks/>
            </p:cNvSpPr>
            <p:nvPr/>
          </p:nvSpPr>
          <p:spPr bwMode="auto">
            <a:xfrm>
              <a:off x="5191126" y="5873219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Freeform 311"/>
            <p:cNvSpPr>
              <a:spLocks/>
            </p:cNvSpPr>
            <p:nvPr/>
          </p:nvSpPr>
          <p:spPr bwMode="auto">
            <a:xfrm>
              <a:off x="5191126" y="5873219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Freeform 312"/>
            <p:cNvSpPr>
              <a:spLocks/>
            </p:cNvSpPr>
            <p:nvPr/>
          </p:nvSpPr>
          <p:spPr bwMode="auto">
            <a:xfrm>
              <a:off x="5191126" y="5874807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Freeform 313"/>
            <p:cNvSpPr>
              <a:spLocks/>
            </p:cNvSpPr>
            <p:nvPr/>
          </p:nvSpPr>
          <p:spPr bwMode="auto">
            <a:xfrm>
              <a:off x="5191126" y="5874807"/>
              <a:ext cx="79375" cy="90488"/>
            </a:xfrm>
            <a:custGeom>
              <a:avLst/>
              <a:gdLst>
                <a:gd name="T0" fmla="*/ 50 w 50"/>
                <a:gd name="T1" fmla="*/ 29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9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Freeform 314"/>
            <p:cNvSpPr>
              <a:spLocks/>
            </p:cNvSpPr>
            <p:nvPr/>
          </p:nvSpPr>
          <p:spPr bwMode="auto">
            <a:xfrm>
              <a:off x="5191126" y="5876394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Freeform 315"/>
            <p:cNvSpPr>
              <a:spLocks/>
            </p:cNvSpPr>
            <p:nvPr/>
          </p:nvSpPr>
          <p:spPr bwMode="auto">
            <a:xfrm>
              <a:off x="5191126" y="5876394"/>
              <a:ext cx="79375" cy="90488"/>
            </a:xfrm>
            <a:custGeom>
              <a:avLst/>
              <a:gdLst>
                <a:gd name="T0" fmla="*/ 50 w 50"/>
                <a:gd name="T1" fmla="*/ 28 h 57"/>
                <a:gd name="T2" fmla="*/ 0 w 50"/>
                <a:gd name="T3" fmla="*/ 0 h 57"/>
                <a:gd name="T4" fmla="*/ 0 w 50"/>
                <a:gd name="T5" fmla="*/ 57 h 57"/>
                <a:gd name="T6" fmla="*/ 50 w 50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7">
                  <a:moveTo>
                    <a:pt x="50" y="28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0" y="2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19" name="Group 318"/>
            <p:cNvGrpSpPr/>
            <p:nvPr/>
          </p:nvGrpSpPr>
          <p:grpSpPr>
            <a:xfrm>
              <a:off x="7653338" y="2911741"/>
              <a:ext cx="1016001" cy="1387476"/>
              <a:chOff x="1198563" y="5373688"/>
              <a:chExt cx="1016001" cy="1387476"/>
            </a:xfrm>
          </p:grpSpPr>
          <p:sp>
            <p:nvSpPr>
              <p:cNvPr id="320" name="Rectangle 316"/>
              <p:cNvSpPr>
                <a:spLocks noChangeArrowheads="1"/>
              </p:cNvSpPr>
              <p:nvPr/>
            </p:nvSpPr>
            <p:spPr bwMode="auto">
              <a:xfrm>
                <a:off x="1198563" y="5373688"/>
                <a:ext cx="996950" cy="13684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Rectangle 317"/>
              <p:cNvSpPr>
                <a:spLocks noChangeArrowheads="1"/>
              </p:cNvSpPr>
              <p:nvPr/>
            </p:nvSpPr>
            <p:spPr bwMode="auto">
              <a:xfrm>
                <a:off x="1657351" y="5422901"/>
                <a:ext cx="361950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 µM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Rectangle 318"/>
              <p:cNvSpPr>
                <a:spLocks noChangeArrowheads="1"/>
              </p:cNvSpPr>
              <p:nvPr/>
            </p:nvSpPr>
            <p:spPr bwMode="auto">
              <a:xfrm>
                <a:off x="1403351" y="5456238"/>
                <a:ext cx="58738" cy="587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Rectangle 319"/>
              <p:cNvSpPr>
                <a:spLocks noChangeArrowheads="1"/>
              </p:cNvSpPr>
              <p:nvPr/>
            </p:nvSpPr>
            <p:spPr bwMode="auto">
              <a:xfrm>
                <a:off x="1403351" y="5456238"/>
                <a:ext cx="58738" cy="58738"/>
              </a:xfrm>
              <a:prstGeom prst="rect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Rectangle 320"/>
              <p:cNvSpPr>
                <a:spLocks noChangeArrowheads="1"/>
              </p:cNvSpPr>
              <p:nvPr/>
            </p:nvSpPr>
            <p:spPr bwMode="auto">
              <a:xfrm>
                <a:off x="1657351" y="5608638"/>
                <a:ext cx="557213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1.03 µM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Freeform 321"/>
              <p:cNvSpPr>
                <a:spLocks/>
              </p:cNvSpPr>
              <p:nvPr/>
            </p:nvSpPr>
            <p:spPr bwMode="auto">
              <a:xfrm>
                <a:off x="1387476" y="5624513"/>
                <a:ext cx="90488" cy="77788"/>
              </a:xfrm>
              <a:custGeom>
                <a:avLst/>
                <a:gdLst>
                  <a:gd name="T0" fmla="*/ 28 w 57"/>
                  <a:gd name="T1" fmla="*/ 0 h 49"/>
                  <a:gd name="T2" fmla="*/ 0 w 57"/>
                  <a:gd name="T3" fmla="*/ 49 h 49"/>
                  <a:gd name="T4" fmla="*/ 57 w 57"/>
                  <a:gd name="T5" fmla="*/ 49 h 49"/>
                  <a:gd name="T6" fmla="*/ 28 w 57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9">
                    <a:moveTo>
                      <a:pt x="28" y="0"/>
                    </a:moveTo>
                    <a:lnTo>
                      <a:pt x="0" y="49"/>
                    </a:lnTo>
                    <a:lnTo>
                      <a:pt x="57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322"/>
              <p:cNvSpPr>
                <a:spLocks/>
              </p:cNvSpPr>
              <p:nvPr/>
            </p:nvSpPr>
            <p:spPr bwMode="auto">
              <a:xfrm>
                <a:off x="1387476" y="5624513"/>
                <a:ext cx="90488" cy="77788"/>
              </a:xfrm>
              <a:custGeom>
                <a:avLst/>
                <a:gdLst>
                  <a:gd name="T0" fmla="*/ 28 w 57"/>
                  <a:gd name="T1" fmla="*/ 0 h 49"/>
                  <a:gd name="T2" fmla="*/ 0 w 57"/>
                  <a:gd name="T3" fmla="*/ 49 h 49"/>
                  <a:gd name="T4" fmla="*/ 57 w 57"/>
                  <a:gd name="T5" fmla="*/ 49 h 49"/>
                  <a:gd name="T6" fmla="*/ 28 w 57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9">
                    <a:moveTo>
                      <a:pt x="28" y="0"/>
                    </a:moveTo>
                    <a:lnTo>
                      <a:pt x="0" y="49"/>
                    </a:lnTo>
                    <a:lnTo>
                      <a:pt x="57" y="49"/>
                    </a:lnTo>
                    <a:lnTo>
                      <a:pt x="2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Rectangle 323"/>
              <p:cNvSpPr>
                <a:spLocks noChangeArrowheads="1"/>
              </p:cNvSpPr>
              <p:nvPr/>
            </p:nvSpPr>
            <p:spPr bwMode="auto">
              <a:xfrm>
                <a:off x="1657351" y="5803901"/>
                <a:ext cx="557213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1.97 µM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Oval 324"/>
              <p:cNvSpPr>
                <a:spLocks noChangeArrowheads="1"/>
              </p:cNvSpPr>
              <p:nvPr/>
            </p:nvSpPr>
            <p:spPr bwMode="auto">
              <a:xfrm>
                <a:off x="1389063" y="5822951"/>
                <a:ext cx="77788" cy="7937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Oval 325"/>
              <p:cNvSpPr>
                <a:spLocks noChangeArrowheads="1"/>
              </p:cNvSpPr>
              <p:nvPr/>
            </p:nvSpPr>
            <p:spPr bwMode="auto">
              <a:xfrm>
                <a:off x="1389063" y="5822951"/>
                <a:ext cx="77788" cy="79375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Rectangle 326"/>
              <p:cNvSpPr>
                <a:spLocks noChangeArrowheads="1"/>
              </p:cNvSpPr>
              <p:nvPr/>
            </p:nvSpPr>
            <p:spPr bwMode="auto">
              <a:xfrm>
                <a:off x="1657351" y="5989638"/>
                <a:ext cx="557213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4.83 µM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Freeform 327"/>
              <p:cNvSpPr>
                <a:spLocks/>
              </p:cNvSpPr>
              <p:nvPr/>
            </p:nvSpPr>
            <p:spPr bwMode="auto">
              <a:xfrm>
                <a:off x="1393826" y="6005513"/>
                <a:ext cx="77788" cy="104775"/>
              </a:xfrm>
              <a:custGeom>
                <a:avLst/>
                <a:gdLst>
                  <a:gd name="T0" fmla="*/ 0 w 49"/>
                  <a:gd name="T1" fmla="*/ 33 h 66"/>
                  <a:gd name="T2" fmla="*/ 24 w 49"/>
                  <a:gd name="T3" fmla="*/ 66 h 66"/>
                  <a:gd name="T4" fmla="*/ 49 w 49"/>
                  <a:gd name="T5" fmla="*/ 33 h 66"/>
                  <a:gd name="T6" fmla="*/ 24 w 49"/>
                  <a:gd name="T7" fmla="*/ 0 h 66"/>
                  <a:gd name="T8" fmla="*/ 0 w 49"/>
                  <a:gd name="T9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6">
                    <a:moveTo>
                      <a:pt x="0" y="33"/>
                    </a:moveTo>
                    <a:lnTo>
                      <a:pt x="24" y="66"/>
                    </a:lnTo>
                    <a:lnTo>
                      <a:pt x="49" y="33"/>
                    </a:lnTo>
                    <a:lnTo>
                      <a:pt x="24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328"/>
              <p:cNvSpPr>
                <a:spLocks/>
              </p:cNvSpPr>
              <p:nvPr/>
            </p:nvSpPr>
            <p:spPr bwMode="auto">
              <a:xfrm>
                <a:off x="1393826" y="6005513"/>
                <a:ext cx="77788" cy="104775"/>
              </a:xfrm>
              <a:custGeom>
                <a:avLst/>
                <a:gdLst>
                  <a:gd name="T0" fmla="*/ 0 w 49"/>
                  <a:gd name="T1" fmla="*/ 33 h 66"/>
                  <a:gd name="T2" fmla="*/ 24 w 49"/>
                  <a:gd name="T3" fmla="*/ 66 h 66"/>
                  <a:gd name="T4" fmla="*/ 49 w 49"/>
                  <a:gd name="T5" fmla="*/ 33 h 66"/>
                  <a:gd name="T6" fmla="*/ 24 w 49"/>
                  <a:gd name="T7" fmla="*/ 0 h 66"/>
                  <a:gd name="T8" fmla="*/ 0 w 49"/>
                  <a:gd name="T9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6">
                    <a:moveTo>
                      <a:pt x="0" y="33"/>
                    </a:moveTo>
                    <a:lnTo>
                      <a:pt x="24" y="66"/>
                    </a:lnTo>
                    <a:lnTo>
                      <a:pt x="49" y="33"/>
                    </a:lnTo>
                    <a:lnTo>
                      <a:pt x="24" y="0"/>
                    </a:lnTo>
                    <a:lnTo>
                      <a:pt x="0" y="3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Rectangle 329"/>
              <p:cNvSpPr>
                <a:spLocks noChangeArrowheads="1"/>
              </p:cNvSpPr>
              <p:nvPr/>
            </p:nvSpPr>
            <p:spPr bwMode="auto">
              <a:xfrm>
                <a:off x="1657351" y="6184901"/>
                <a:ext cx="557213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10.3 µM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Freeform 330"/>
              <p:cNvSpPr>
                <a:spLocks/>
              </p:cNvSpPr>
              <p:nvPr/>
            </p:nvSpPr>
            <p:spPr bwMode="auto">
              <a:xfrm>
                <a:off x="1387476" y="6223001"/>
                <a:ext cx="90488" cy="77788"/>
              </a:xfrm>
              <a:custGeom>
                <a:avLst/>
                <a:gdLst>
                  <a:gd name="T0" fmla="*/ 28 w 57"/>
                  <a:gd name="T1" fmla="*/ 49 h 49"/>
                  <a:gd name="T2" fmla="*/ 0 w 57"/>
                  <a:gd name="T3" fmla="*/ 0 h 49"/>
                  <a:gd name="T4" fmla="*/ 57 w 57"/>
                  <a:gd name="T5" fmla="*/ 0 h 49"/>
                  <a:gd name="T6" fmla="*/ 28 w 57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9">
                    <a:moveTo>
                      <a:pt x="28" y="49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28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331"/>
              <p:cNvSpPr>
                <a:spLocks/>
              </p:cNvSpPr>
              <p:nvPr/>
            </p:nvSpPr>
            <p:spPr bwMode="auto">
              <a:xfrm>
                <a:off x="1387476" y="6223001"/>
                <a:ext cx="90488" cy="77788"/>
              </a:xfrm>
              <a:custGeom>
                <a:avLst/>
                <a:gdLst>
                  <a:gd name="T0" fmla="*/ 28 w 57"/>
                  <a:gd name="T1" fmla="*/ 49 h 49"/>
                  <a:gd name="T2" fmla="*/ 0 w 57"/>
                  <a:gd name="T3" fmla="*/ 0 h 49"/>
                  <a:gd name="T4" fmla="*/ 57 w 57"/>
                  <a:gd name="T5" fmla="*/ 0 h 49"/>
                  <a:gd name="T6" fmla="*/ 28 w 57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9">
                    <a:moveTo>
                      <a:pt x="28" y="49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28" y="4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Rectangle 332"/>
              <p:cNvSpPr>
                <a:spLocks noChangeArrowheads="1"/>
              </p:cNvSpPr>
              <p:nvPr/>
            </p:nvSpPr>
            <p:spPr bwMode="auto">
              <a:xfrm>
                <a:off x="1657351" y="6370638"/>
                <a:ext cx="557213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29.3 µM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Freeform 333"/>
              <p:cNvSpPr>
                <a:spLocks/>
              </p:cNvSpPr>
              <p:nvPr/>
            </p:nvSpPr>
            <p:spPr bwMode="auto">
              <a:xfrm>
                <a:off x="1395413" y="6400801"/>
                <a:ext cx="74613" cy="69850"/>
              </a:xfrm>
              <a:custGeom>
                <a:avLst/>
                <a:gdLst>
                  <a:gd name="T0" fmla="*/ 0 w 47"/>
                  <a:gd name="T1" fmla="*/ 17 h 44"/>
                  <a:gd name="T2" fmla="*/ 18 w 47"/>
                  <a:gd name="T3" fmla="*/ 17 h 44"/>
                  <a:gd name="T4" fmla="*/ 23 w 47"/>
                  <a:gd name="T5" fmla="*/ 0 h 44"/>
                  <a:gd name="T6" fmla="*/ 30 w 47"/>
                  <a:gd name="T7" fmla="*/ 17 h 44"/>
                  <a:gd name="T8" fmla="*/ 47 w 47"/>
                  <a:gd name="T9" fmla="*/ 17 h 44"/>
                  <a:gd name="T10" fmla="*/ 33 w 47"/>
                  <a:gd name="T11" fmla="*/ 27 h 44"/>
                  <a:gd name="T12" fmla="*/ 38 w 47"/>
                  <a:gd name="T13" fmla="*/ 44 h 44"/>
                  <a:gd name="T14" fmla="*/ 23 w 47"/>
                  <a:gd name="T15" fmla="*/ 34 h 44"/>
                  <a:gd name="T16" fmla="*/ 9 w 47"/>
                  <a:gd name="T17" fmla="*/ 44 h 44"/>
                  <a:gd name="T18" fmla="*/ 14 w 47"/>
                  <a:gd name="T19" fmla="*/ 27 h 44"/>
                  <a:gd name="T20" fmla="*/ 0 w 47"/>
                  <a:gd name="T2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4">
                    <a:moveTo>
                      <a:pt x="0" y="17"/>
                    </a:moveTo>
                    <a:lnTo>
                      <a:pt x="18" y="17"/>
                    </a:lnTo>
                    <a:lnTo>
                      <a:pt x="23" y="0"/>
                    </a:lnTo>
                    <a:lnTo>
                      <a:pt x="30" y="17"/>
                    </a:lnTo>
                    <a:lnTo>
                      <a:pt x="47" y="17"/>
                    </a:lnTo>
                    <a:lnTo>
                      <a:pt x="33" y="27"/>
                    </a:lnTo>
                    <a:lnTo>
                      <a:pt x="38" y="44"/>
                    </a:lnTo>
                    <a:lnTo>
                      <a:pt x="23" y="34"/>
                    </a:lnTo>
                    <a:lnTo>
                      <a:pt x="9" y="44"/>
                    </a:lnTo>
                    <a:lnTo>
                      <a:pt x="14" y="2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334"/>
              <p:cNvSpPr>
                <a:spLocks/>
              </p:cNvSpPr>
              <p:nvPr/>
            </p:nvSpPr>
            <p:spPr bwMode="auto">
              <a:xfrm>
                <a:off x="1395413" y="6400801"/>
                <a:ext cx="74613" cy="69850"/>
              </a:xfrm>
              <a:custGeom>
                <a:avLst/>
                <a:gdLst>
                  <a:gd name="T0" fmla="*/ 0 w 47"/>
                  <a:gd name="T1" fmla="*/ 17 h 44"/>
                  <a:gd name="T2" fmla="*/ 18 w 47"/>
                  <a:gd name="T3" fmla="*/ 17 h 44"/>
                  <a:gd name="T4" fmla="*/ 23 w 47"/>
                  <a:gd name="T5" fmla="*/ 0 h 44"/>
                  <a:gd name="T6" fmla="*/ 30 w 47"/>
                  <a:gd name="T7" fmla="*/ 17 h 44"/>
                  <a:gd name="T8" fmla="*/ 47 w 47"/>
                  <a:gd name="T9" fmla="*/ 17 h 44"/>
                  <a:gd name="T10" fmla="*/ 33 w 47"/>
                  <a:gd name="T11" fmla="*/ 27 h 44"/>
                  <a:gd name="T12" fmla="*/ 38 w 47"/>
                  <a:gd name="T13" fmla="*/ 44 h 44"/>
                  <a:gd name="T14" fmla="*/ 23 w 47"/>
                  <a:gd name="T15" fmla="*/ 34 h 44"/>
                  <a:gd name="T16" fmla="*/ 9 w 47"/>
                  <a:gd name="T17" fmla="*/ 44 h 44"/>
                  <a:gd name="T18" fmla="*/ 14 w 47"/>
                  <a:gd name="T19" fmla="*/ 27 h 44"/>
                  <a:gd name="T20" fmla="*/ 0 w 47"/>
                  <a:gd name="T2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4">
                    <a:moveTo>
                      <a:pt x="0" y="17"/>
                    </a:moveTo>
                    <a:lnTo>
                      <a:pt x="18" y="17"/>
                    </a:lnTo>
                    <a:lnTo>
                      <a:pt x="23" y="0"/>
                    </a:lnTo>
                    <a:lnTo>
                      <a:pt x="30" y="17"/>
                    </a:lnTo>
                    <a:lnTo>
                      <a:pt x="47" y="17"/>
                    </a:lnTo>
                    <a:lnTo>
                      <a:pt x="33" y="27"/>
                    </a:lnTo>
                    <a:lnTo>
                      <a:pt x="38" y="44"/>
                    </a:lnTo>
                    <a:lnTo>
                      <a:pt x="23" y="34"/>
                    </a:lnTo>
                    <a:lnTo>
                      <a:pt x="9" y="44"/>
                    </a:lnTo>
                    <a:lnTo>
                      <a:pt x="14" y="27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Rectangle 335"/>
              <p:cNvSpPr>
                <a:spLocks noChangeArrowheads="1"/>
              </p:cNvSpPr>
              <p:nvPr/>
            </p:nvSpPr>
            <p:spPr bwMode="auto">
              <a:xfrm>
                <a:off x="1657351" y="6565901"/>
                <a:ext cx="479425" cy="195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1.2 µM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Freeform 336"/>
              <p:cNvSpPr>
                <a:spLocks/>
              </p:cNvSpPr>
              <p:nvPr/>
            </p:nvSpPr>
            <p:spPr bwMode="auto">
              <a:xfrm>
                <a:off x="1406526" y="6584951"/>
                <a:ext cx="79375" cy="90488"/>
              </a:xfrm>
              <a:custGeom>
                <a:avLst/>
                <a:gdLst>
                  <a:gd name="T0" fmla="*/ 50 w 50"/>
                  <a:gd name="T1" fmla="*/ 29 h 57"/>
                  <a:gd name="T2" fmla="*/ 0 w 50"/>
                  <a:gd name="T3" fmla="*/ 0 h 57"/>
                  <a:gd name="T4" fmla="*/ 0 w 50"/>
                  <a:gd name="T5" fmla="*/ 57 h 57"/>
                  <a:gd name="T6" fmla="*/ 50 w 50"/>
                  <a:gd name="T7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7">
                    <a:moveTo>
                      <a:pt x="50" y="29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5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337"/>
              <p:cNvSpPr>
                <a:spLocks/>
              </p:cNvSpPr>
              <p:nvPr/>
            </p:nvSpPr>
            <p:spPr bwMode="auto">
              <a:xfrm>
                <a:off x="1406526" y="6584951"/>
                <a:ext cx="79375" cy="90488"/>
              </a:xfrm>
              <a:custGeom>
                <a:avLst/>
                <a:gdLst>
                  <a:gd name="T0" fmla="*/ 50 w 50"/>
                  <a:gd name="T1" fmla="*/ 29 h 57"/>
                  <a:gd name="T2" fmla="*/ 0 w 50"/>
                  <a:gd name="T3" fmla="*/ 0 h 57"/>
                  <a:gd name="T4" fmla="*/ 0 w 50"/>
                  <a:gd name="T5" fmla="*/ 57 h 57"/>
                  <a:gd name="T6" fmla="*/ 50 w 50"/>
                  <a:gd name="T7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7">
                    <a:moveTo>
                      <a:pt x="50" y="29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5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Rectangle 338"/>
              <p:cNvSpPr>
                <a:spLocks noChangeArrowheads="1"/>
              </p:cNvSpPr>
              <p:nvPr/>
            </p:nvSpPr>
            <p:spPr bwMode="auto">
              <a:xfrm>
                <a:off x="1198563" y="5373688"/>
                <a:ext cx="996950" cy="1368425"/>
              </a:xfrm>
              <a:prstGeom prst="rect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9424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2707733" y="3052073"/>
            <a:ext cx="1559987" cy="2510264"/>
          </a:xfrm>
          <a:prstGeom prst="rect">
            <a:avLst/>
          </a:prstGeom>
          <a:solidFill>
            <a:srgbClr val="DEFFB7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184794" y="3052073"/>
            <a:ext cx="1525589" cy="2510264"/>
          </a:xfrm>
          <a:prstGeom prst="rect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Case: </a:t>
            </a:r>
            <a:r>
              <a:rPr lang="en-GB" dirty="0" err="1"/>
              <a:t>dimethylnaphthalene</a:t>
            </a:r>
            <a:r>
              <a:rPr lang="en-GB" dirty="0"/>
              <a:t> </a:t>
            </a:r>
          </a:p>
        </p:txBody>
      </p:sp>
      <p:grpSp>
        <p:nvGrpSpPr>
          <p:cNvPr id="414" name="Group 413"/>
          <p:cNvGrpSpPr/>
          <p:nvPr/>
        </p:nvGrpSpPr>
        <p:grpSpPr>
          <a:xfrm>
            <a:off x="764091" y="3052074"/>
            <a:ext cx="3498866" cy="2954662"/>
            <a:chOff x="1009634" y="3170601"/>
            <a:chExt cx="3498866" cy="2954662"/>
          </a:xfrm>
        </p:grpSpPr>
        <p:sp>
          <p:nvSpPr>
            <p:cNvPr id="349" name="Line 52"/>
            <p:cNvSpPr>
              <a:spLocks noChangeShapeType="1"/>
            </p:cNvSpPr>
            <p:nvPr/>
          </p:nvSpPr>
          <p:spPr bwMode="auto">
            <a:xfrm>
              <a:off x="1435100" y="5683613"/>
              <a:ext cx="307340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Line 53"/>
            <p:cNvSpPr>
              <a:spLocks noChangeShapeType="1"/>
            </p:cNvSpPr>
            <p:nvPr/>
          </p:nvSpPr>
          <p:spPr bwMode="auto">
            <a:xfrm flipV="1">
              <a:off x="1435100" y="5651863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Line 54"/>
            <p:cNvSpPr>
              <a:spLocks noChangeShapeType="1"/>
            </p:cNvSpPr>
            <p:nvPr/>
          </p:nvSpPr>
          <p:spPr bwMode="auto">
            <a:xfrm flipV="1">
              <a:off x="2195512" y="5651863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Line 55"/>
            <p:cNvSpPr>
              <a:spLocks noChangeShapeType="1"/>
            </p:cNvSpPr>
            <p:nvPr/>
          </p:nvSpPr>
          <p:spPr bwMode="auto">
            <a:xfrm flipV="1">
              <a:off x="2957512" y="5651863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Line 56"/>
            <p:cNvSpPr>
              <a:spLocks noChangeShapeType="1"/>
            </p:cNvSpPr>
            <p:nvPr/>
          </p:nvSpPr>
          <p:spPr bwMode="auto">
            <a:xfrm flipV="1">
              <a:off x="3717925" y="5651863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Line 57"/>
            <p:cNvSpPr>
              <a:spLocks noChangeShapeType="1"/>
            </p:cNvSpPr>
            <p:nvPr/>
          </p:nvSpPr>
          <p:spPr bwMode="auto">
            <a:xfrm flipV="1">
              <a:off x="4479925" y="5651863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Rectangle 63"/>
            <p:cNvSpPr>
              <a:spLocks noChangeArrowheads="1"/>
            </p:cNvSpPr>
            <p:nvPr/>
          </p:nvSpPr>
          <p:spPr bwMode="auto">
            <a:xfrm>
              <a:off x="2750615" y="5817486"/>
              <a:ext cx="4841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time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Line 64"/>
            <p:cNvSpPr>
              <a:spLocks noChangeShapeType="1"/>
            </p:cNvSpPr>
            <p:nvPr/>
          </p:nvSpPr>
          <p:spPr bwMode="auto">
            <a:xfrm flipV="1">
              <a:off x="1435100" y="3175363"/>
              <a:ext cx="0" cy="25082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Line 65"/>
            <p:cNvSpPr>
              <a:spLocks noChangeShapeType="1"/>
            </p:cNvSpPr>
            <p:nvPr/>
          </p:nvSpPr>
          <p:spPr bwMode="auto">
            <a:xfrm>
              <a:off x="1435100" y="5683613"/>
              <a:ext cx="3175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Line 67"/>
            <p:cNvSpPr>
              <a:spLocks noChangeShapeType="1"/>
            </p:cNvSpPr>
            <p:nvPr/>
          </p:nvSpPr>
          <p:spPr bwMode="auto">
            <a:xfrm>
              <a:off x="1435100" y="4847001"/>
              <a:ext cx="3175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Line 69"/>
            <p:cNvSpPr>
              <a:spLocks noChangeShapeType="1"/>
            </p:cNvSpPr>
            <p:nvPr/>
          </p:nvSpPr>
          <p:spPr bwMode="auto">
            <a:xfrm>
              <a:off x="1435100" y="4011976"/>
              <a:ext cx="3175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Line 71"/>
            <p:cNvSpPr>
              <a:spLocks noChangeShapeType="1"/>
            </p:cNvSpPr>
            <p:nvPr/>
          </p:nvSpPr>
          <p:spPr bwMode="auto">
            <a:xfrm>
              <a:off x="1435100" y="3175363"/>
              <a:ext cx="3175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110"/>
            <p:cNvSpPr>
              <a:spLocks/>
            </p:cNvSpPr>
            <p:nvPr/>
          </p:nvSpPr>
          <p:spPr bwMode="auto">
            <a:xfrm>
              <a:off x="1435100" y="3694476"/>
              <a:ext cx="3044825" cy="1989138"/>
            </a:xfrm>
            <a:custGeom>
              <a:avLst/>
              <a:gdLst>
                <a:gd name="T0" fmla="*/ 20 w 1918"/>
                <a:gd name="T1" fmla="*/ 1180 h 1253"/>
                <a:gd name="T2" fmla="*/ 58 w 1918"/>
                <a:gd name="T3" fmla="*/ 1056 h 1253"/>
                <a:gd name="T4" fmla="*/ 97 w 1918"/>
                <a:gd name="T5" fmla="*/ 955 h 1253"/>
                <a:gd name="T6" fmla="*/ 136 w 1918"/>
                <a:gd name="T7" fmla="*/ 870 h 1253"/>
                <a:gd name="T8" fmla="*/ 175 w 1918"/>
                <a:gd name="T9" fmla="*/ 798 h 1253"/>
                <a:gd name="T10" fmla="*/ 213 w 1918"/>
                <a:gd name="T11" fmla="*/ 734 h 1253"/>
                <a:gd name="T12" fmla="*/ 252 w 1918"/>
                <a:gd name="T13" fmla="*/ 679 h 1253"/>
                <a:gd name="T14" fmla="*/ 291 w 1918"/>
                <a:gd name="T15" fmla="*/ 628 h 1253"/>
                <a:gd name="T16" fmla="*/ 330 w 1918"/>
                <a:gd name="T17" fmla="*/ 581 h 1253"/>
                <a:gd name="T18" fmla="*/ 368 w 1918"/>
                <a:gd name="T19" fmla="*/ 538 h 1253"/>
                <a:gd name="T20" fmla="*/ 407 w 1918"/>
                <a:gd name="T21" fmla="*/ 497 h 1253"/>
                <a:gd name="T22" fmla="*/ 446 w 1918"/>
                <a:gd name="T23" fmla="*/ 457 h 1253"/>
                <a:gd name="T24" fmla="*/ 485 w 1918"/>
                <a:gd name="T25" fmla="*/ 419 h 1253"/>
                <a:gd name="T26" fmla="*/ 523 w 1918"/>
                <a:gd name="T27" fmla="*/ 381 h 1253"/>
                <a:gd name="T28" fmla="*/ 562 w 1918"/>
                <a:gd name="T29" fmla="*/ 345 h 1253"/>
                <a:gd name="T30" fmla="*/ 601 w 1918"/>
                <a:gd name="T31" fmla="*/ 309 h 1253"/>
                <a:gd name="T32" fmla="*/ 639 w 1918"/>
                <a:gd name="T33" fmla="*/ 274 h 1253"/>
                <a:gd name="T34" fmla="*/ 678 w 1918"/>
                <a:gd name="T35" fmla="*/ 239 h 1253"/>
                <a:gd name="T36" fmla="*/ 717 w 1918"/>
                <a:gd name="T37" fmla="*/ 204 h 1253"/>
                <a:gd name="T38" fmla="*/ 755 w 1918"/>
                <a:gd name="T39" fmla="*/ 170 h 1253"/>
                <a:gd name="T40" fmla="*/ 794 w 1918"/>
                <a:gd name="T41" fmla="*/ 135 h 1253"/>
                <a:gd name="T42" fmla="*/ 833 w 1918"/>
                <a:gd name="T43" fmla="*/ 101 h 1253"/>
                <a:gd name="T44" fmla="*/ 871 w 1918"/>
                <a:gd name="T45" fmla="*/ 68 h 1253"/>
                <a:gd name="T46" fmla="*/ 910 w 1918"/>
                <a:gd name="T47" fmla="*/ 34 h 1253"/>
                <a:gd name="T48" fmla="*/ 949 w 1918"/>
                <a:gd name="T49" fmla="*/ 0 h 1253"/>
                <a:gd name="T50" fmla="*/ 988 w 1918"/>
                <a:gd name="T51" fmla="*/ 72 h 1253"/>
                <a:gd name="T52" fmla="*/ 1026 w 1918"/>
                <a:gd name="T53" fmla="*/ 156 h 1253"/>
                <a:gd name="T54" fmla="*/ 1065 w 1918"/>
                <a:gd name="T55" fmla="*/ 220 h 1253"/>
                <a:gd name="T56" fmla="*/ 1104 w 1918"/>
                <a:gd name="T57" fmla="*/ 269 h 1253"/>
                <a:gd name="T58" fmla="*/ 1143 w 1918"/>
                <a:gd name="T59" fmla="*/ 306 h 1253"/>
                <a:gd name="T60" fmla="*/ 1181 w 1918"/>
                <a:gd name="T61" fmla="*/ 334 h 1253"/>
                <a:gd name="T62" fmla="*/ 1220 w 1918"/>
                <a:gd name="T63" fmla="*/ 356 h 1253"/>
                <a:gd name="T64" fmla="*/ 1259 w 1918"/>
                <a:gd name="T65" fmla="*/ 373 h 1253"/>
                <a:gd name="T66" fmla="*/ 1298 w 1918"/>
                <a:gd name="T67" fmla="*/ 386 h 1253"/>
                <a:gd name="T68" fmla="*/ 1336 w 1918"/>
                <a:gd name="T69" fmla="*/ 397 h 1253"/>
                <a:gd name="T70" fmla="*/ 1375 w 1918"/>
                <a:gd name="T71" fmla="*/ 405 h 1253"/>
                <a:gd name="T72" fmla="*/ 1414 w 1918"/>
                <a:gd name="T73" fmla="*/ 412 h 1253"/>
                <a:gd name="T74" fmla="*/ 1453 w 1918"/>
                <a:gd name="T75" fmla="*/ 418 h 1253"/>
                <a:gd name="T76" fmla="*/ 1491 w 1918"/>
                <a:gd name="T77" fmla="*/ 423 h 1253"/>
                <a:gd name="T78" fmla="*/ 1530 w 1918"/>
                <a:gd name="T79" fmla="*/ 428 h 1253"/>
                <a:gd name="T80" fmla="*/ 1569 w 1918"/>
                <a:gd name="T81" fmla="*/ 431 h 1253"/>
                <a:gd name="T82" fmla="*/ 1608 w 1918"/>
                <a:gd name="T83" fmla="*/ 435 h 1253"/>
                <a:gd name="T84" fmla="*/ 1646 w 1918"/>
                <a:gd name="T85" fmla="*/ 438 h 1253"/>
                <a:gd name="T86" fmla="*/ 1685 w 1918"/>
                <a:gd name="T87" fmla="*/ 441 h 1253"/>
                <a:gd name="T88" fmla="*/ 1724 w 1918"/>
                <a:gd name="T89" fmla="*/ 444 h 1253"/>
                <a:gd name="T90" fmla="*/ 1763 w 1918"/>
                <a:gd name="T91" fmla="*/ 447 h 1253"/>
                <a:gd name="T92" fmla="*/ 1801 w 1918"/>
                <a:gd name="T93" fmla="*/ 450 h 1253"/>
                <a:gd name="T94" fmla="*/ 1840 w 1918"/>
                <a:gd name="T95" fmla="*/ 453 h 1253"/>
                <a:gd name="T96" fmla="*/ 1879 w 1918"/>
                <a:gd name="T97" fmla="*/ 455 h 1253"/>
                <a:gd name="T98" fmla="*/ 1918 w 1918"/>
                <a:gd name="T99" fmla="*/ 458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18" h="1253">
                  <a:moveTo>
                    <a:pt x="0" y="1253"/>
                  </a:moveTo>
                  <a:lnTo>
                    <a:pt x="20" y="1180"/>
                  </a:lnTo>
                  <a:lnTo>
                    <a:pt x="39" y="1115"/>
                  </a:lnTo>
                  <a:lnTo>
                    <a:pt x="58" y="1056"/>
                  </a:lnTo>
                  <a:lnTo>
                    <a:pt x="77" y="1003"/>
                  </a:lnTo>
                  <a:lnTo>
                    <a:pt x="97" y="955"/>
                  </a:lnTo>
                  <a:lnTo>
                    <a:pt x="116" y="911"/>
                  </a:lnTo>
                  <a:lnTo>
                    <a:pt x="136" y="870"/>
                  </a:lnTo>
                  <a:lnTo>
                    <a:pt x="155" y="832"/>
                  </a:lnTo>
                  <a:lnTo>
                    <a:pt x="175" y="798"/>
                  </a:lnTo>
                  <a:lnTo>
                    <a:pt x="194" y="765"/>
                  </a:lnTo>
                  <a:lnTo>
                    <a:pt x="213" y="734"/>
                  </a:lnTo>
                  <a:lnTo>
                    <a:pt x="232" y="706"/>
                  </a:lnTo>
                  <a:lnTo>
                    <a:pt x="252" y="679"/>
                  </a:lnTo>
                  <a:lnTo>
                    <a:pt x="271" y="653"/>
                  </a:lnTo>
                  <a:lnTo>
                    <a:pt x="291" y="628"/>
                  </a:lnTo>
                  <a:lnTo>
                    <a:pt x="310" y="605"/>
                  </a:lnTo>
                  <a:lnTo>
                    <a:pt x="330" y="581"/>
                  </a:lnTo>
                  <a:lnTo>
                    <a:pt x="349" y="559"/>
                  </a:lnTo>
                  <a:lnTo>
                    <a:pt x="368" y="538"/>
                  </a:lnTo>
                  <a:lnTo>
                    <a:pt x="387" y="517"/>
                  </a:lnTo>
                  <a:lnTo>
                    <a:pt x="407" y="497"/>
                  </a:lnTo>
                  <a:lnTo>
                    <a:pt x="426" y="477"/>
                  </a:lnTo>
                  <a:lnTo>
                    <a:pt x="446" y="457"/>
                  </a:lnTo>
                  <a:lnTo>
                    <a:pt x="465" y="438"/>
                  </a:lnTo>
                  <a:lnTo>
                    <a:pt x="485" y="419"/>
                  </a:lnTo>
                  <a:lnTo>
                    <a:pt x="504" y="400"/>
                  </a:lnTo>
                  <a:lnTo>
                    <a:pt x="523" y="381"/>
                  </a:lnTo>
                  <a:lnTo>
                    <a:pt x="542" y="363"/>
                  </a:lnTo>
                  <a:lnTo>
                    <a:pt x="562" y="345"/>
                  </a:lnTo>
                  <a:lnTo>
                    <a:pt x="581" y="327"/>
                  </a:lnTo>
                  <a:lnTo>
                    <a:pt x="601" y="309"/>
                  </a:lnTo>
                  <a:lnTo>
                    <a:pt x="620" y="291"/>
                  </a:lnTo>
                  <a:lnTo>
                    <a:pt x="639" y="274"/>
                  </a:lnTo>
                  <a:lnTo>
                    <a:pt x="659" y="256"/>
                  </a:lnTo>
                  <a:lnTo>
                    <a:pt x="678" y="239"/>
                  </a:lnTo>
                  <a:lnTo>
                    <a:pt x="697" y="221"/>
                  </a:lnTo>
                  <a:lnTo>
                    <a:pt x="717" y="204"/>
                  </a:lnTo>
                  <a:lnTo>
                    <a:pt x="736" y="187"/>
                  </a:lnTo>
                  <a:lnTo>
                    <a:pt x="755" y="170"/>
                  </a:lnTo>
                  <a:lnTo>
                    <a:pt x="775" y="153"/>
                  </a:lnTo>
                  <a:lnTo>
                    <a:pt x="794" y="135"/>
                  </a:lnTo>
                  <a:lnTo>
                    <a:pt x="814" y="118"/>
                  </a:lnTo>
                  <a:lnTo>
                    <a:pt x="833" y="101"/>
                  </a:lnTo>
                  <a:lnTo>
                    <a:pt x="852" y="84"/>
                  </a:lnTo>
                  <a:lnTo>
                    <a:pt x="871" y="68"/>
                  </a:lnTo>
                  <a:lnTo>
                    <a:pt x="891" y="51"/>
                  </a:lnTo>
                  <a:lnTo>
                    <a:pt x="910" y="34"/>
                  </a:lnTo>
                  <a:lnTo>
                    <a:pt x="930" y="17"/>
                  </a:lnTo>
                  <a:lnTo>
                    <a:pt x="949" y="0"/>
                  </a:lnTo>
                  <a:lnTo>
                    <a:pt x="969" y="20"/>
                  </a:lnTo>
                  <a:lnTo>
                    <a:pt x="988" y="72"/>
                  </a:lnTo>
                  <a:lnTo>
                    <a:pt x="1007" y="117"/>
                  </a:lnTo>
                  <a:lnTo>
                    <a:pt x="1026" y="156"/>
                  </a:lnTo>
                  <a:lnTo>
                    <a:pt x="1046" y="191"/>
                  </a:lnTo>
                  <a:lnTo>
                    <a:pt x="1065" y="220"/>
                  </a:lnTo>
                  <a:lnTo>
                    <a:pt x="1085" y="246"/>
                  </a:lnTo>
                  <a:lnTo>
                    <a:pt x="1104" y="269"/>
                  </a:lnTo>
                  <a:lnTo>
                    <a:pt x="1124" y="289"/>
                  </a:lnTo>
                  <a:lnTo>
                    <a:pt x="1143" y="306"/>
                  </a:lnTo>
                  <a:lnTo>
                    <a:pt x="1162" y="321"/>
                  </a:lnTo>
                  <a:lnTo>
                    <a:pt x="1181" y="334"/>
                  </a:lnTo>
                  <a:lnTo>
                    <a:pt x="1201" y="346"/>
                  </a:lnTo>
                  <a:lnTo>
                    <a:pt x="1220" y="356"/>
                  </a:lnTo>
                  <a:lnTo>
                    <a:pt x="1240" y="365"/>
                  </a:lnTo>
                  <a:lnTo>
                    <a:pt x="1259" y="373"/>
                  </a:lnTo>
                  <a:lnTo>
                    <a:pt x="1278" y="380"/>
                  </a:lnTo>
                  <a:lnTo>
                    <a:pt x="1298" y="386"/>
                  </a:lnTo>
                  <a:lnTo>
                    <a:pt x="1317" y="392"/>
                  </a:lnTo>
                  <a:lnTo>
                    <a:pt x="1336" y="397"/>
                  </a:lnTo>
                  <a:lnTo>
                    <a:pt x="1356" y="401"/>
                  </a:lnTo>
                  <a:lnTo>
                    <a:pt x="1375" y="405"/>
                  </a:lnTo>
                  <a:lnTo>
                    <a:pt x="1395" y="409"/>
                  </a:lnTo>
                  <a:lnTo>
                    <a:pt x="1414" y="412"/>
                  </a:lnTo>
                  <a:lnTo>
                    <a:pt x="1433" y="415"/>
                  </a:lnTo>
                  <a:lnTo>
                    <a:pt x="1453" y="418"/>
                  </a:lnTo>
                  <a:lnTo>
                    <a:pt x="1472" y="421"/>
                  </a:lnTo>
                  <a:lnTo>
                    <a:pt x="1491" y="423"/>
                  </a:lnTo>
                  <a:lnTo>
                    <a:pt x="1511" y="426"/>
                  </a:lnTo>
                  <a:lnTo>
                    <a:pt x="1530" y="428"/>
                  </a:lnTo>
                  <a:lnTo>
                    <a:pt x="1549" y="429"/>
                  </a:lnTo>
                  <a:lnTo>
                    <a:pt x="1569" y="431"/>
                  </a:lnTo>
                  <a:lnTo>
                    <a:pt x="1588" y="433"/>
                  </a:lnTo>
                  <a:lnTo>
                    <a:pt x="1608" y="435"/>
                  </a:lnTo>
                  <a:lnTo>
                    <a:pt x="1627" y="437"/>
                  </a:lnTo>
                  <a:lnTo>
                    <a:pt x="1646" y="438"/>
                  </a:lnTo>
                  <a:lnTo>
                    <a:pt x="1666" y="440"/>
                  </a:lnTo>
                  <a:lnTo>
                    <a:pt x="1685" y="441"/>
                  </a:lnTo>
                  <a:lnTo>
                    <a:pt x="1704" y="443"/>
                  </a:lnTo>
                  <a:lnTo>
                    <a:pt x="1724" y="444"/>
                  </a:lnTo>
                  <a:lnTo>
                    <a:pt x="1743" y="446"/>
                  </a:lnTo>
                  <a:lnTo>
                    <a:pt x="1763" y="447"/>
                  </a:lnTo>
                  <a:lnTo>
                    <a:pt x="1782" y="449"/>
                  </a:lnTo>
                  <a:lnTo>
                    <a:pt x="1801" y="450"/>
                  </a:lnTo>
                  <a:lnTo>
                    <a:pt x="1821" y="451"/>
                  </a:lnTo>
                  <a:lnTo>
                    <a:pt x="1840" y="453"/>
                  </a:lnTo>
                  <a:lnTo>
                    <a:pt x="1859" y="454"/>
                  </a:lnTo>
                  <a:lnTo>
                    <a:pt x="1879" y="455"/>
                  </a:lnTo>
                  <a:lnTo>
                    <a:pt x="1898" y="456"/>
                  </a:lnTo>
                  <a:lnTo>
                    <a:pt x="1918" y="458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Rectangle 19"/>
            <p:cNvSpPr>
              <a:spLocks noChangeArrowheads="1"/>
            </p:cNvSpPr>
            <p:nvPr/>
          </p:nvSpPr>
          <p:spPr bwMode="auto">
            <a:xfrm rot="16200000">
              <a:off x="-61973" y="4306001"/>
              <a:ext cx="24509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internal concentration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1431925" y="3170601"/>
              <a:ext cx="3074988" cy="2508250"/>
              <a:chOff x="4579938" y="2062163"/>
              <a:chExt cx="3074988" cy="2508250"/>
            </a:xfrm>
          </p:grpSpPr>
          <p:sp>
            <p:nvSpPr>
              <p:cNvPr id="410" name="Line 50"/>
              <p:cNvSpPr>
                <a:spLocks noChangeShapeType="1"/>
              </p:cNvSpPr>
              <p:nvPr/>
            </p:nvSpPr>
            <p:spPr bwMode="auto">
              <a:xfrm>
                <a:off x="4579938" y="4570413"/>
                <a:ext cx="3074988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Line 62"/>
              <p:cNvSpPr>
                <a:spLocks noChangeShapeType="1"/>
              </p:cNvSpPr>
              <p:nvPr/>
            </p:nvSpPr>
            <p:spPr bwMode="auto">
              <a:xfrm flipV="1">
                <a:off x="4579938" y="2062163"/>
                <a:ext cx="0" cy="25082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08"/>
              <p:cNvSpPr>
                <a:spLocks/>
              </p:cNvSpPr>
              <p:nvPr/>
            </p:nvSpPr>
            <p:spPr bwMode="auto">
              <a:xfrm>
                <a:off x="4579938" y="3268663"/>
                <a:ext cx="3044825" cy="1301750"/>
              </a:xfrm>
              <a:custGeom>
                <a:avLst/>
                <a:gdLst>
                  <a:gd name="T0" fmla="*/ 20 w 1918"/>
                  <a:gd name="T1" fmla="*/ 733 h 820"/>
                  <a:gd name="T2" fmla="*/ 58 w 1918"/>
                  <a:gd name="T3" fmla="*/ 585 h 820"/>
                  <a:gd name="T4" fmla="*/ 97 w 1918"/>
                  <a:gd name="T5" fmla="*/ 467 h 820"/>
                  <a:gd name="T6" fmla="*/ 136 w 1918"/>
                  <a:gd name="T7" fmla="*/ 373 h 820"/>
                  <a:gd name="T8" fmla="*/ 175 w 1918"/>
                  <a:gd name="T9" fmla="*/ 298 h 820"/>
                  <a:gd name="T10" fmla="*/ 213 w 1918"/>
                  <a:gd name="T11" fmla="*/ 237 h 820"/>
                  <a:gd name="T12" fmla="*/ 252 w 1918"/>
                  <a:gd name="T13" fmla="*/ 189 h 820"/>
                  <a:gd name="T14" fmla="*/ 291 w 1918"/>
                  <a:gd name="T15" fmla="*/ 150 h 820"/>
                  <a:gd name="T16" fmla="*/ 330 w 1918"/>
                  <a:gd name="T17" fmla="*/ 119 h 820"/>
                  <a:gd name="T18" fmla="*/ 368 w 1918"/>
                  <a:gd name="T19" fmla="*/ 95 h 820"/>
                  <a:gd name="T20" fmla="*/ 407 w 1918"/>
                  <a:gd name="T21" fmla="*/ 75 h 820"/>
                  <a:gd name="T22" fmla="*/ 446 w 1918"/>
                  <a:gd name="T23" fmla="*/ 59 h 820"/>
                  <a:gd name="T24" fmla="*/ 485 w 1918"/>
                  <a:gd name="T25" fmla="*/ 47 h 820"/>
                  <a:gd name="T26" fmla="*/ 523 w 1918"/>
                  <a:gd name="T27" fmla="*/ 37 h 820"/>
                  <a:gd name="T28" fmla="*/ 562 w 1918"/>
                  <a:gd name="T29" fmla="*/ 28 h 820"/>
                  <a:gd name="T30" fmla="*/ 601 w 1918"/>
                  <a:gd name="T31" fmla="*/ 22 h 820"/>
                  <a:gd name="T32" fmla="*/ 640 w 1918"/>
                  <a:gd name="T33" fmla="*/ 17 h 820"/>
                  <a:gd name="T34" fmla="*/ 678 w 1918"/>
                  <a:gd name="T35" fmla="*/ 13 h 820"/>
                  <a:gd name="T36" fmla="*/ 717 w 1918"/>
                  <a:gd name="T37" fmla="*/ 9 h 820"/>
                  <a:gd name="T38" fmla="*/ 756 w 1918"/>
                  <a:gd name="T39" fmla="*/ 6 h 820"/>
                  <a:gd name="T40" fmla="*/ 795 w 1918"/>
                  <a:gd name="T41" fmla="*/ 5 h 820"/>
                  <a:gd name="T42" fmla="*/ 833 w 1918"/>
                  <a:gd name="T43" fmla="*/ 3 h 820"/>
                  <a:gd name="T44" fmla="*/ 872 w 1918"/>
                  <a:gd name="T45" fmla="*/ 1 h 820"/>
                  <a:gd name="T46" fmla="*/ 911 w 1918"/>
                  <a:gd name="T47" fmla="*/ 0 h 820"/>
                  <a:gd name="T48" fmla="*/ 949 w 1918"/>
                  <a:gd name="T49" fmla="*/ 0 h 820"/>
                  <a:gd name="T50" fmla="*/ 988 w 1918"/>
                  <a:gd name="T51" fmla="*/ 135 h 820"/>
                  <a:gd name="T52" fmla="*/ 1027 w 1918"/>
                  <a:gd name="T53" fmla="*/ 273 h 820"/>
                  <a:gd name="T54" fmla="*/ 1066 w 1918"/>
                  <a:gd name="T55" fmla="*/ 382 h 820"/>
                  <a:gd name="T56" fmla="*/ 1104 w 1918"/>
                  <a:gd name="T57" fmla="*/ 470 h 820"/>
                  <a:gd name="T58" fmla="*/ 1143 w 1918"/>
                  <a:gd name="T59" fmla="*/ 540 h 820"/>
                  <a:gd name="T60" fmla="*/ 1182 w 1918"/>
                  <a:gd name="T61" fmla="*/ 596 h 820"/>
                  <a:gd name="T62" fmla="*/ 1221 w 1918"/>
                  <a:gd name="T63" fmla="*/ 641 h 820"/>
                  <a:gd name="T64" fmla="*/ 1259 w 1918"/>
                  <a:gd name="T65" fmla="*/ 677 h 820"/>
                  <a:gd name="T66" fmla="*/ 1298 w 1918"/>
                  <a:gd name="T67" fmla="*/ 705 h 820"/>
                  <a:gd name="T68" fmla="*/ 1337 w 1918"/>
                  <a:gd name="T69" fmla="*/ 728 h 820"/>
                  <a:gd name="T70" fmla="*/ 1376 w 1918"/>
                  <a:gd name="T71" fmla="*/ 746 h 820"/>
                  <a:gd name="T72" fmla="*/ 1414 w 1918"/>
                  <a:gd name="T73" fmla="*/ 761 h 820"/>
                  <a:gd name="T74" fmla="*/ 1453 w 1918"/>
                  <a:gd name="T75" fmla="*/ 773 h 820"/>
                  <a:gd name="T76" fmla="*/ 1492 w 1918"/>
                  <a:gd name="T77" fmla="*/ 782 h 820"/>
                  <a:gd name="T78" fmla="*/ 1531 w 1918"/>
                  <a:gd name="T79" fmla="*/ 790 h 820"/>
                  <a:gd name="T80" fmla="*/ 1569 w 1918"/>
                  <a:gd name="T81" fmla="*/ 796 h 820"/>
                  <a:gd name="T82" fmla="*/ 1608 w 1918"/>
                  <a:gd name="T83" fmla="*/ 801 h 820"/>
                  <a:gd name="T84" fmla="*/ 1647 w 1918"/>
                  <a:gd name="T85" fmla="*/ 805 h 820"/>
                  <a:gd name="T86" fmla="*/ 1686 w 1918"/>
                  <a:gd name="T87" fmla="*/ 808 h 820"/>
                  <a:gd name="T88" fmla="*/ 1724 w 1918"/>
                  <a:gd name="T89" fmla="*/ 810 h 820"/>
                  <a:gd name="T90" fmla="*/ 1763 w 1918"/>
                  <a:gd name="T91" fmla="*/ 812 h 820"/>
                  <a:gd name="T92" fmla="*/ 1802 w 1918"/>
                  <a:gd name="T93" fmla="*/ 814 h 820"/>
                  <a:gd name="T94" fmla="*/ 1841 w 1918"/>
                  <a:gd name="T95" fmla="*/ 815 h 820"/>
                  <a:gd name="T96" fmla="*/ 1880 w 1918"/>
                  <a:gd name="T97" fmla="*/ 816 h 820"/>
                  <a:gd name="T98" fmla="*/ 1918 w 1918"/>
                  <a:gd name="T99" fmla="*/ 817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18" h="820">
                    <a:moveTo>
                      <a:pt x="0" y="820"/>
                    </a:moveTo>
                    <a:lnTo>
                      <a:pt x="20" y="733"/>
                    </a:lnTo>
                    <a:lnTo>
                      <a:pt x="39" y="655"/>
                    </a:lnTo>
                    <a:lnTo>
                      <a:pt x="58" y="585"/>
                    </a:lnTo>
                    <a:lnTo>
                      <a:pt x="78" y="523"/>
                    </a:lnTo>
                    <a:lnTo>
                      <a:pt x="97" y="467"/>
                    </a:lnTo>
                    <a:lnTo>
                      <a:pt x="117" y="418"/>
                    </a:lnTo>
                    <a:lnTo>
                      <a:pt x="136" y="373"/>
                    </a:lnTo>
                    <a:lnTo>
                      <a:pt x="155" y="333"/>
                    </a:lnTo>
                    <a:lnTo>
                      <a:pt x="175" y="298"/>
                    </a:lnTo>
                    <a:lnTo>
                      <a:pt x="194" y="266"/>
                    </a:lnTo>
                    <a:lnTo>
                      <a:pt x="213" y="237"/>
                    </a:lnTo>
                    <a:lnTo>
                      <a:pt x="233" y="212"/>
                    </a:lnTo>
                    <a:lnTo>
                      <a:pt x="252" y="189"/>
                    </a:lnTo>
                    <a:lnTo>
                      <a:pt x="272" y="168"/>
                    </a:lnTo>
                    <a:lnTo>
                      <a:pt x="291" y="150"/>
                    </a:lnTo>
                    <a:lnTo>
                      <a:pt x="310" y="134"/>
                    </a:lnTo>
                    <a:lnTo>
                      <a:pt x="330" y="119"/>
                    </a:lnTo>
                    <a:lnTo>
                      <a:pt x="349" y="106"/>
                    </a:lnTo>
                    <a:lnTo>
                      <a:pt x="368" y="95"/>
                    </a:lnTo>
                    <a:lnTo>
                      <a:pt x="388" y="84"/>
                    </a:lnTo>
                    <a:lnTo>
                      <a:pt x="407" y="75"/>
                    </a:lnTo>
                    <a:lnTo>
                      <a:pt x="427" y="67"/>
                    </a:lnTo>
                    <a:lnTo>
                      <a:pt x="446" y="59"/>
                    </a:lnTo>
                    <a:lnTo>
                      <a:pt x="465" y="52"/>
                    </a:lnTo>
                    <a:lnTo>
                      <a:pt x="485" y="47"/>
                    </a:lnTo>
                    <a:lnTo>
                      <a:pt x="504" y="41"/>
                    </a:lnTo>
                    <a:lnTo>
                      <a:pt x="523" y="37"/>
                    </a:lnTo>
                    <a:lnTo>
                      <a:pt x="543" y="32"/>
                    </a:lnTo>
                    <a:lnTo>
                      <a:pt x="562" y="28"/>
                    </a:lnTo>
                    <a:lnTo>
                      <a:pt x="582" y="25"/>
                    </a:lnTo>
                    <a:lnTo>
                      <a:pt x="601" y="22"/>
                    </a:lnTo>
                    <a:lnTo>
                      <a:pt x="620" y="19"/>
                    </a:lnTo>
                    <a:lnTo>
                      <a:pt x="640" y="17"/>
                    </a:lnTo>
                    <a:lnTo>
                      <a:pt x="659" y="15"/>
                    </a:lnTo>
                    <a:lnTo>
                      <a:pt x="678" y="13"/>
                    </a:lnTo>
                    <a:lnTo>
                      <a:pt x="698" y="11"/>
                    </a:lnTo>
                    <a:lnTo>
                      <a:pt x="717" y="9"/>
                    </a:lnTo>
                    <a:lnTo>
                      <a:pt x="737" y="8"/>
                    </a:lnTo>
                    <a:lnTo>
                      <a:pt x="756" y="6"/>
                    </a:lnTo>
                    <a:lnTo>
                      <a:pt x="775" y="6"/>
                    </a:lnTo>
                    <a:lnTo>
                      <a:pt x="795" y="5"/>
                    </a:lnTo>
                    <a:lnTo>
                      <a:pt x="814" y="4"/>
                    </a:lnTo>
                    <a:lnTo>
                      <a:pt x="833" y="3"/>
                    </a:lnTo>
                    <a:lnTo>
                      <a:pt x="853" y="2"/>
                    </a:lnTo>
                    <a:lnTo>
                      <a:pt x="872" y="1"/>
                    </a:lnTo>
                    <a:lnTo>
                      <a:pt x="892" y="1"/>
                    </a:lnTo>
                    <a:lnTo>
                      <a:pt x="911" y="0"/>
                    </a:lnTo>
                    <a:lnTo>
                      <a:pt x="930" y="0"/>
                    </a:lnTo>
                    <a:lnTo>
                      <a:pt x="949" y="0"/>
                    </a:lnTo>
                    <a:lnTo>
                      <a:pt x="969" y="54"/>
                    </a:lnTo>
                    <a:lnTo>
                      <a:pt x="988" y="135"/>
                    </a:lnTo>
                    <a:lnTo>
                      <a:pt x="1008" y="208"/>
                    </a:lnTo>
                    <a:lnTo>
                      <a:pt x="1027" y="273"/>
                    </a:lnTo>
                    <a:lnTo>
                      <a:pt x="1047" y="330"/>
                    </a:lnTo>
                    <a:lnTo>
                      <a:pt x="1066" y="382"/>
                    </a:lnTo>
                    <a:lnTo>
                      <a:pt x="1085" y="428"/>
                    </a:lnTo>
                    <a:lnTo>
                      <a:pt x="1104" y="470"/>
                    </a:lnTo>
                    <a:lnTo>
                      <a:pt x="1124" y="507"/>
                    </a:lnTo>
                    <a:lnTo>
                      <a:pt x="1143" y="540"/>
                    </a:lnTo>
                    <a:lnTo>
                      <a:pt x="1163" y="569"/>
                    </a:lnTo>
                    <a:lnTo>
                      <a:pt x="1182" y="596"/>
                    </a:lnTo>
                    <a:lnTo>
                      <a:pt x="1202" y="620"/>
                    </a:lnTo>
                    <a:lnTo>
                      <a:pt x="1221" y="641"/>
                    </a:lnTo>
                    <a:lnTo>
                      <a:pt x="1240" y="660"/>
                    </a:lnTo>
                    <a:lnTo>
                      <a:pt x="1259" y="677"/>
                    </a:lnTo>
                    <a:lnTo>
                      <a:pt x="1279" y="692"/>
                    </a:lnTo>
                    <a:lnTo>
                      <a:pt x="1298" y="705"/>
                    </a:lnTo>
                    <a:lnTo>
                      <a:pt x="1318" y="718"/>
                    </a:lnTo>
                    <a:lnTo>
                      <a:pt x="1337" y="728"/>
                    </a:lnTo>
                    <a:lnTo>
                      <a:pt x="1357" y="738"/>
                    </a:lnTo>
                    <a:lnTo>
                      <a:pt x="1376" y="746"/>
                    </a:lnTo>
                    <a:lnTo>
                      <a:pt x="1395" y="754"/>
                    </a:lnTo>
                    <a:lnTo>
                      <a:pt x="1414" y="761"/>
                    </a:lnTo>
                    <a:lnTo>
                      <a:pt x="1434" y="768"/>
                    </a:lnTo>
                    <a:lnTo>
                      <a:pt x="1453" y="773"/>
                    </a:lnTo>
                    <a:lnTo>
                      <a:pt x="1473" y="778"/>
                    </a:lnTo>
                    <a:lnTo>
                      <a:pt x="1492" y="782"/>
                    </a:lnTo>
                    <a:lnTo>
                      <a:pt x="1512" y="787"/>
                    </a:lnTo>
                    <a:lnTo>
                      <a:pt x="1531" y="790"/>
                    </a:lnTo>
                    <a:lnTo>
                      <a:pt x="1550" y="793"/>
                    </a:lnTo>
                    <a:lnTo>
                      <a:pt x="1569" y="796"/>
                    </a:lnTo>
                    <a:lnTo>
                      <a:pt x="1589" y="799"/>
                    </a:lnTo>
                    <a:lnTo>
                      <a:pt x="1608" y="801"/>
                    </a:lnTo>
                    <a:lnTo>
                      <a:pt x="1628" y="803"/>
                    </a:lnTo>
                    <a:lnTo>
                      <a:pt x="1647" y="805"/>
                    </a:lnTo>
                    <a:lnTo>
                      <a:pt x="1667" y="806"/>
                    </a:lnTo>
                    <a:lnTo>
                      <a:pt x="1686" y="808"/>
                    </a:lnTo>
                    <a:lnTo>
                      <a:pt x="1705" y="809"/>
                    </a:lnTo>
                    <a:lnTo>
                      <a:pt x="1724" y="810"/>
                    </a:lnTo>
                    <a:lnTo>
                      <a:pt x="1744" y="811"/>
                    </a:lnTo>
                    <a:lnTo>
                      <a:pt x="1763" y="812"/>
                    </a:lnTo>
                    <a:lnTo>
                      <a:pt x="1783" y="813"/>
                    </a:lnTo>
                    <a:lnTo>
                      <a:pt x="1802" y="814"/>
                    </a:lnTo>
                    <a:lnTo>
                      <a:pt x="1822" y="814"/>
                    </a:lnTo>
                    <a:lnTo>
                      <a:pt x="1841" y="815"/>
                    </a:lnTo>
                    <a:lnTo>
                      <a:pt x="1860" y="816"/>
                    </a:lnTo>
                    <a:lnTo>
                      <a:pt x="1880" y="816"/>
                    </a:lnTo>
                    <a:lnTo>
                      <a:pt x="1899" y="816"/>
                    </a:lnTo>
                    <a:lnTo>
                      <a:pt x="1918" y="817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1431925" y="3170601"/>
              <a:ext cx="3074988" cy="2508250"/>
              <a:chOff x="4579938" y="2062163"/>
              <a:chExt cx="3074988" cy="2508250"/>
            </a:xfrm>
          </p:grpSpPr>
          <p:sp>
            <p:nvSpPr>
              <p:cNvPr id="404" name="Line 52"/>
              <p:cNvSpPr>
                <a:spLocks noChangeShapeType="1"/>
              </p:cNvSpPr>
              <p:nvPr/>
            </p:nvSpPr>
            <p:spPr bwMode="auto">
              <a:xfrm>
                <a:off x="4579938" y="4570413"/>
                <a:ext cx="3074988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Line 64"/>
              <p:cNvSpPr>
                <a:spLocks noChangeShapeType="1"/>
              </p:cNvSpPr>
              <p:nvPr/>
            </p:nvSpPr>
            <p:spPr bwMode="auto">
              <a:xfrm flipV="1">
                <a:off x="4579938" y="2062163"/>
                <a:ext cx="0" cy="25082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10"/>
              <p:cNvSpPr>
                <a:spLocks/>
              </p:cNvSpPr>
              <p:nvPr/>
            </p:nvSpPr>
            <p:spPr bwMode="auto">
              <a:xfrm>
                <a:off x="4579938" y="2328863"/>
                <a:ext cx="3044825" cy="2241550"/>
              </a:xfrm>
              <a:custGeom>
                <a:avLst/>
                <a:gdLst>
                  <a:gd name="T0" fmla="*/ 20 w 1918"/>
                  <a:gd name="T1" fmla="*/ 1350 h 1412"/>
                  <a:gd name="T2" fmla="*/ 58 w 1918"/>
                  <a:gd name="T3" fmla="*/ 1242 h 1412"/>
                  <a:gd name="T4" fmla="*/ 97 w 1918"/>
                  <a:gd name="T5" fmla="*/ 1153 h 1412"/>
                  <a:gd name="T6" fmla="*/ 136 w 1918"/>
                  <a:gd name="T7" fmla="*/ 1075 h 1412"/>
                  <a:gd name="T8" fmla="*/ 175 w 1918"/>
                  <a:gd name="T9" fmla="*/ 1006 h 1412"/>
                  <a:gd name="T10" fmla="*/ 213 w 1918"/>
                  <a:gd name="T11" fmla="*/ 944 h 1412"/>
                  <a:gd name="T12" fmla="*/ 252 w 1918"/>
                  <a:gd name="T13" fmla="*/ 885 h 1412"/>
                  <a:gd name="T14" fmla="*/ 291 w 1918"/>
                  <a:gd name="T15" fmla="*/ 829 h 1412"/>
                  <a:gd name="T16" fmla="*/ 330 w 1918"/>
                  <a:gd name="T17" fmla="*/ 776 h 1412"/>
                  <a:gd name="T18" fmla="*/ 368 w 1918"/>
                  <a:gd name="T19" fmla="*/ 724 h 1412"/>
                  <a:gd name="T20" fmla="*/ 407 w 1918"/>
                  <a:gd name="T21" fmla="*/ 673 h 1412"/>
                  <a:gd name="T22" fmla="*/ 446 w 1918"/>
                  <a:gd name="T23" fmla="*/ 623 h 1412"/>
                  <a:gd name="T24" fmla="*/ 485 w 1918"/>
                  <a:gd name="T25" fmla="*/ 573 h 1412"/>
                  <a:gd name="T26" fmla="*/ 523 w 1918"/>
                  <a:gd name="T27" fmla="*/ 524 h 1412"/>
                  <a:gd name="T28" fmla="*/ 562 w 1918"/>
                  <a:gd name="T29" fmla="*/ 476 h 1412"/>
                  <a:gd name="T30" fmla="*/ 601 w 1918"/>
                  <a:gd name="T31" fmla="*/ 427 h 1412"/>
                  <a:gd name="T32" fmla="*/ 640 w 1918"/>
                  <a:gd name="T33" fmla="*/ 379 h 1412"/>
                  <a:gd name="T34" fmla="*/ 678 w 1918"/>
                  <a:gd name="T35" fmla="*/ 331 h 1412"/>
                  <a:gd name="T36" fmla="*/ 717 w 1918"/>
                  <a:gd name="T37" fmla="*/ 283 h 1412"/>
                  <a:gd name="T38" fmla="*/ 756 w 1918"/>
                  <a:gd name="T39" fmla="*/ 236 h 1412"/>
                  <a:gd name="T40" fmla="*/ 795 w 1918"/>
                  <a:gd name="T41" fmla="*/ 189 h 1412"/>
                  <a:gd name="T42" fmla="*/ 833 w 1918"/>
                  <a:gd name="T43" fmla="*/ 141 h 1412"/>
                  <a:gd name="T44" fmla="*/ 872 w 1918"/>
                  <a:gd name="T45" fmla="*/ 94 h 1412"/>
                  <a:gd name="T46" fmla="*/ 911 w 1918"/>
                  <a:gd name="T47" fmla="*/ 47 h 1412"/>
                  <a:gd name="T48" fmla="*/ 949 w 1918"/>
                  <a:gd name="T49" fmla="*/ 0 h 1412"/>
                  <a:gd name="T50" fmla="*/ 988 w 1918"/>
                  <a:gd name="T51" fmla="*/ 45 h 1412"/>
                  <a:gd name="T52" fmla="*/ 1027 w 1918"/>
                  <a:gd name="T53" fmla="*/ 100 h 1412"/>
                  <a:gd name="T54" fmla="*/ 1066 w 1918"/>
                  <a:gd name="T55" fmla="*/ 140 h 1412"/>
                  <a:gd name="T56" fmla="*/ 1104 w 1918"/>
                  <a:gd name="T57" fmla="*/ 169 h 1412"/>
                  <a:gd name="T58" fmla="*/ 1143 w 1918"/>
                  <a:gd name="T59" fmla="*/ 189 h 1412"/>
                  <a:gd name="T60" fmla="*/ 1182 w 1918"/>
                  <a:gd name="T61" fmla="*/ 205 h 1412"/>
                  <a:gd name="T62" fmla="*/ 1221 w 1918"/>
                  <a:gd name="T63" fmla="*/ 216 h 1412"/>
                  <a:gd name="T64" fmla="*/ 1259 w 1918"/>
                  <a:gd name="T65" fmla="*/ 226 h 1412"/>
                  <a:gd name="T66" fmla="*/ 1298 w 1918"/>
                  <a:gd name="T67" fmla="*/ 233 h 1412"/>
                  <a:gd name="T68" fmla="*/ 1337 w 1918"/>
                  <a:gd name="T69" fmla="*/ 239 h 1412"/>
                  <a:gd name="T70" fmla="*/ 1376 w 1918"/>
                  <a:gd name="T71" fmla="*/ 244 h 1412"/>
                  <a:gd name="T72" fmla="*/ 1414 w 1918"/>
                  <a:gd name="T73" fmla="*/ 248 h 1412"/>
                  <a:gd name="T74" fmla="*/ 1453 w 1918"/>
                  <a:gd name="T75" fmla="*/ 252 h 1412"/>
                  <a:gd name="T76" fmla="*/ 1492 w 1918"/>
                  <a:gd name="T77" fmla="*/ 256 h 1412"/>
                  <a:gd name="T78" fmla="*/ 1531 w 1918"/>
                  <a:gd name="T79" fmla="*/ 259 h 1412"/>
                  <a:gd name="T80" fmla="*/ 1569 w 1918"/>
                  <a:gd name="T81" fmla="*/ 262 h 1412"/>
                  <a:gd name="T82" fmla="*/ 1608 w 1918"/>
                  <a:gd name="T83" fmla="*/ 265 h 1412"/>
                  <a:gd name="T84" fmla="*/ 1647 w 1918"/>
                  <a:gd name="T85" fmla="*/ 268 h 1412"/>
                  <a:gd name="T86" fmla="*/ 1686 w 1918"/>
                  <a:gd name="T87" fmla="*/ 271 h 1412"/>
                  <a:gd name="T88" fmla="*/ 1724 w 1918"/>
                  <a:gd name="T89" fmla="*/ 275 h 1412"/>
                  <a:gd name="T90" fmla="*/ 1763 w 1918"/>
                  <a:gd name="T91" fmla="*/ 277 h 1412"/>
                  <a:gd name="T92" fmla="*/ 1802 w 1918"/>
                  <a:gd name="T93" fmla="*/ 280 h 1412"/>
                  <a:gd name="T94" fmla="*/ 1841 w 1918"/>
                  <a:gd name="T95" fmla="*/ 283 h 1412"/>
                  <a:gd name="T96" fmla="*/ 1880 w 1918"/>
                  <a:gd name="T97" fmla="*/ 286 h 1412"/>
                  <a:gd name="T98" fmla="*/ 1918 w 1918"/>
                  <a:gd name="T99" fmla="*/ 289 h 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18" h="1412">
                    <a:moveTo>
                      <a:pt x="0" y="1412"/>
                    </a:moveTo>
                    <a:lnTo>
                      <a:pt x="20" y="1350"/>
                    </a:lnTo>
                    <a:lnTo>
                      <a:pt x="39" y="1293"/>
                    </a:lnTo>
                    <a:lnTo>
                      <a:pt x="58" y="1242"/>
                    </a:lnTo>
                    <a:lnTo>
                      <a:pt x="78" y="1196"/>
                    </a:lnTo>
                    <a:lnTo>
                      <a:pt x="97" y="1153"/>
                    </a:lnTo>
                    <a:lnTo>
                      <a:pt x="117" y="1113"/>
                    </a:lnTo>
                    <a:lnTo>
                      <a:pt x="136" y="1075"/>
                    </a:lnTo>
                    <a:lnTo>
                      <a:pt x="155" y="1040"/>
                    </a:lnTo>
                    <a:lnTo>
                      <a:pt x="175" y="1006"/>
                    </a:lnTo>
                    <a:lnTo>
                      <a:pt x="194" y="974"/>
                    </a:lnTo>
                    <a:lnTo>
                      <a:pt x="213" y="944"/>
                    </a:lnTo>
                    <a:lnTo>
                      <a:pt x="233" y="914"/>
                    </a:lnTo>
                    <a:lnTo>
                      <a:pt x="252" y="885"/>
                    </a:lnTo>
                    <a:lnTo>
                      <a:pt x="272" y="857"/>
                    </a:lnTo>
                    <a:lnTo>
                      <a:pt x="291" y="829"/>
                    </a:lnTo>
                    <a:lnTo>
                      <a:pt x="310" y="802"/>
                    </a:lnTo>
                    <a:lnTo>
                      <a:pt x="330" y="776"/>
                    </a:lnTo>
                    <a:lnTo>
                      <a:pt x="349" y="750"/>
                    </a:lnTo>
                    <a:lnTo>
                      <a:pt x="368" y="724"/>
                    </a:lnTo>
                    <a:lnTo>
                      <a:pt x="388" y="698"/>
                    </a:lnTo>
                    <a:lnTo>
                      <a:pt x="407" y="673"/>
                    </a:lnTo>
                    <a:lnTo>
                      <a:pt x="427" y="648"/>
                    </a:lnTo>
                    <a:lnTo>
                      <a:pt x="446" y="623"/>
                    </a:lnTo>
                    <a:lnTo>
                      <a:pt x="465" y="598"/>
                    </a:lnTo>
                    <a:lnTo>
                      <a:pt x="485" y="573"/>
                    </a:lnTo>
                    <a:lnTo>
                      <a:pt x="504" y="549"/>
                    </a:lnTo>
                    <a:lnTo>
                      <a:pt x="523" y="524"/>
                    </a:lnTo>
                    <a:lnTo>
                      <a:pt x="543" y="500"/>
                    </a:lnTo>
                    <a:lnTo>
                      <a:pt x="562" y="476"/>
                    </a:lnTo>
                    <a:lnTo>
                      <a:pt x="582" y="452"/>
                    </a:lnTo>
                    <a:lnTo>
                      <a:pt x="601" y="427"/>
                    </a:lnTo>
                    <a:lnTo>
                      <a:pt x="620" y="403"/>
                    </a:lnTo>
                    <a:lnTo>
                      <a:pt x="640" y="379"/>
                    </a:lnTo>
                    <a:lnTo>
                      <a:pt x="659" y="355"/>
                    </a:lnTo>
                    <a:lnTo>
                      <a:pt x="678" y="331"/>
                    </a:lnTo>
                    <a:lnTo>
                      <a:pt x="698" y="307"/>
                    </a:lnTo>
                    <a:lnTo>
                      <a:pt x="717" y="283"/>
                    </a:lnTo>
                    <a:lnTo>
                      <a:pt x="737" y="260"/>
                    </a:lnTo>
                    <a:lnTo>
                      <a:pt x="756" y="236"/>
                    </a:lnTo>
                    <a:lnTo>
                      <a:pt x="775" y="212"/>
                    </a:lnTo>
                    <a:lnTo>
                      <a:pt x="795" y="189"/>
                    </a:lnTo>
                    <a:lnTo>
                      <a:pt x="814" y="165"/>
                    </a:lnTo>
                    <a:lnTo>
                      <a:pt x="833" y="141"/>
                    </a:lnTo>
                    <a:lnTo>
                      <a:pt x="853" y="118"/>
                    </a:lnTo>
                    <a:lnTo>
                      <a:pt x="872" y="94"/>
                    </a:lnTo>
                    <a:lnTo>
                      <a:pt x="892" y="71"/>
                    </a:lnTo>
                    <a:lnTo>
                      <a:pt x="911" y="47"/>
                    </a:lnTo>
                    <a:lnTo>
                      <a:pt x="930" y="24"/>
                    </a:lnTo>
                    <a:lnTo>
                      <a:pt x="949" y="0"/>
                    </a:lnTo>
                    <a:lnTo>
                      <a:pt x="969" y="9"/>
                    </a:lnTo>
                    <a:lnTo>
                      <a:pt x="988" y="45"/>
                    </a:lnTo>
                    <a:lnTo>
                      <a:pt x="1008" y="75"/>
                    </a:lnTo>
                    <a:lnTo>
                      <a:pt x="1027" y="100"/>
                    </a:lnTo>
                    <a:lnTo>
                      <a:pt x="1047" y="122"/>
                    </a:lnTo>
                    <a:lnTo>
                      <a:pt x="1066" y="140"/>
                    </a:lnTo>
                    <a:lnTo>
                      <a:pt x="1085" y="155"/>
                    </a:lnTo>
                    <a:lnTo>
                      <a:pt x="1104" y="169"/>
                    </a:lnTo>
                    <a:lnTo>
                      <a:pt x="1124" y="180"/>
                    </a:lnTo>
                    <a:lnTo>
                      <a:pt x="1143" y="189"/>
                    </a:lnTo>
                    <a:lnTo>
                      <a:pt x="1163" y="197"/>
                    </a:lnTo>
                    <a:lnTo>
                      <a:pt x="1182" y="205"/>
                    </a:lnTo>
                    <a:lnTo>
                      <a:pt x="1202" y="211"/>
                    </a:lnTo>
                    <a:lnTo>
                      <a:pt x="1221" y="216"/>
                    </a:lnTo>
                    <a:lnTo>
                      <a:pt x="1240" y="221"/>
                    </a:lnTo>
                    <a:lnTo>
                      <a:pt x="1259" y="226"/>
                    </a:lnTo>
                    <a:lnTo>
                      <a:pt x="1279" y="229"/>
                    </a:lnTo>
                    <a:lnTo>
                      <a:pt x="1298" y="233"/>
                    </a:lnTo>
                    <a:lnTo>
                      <a:pt x="1318" y="236"/>
                    </a:lnTo>
                    <a:lnTo>
                      <a:pt x="1337" y="239"/>
                    </a:lnTo>
                    <a:lnTo>
                      <a:pt x="1357" y="241"/>
                    </a:lnTo>
                    <a:lnTo>
                      <a:pt x="1376" y="244"/>
                    </a:lnTo>
                    <a:lnTo>
                      <a:pt x="1395" y="246"/>
                    </a:lnTo>
                    <a:lnTo>
                      <a:pt x="1414" y="248"/>
                    </a:lnTo>
                    <a:lnTo>
                      <a:pt x="1434" y="250"/>
                    </a:lnTo>
                    <a:lnTo>
                      <a:pt x="1453" y="252"/>
                    </a:lnTo>
                    <a:lnTo>
                      <a:pt x="1473" y="254"/>
                    </a:lnTo>
                    <a:lnTo>
                      <a:pt x="1492" y="256"/>
                    </a:lnTo>
                    <a:lnTo>
                      <a:pt x="1512" y="257"/>
                    </a:lnTo>
                    <a:lnTo>
                      <a:pt x="1531" y="259"/>
                    </a:lnTo>
                    <a:lnTo>
                      <a:pt x="1550" y="261"/>
                    </a:lnTo>
                    <a:lnTo>
                      <a:pt x="1569" y="262"/>
                    </a:lnTo>
                    <a:lnTo>
                      <a:pt x="1589" y="264"/>
                    </a:lnTo>
                    <a:lnTo>
                      <a:pt x="1608" y="265"/>
                    </a:lnTo>
                    <a:lnTo>
                      <a:pt x="1628" y="267"/>
                    </a:lnTo>
                    <a:lnTo>
                      <a:pt x="1647" y="268"/>
                    </a:lnTo>
                    <a:lnTo>
                      <a:pt x="1667" y="270"/>
                    </a:lnTo>
                    <a:lnTo>
                      <a:pt x="1686" y="271"/>
                    </a:lnTo>
                    <a:lnTo>
                      <a:pt x="1705" y="273"/>
                    </a:lnTo>
                    <a:lnTo>
                      <a:pt x="1724" y="275"/>
                    </a:lnTo>
                    <a:lnTo>
                      <a:pt x="1744" y="276"/>
                    </a:lnTo>
                    <a:lnTo>
                      <a:pt x="1763" y="277"/>
                    </a:lnTo>
                    <a:lnTo>
                      <a:pt x="1783" y="279"/>
                    </a:lnTo>
                    <a:lnTo>
                      <a:pt x="1802" y="280"/>
                    </a:lnTo>
                    <a:lnTo>
                      <a:pt x="1822" y="282"/>
                    </a:lnTo>
                    <a:lnTo>
                      <a:pt x="1841" y="283"/>
                    </a:lnTo>
                    <a:lnTo>
                      <a:pt x="1860" y="285"/>
                    </a:lnTo>
                    <a:lnTo>
                      <a:pt x="1880" y="286"/>
                    </a:lnTo>
                    <a:lnTo>
                      <a:pt x="1899" y="287"/>
                    </a:lnTo>
                    <a:lnTo>
                      <a:pt x="1918" y="289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399" name="Straight Arrow Connector 398"/>
            <p:cNvCxnSpPr/>
            <p:nvPr/>
          </p:nvCxnSpPr>
          <p:spPr>
            <a:xfrm flipV="1">
              <a:off x="3535998" y="3940538"/>
              <a:ext cx="0" cy="13081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7" name="TextBox 416"/>
          <p:cNvSpPr txBox="1"/>
          <p:nvPr/>
        </p:nvSpPr>
        <p:spPr>
          <a:xfrm>
            <a:off x="2115601" y="2607739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9900"/>
                </a:solidFill>
              </a:rPr>
              <a:t>total body</a:t>
            </a:r>
            <a:endParaRPr lang="en-GB" sz="2400" b="1" dirty="0">
              <a:solidFill>
                <a:srgbClr val="0099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8523" y="2607739"/>
            <a:ext cx="3505097" cy="3399521"/>
            <a:chOff x="4788523" y="2836337"/>
            <a:chExt cx="3505097" cy="3399521"/>
          </a:xfrm>
        </p:grpSpPr>
        <p:sp>
          <p:nvSpPr>
            <p:cNvPr id="58" name="Rectangle 57"/>
            <p:cNvSpPr/>
            <p:nvPr/>
          </p:nvSpPr>
          <p:spPr>
            <a:xfrm>
              <a:off x="6727756" y="3280671"/>
              <a:ext cx="1559987" cy="2510264"/>
            </a:xfrm>
            <a:prstGeom prst="rect">
              <a:avLst/>
            </a:prstGeom>
            <a:solidFill>
              <a:srgbClr val="DEFFB7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4923" y="3280671"/>
              <a:ext cx="1519772" cy="2510264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3" name="Group 412"/>
            <p:cNvGrpSpPr/>
            <p:nvPr/>
          </p:nvGrpSpPr>
          <p:grpSpPr>
            <a:xfrm>
              <a:off x="4788523" y="3285959"/>
              <a:ext cx="3505097" cy="2949899"/>
              <a:chOff x="5034066" y="3294426"/>
              <a:chExt cx="3505097" cy="2949899"/>
            </a:xfrm>
          </p:grpSpPr>
          <p:sp>
            <p:nvSpPr>
              <p:cNvPr id="371" name="Line 124"/>
              <p:cNvSpPr>
                <a:spLocks noChangeShapeType="1"/>
              </p:cNvSpPr>
              <p:nvPr/>
            </p:nvSpPr>
            <p:spPr bwMode="auto">
              <a:xfrm>
                <a:off x="5464175" y="5802676"/>
                <a:ext cx="3074988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25"/>
              <p:cNvSpPr>
                <a:spLocks noChangeShapeType="1"/>
              </p:cNvSpPr>
              <p:nvPr/>
            </p:nvSpPr>
            <p:spPr bwMode="auto">
              <a:xfrm flipV="1">
                <a:off x="5464175" y="5770926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Line 126"/>
              <p:cNvSpPr>
                <a:spLocks noChangeShapeType="1"/>
              </p:cNvSpPr>
              <p:nvPr/>
            </p:nvSpPr>
            <p:spPr bwMode="auto">
              <a:xfrm flipV="1">
                <a:off x="6226175" y="5770926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Line 127"/>
              <p:cNvSpPr>
                <a:spLocks noChangeShapeType="1"/>
              </p:cNvSpPr>
              <p:nvPr/>
            </p:nvSpPr>
            <p:spPr bwMode="auto">
              <a:xfrm flipV="1">
                <a:off x="6988175" y="5770926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Line 128"/>
              <p:cNvSpPr>
                <a:spLocks noChangeShapeType="1"/>
              </p:cNvSpPr>
              <p:nvPr/>
            </p:nvSpPr>
            <p:spPr bwMode="auto">
              <a:xfrm flipV="1">
                <a:off x="7748587" y="5770926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Line 129"/>
              <p:cNvSpPr>
                <a:spLocks noChangeShapeType="1"/>
              </p:cNvSpPr>
              <p:nvPr/>
            </p:nvSpPr>
            <p:spPr bwMode="auto">
              <a:xfrm flipV="1">
                <a:off x="8509000" y="5770926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Rectangle 135"/>
              <p:cNvSpPr>
                <a:spLocks noChangeArrowheads="1"/>
              </p:cNvSpPr>
              <p:nvPr/>
            </p:nvSpPr>
            <p:spPr bwMode="auto">
              <a:xfrm>
                <a:off x="6779690" y="5936548"/>
                <a:ext cx="48410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time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Line 136"/>
              <p:cNvSpPr>
                <a:spLocks noChangeShapeType="1"/>
              </p:cNvSpPr>
              <p:nvPr/>
            </p:nvSpPr>
            <p:spPr bwMode="auto">
              <a:xfrm flipV="1">
                <a:off x="5464175" y="3294426"/>
                <a:ext cx="0" cy="25082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Line 137"/>
              <p:cNvSpPr>
                <a:spLocks noChangeShapeType="1"/>
              </p:cNvSpPr>
              <p:nvPr/>
            </p:nvSpPr>
            <p:spPr bwMode="auto">
              <a:xfrm>
                <a:off x="5464175" y="5802676"/>
                <a:ext cx="31750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Line 139"/>
              <p:cNvSpPr>
                <a:spLocks noChangeShapeType="1"/>
              </p:cNvSpPr>
              <p:nvPr/>
            </p:nvSpPr>
            <p:spPr bwMode="auto">
              <a:xfrm>
                <a:off x="5464175" y="5086713"/>
                <a:ext cx="31750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Line 141"/>
              <p:cNvSpPr>
                <a:spLocks noChangeShapeType="1"/>
              </p:cNvSpPr>
              <p:nvPr/>
            </p:nvSpPr>
            <p:spPr bwMode="auto">
              <a:xfrm>
                <a:off x="5464175" y="4369163"/>
                <a:ext cx="31750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Line 143"/>
              <p:cNvSpPr>
                <a:spLocks noChangeShapeType="1"/>
              </p:cNvSpPr>
              <p:nvPr/>
            </p:nvSpPr>
            <p:spPr bwMode="auto">
              <a:xfrm>
                <a:off x="5464175" y="3653201"/>
                <a:ext cx="31750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87"/>
              <p:cNvSpPr>
                <a:spLocks/>
              </p:cNvSpPr>
              <p:nvPr/>
            </p:nvSpPr>
            <p:spPr bwMode="auto">
              <a:xfrm>
                <a:off x="5464175" y="4050076"/>
                <a:ext cx="3044825" cy="1752600"/>
              </a:xfrm>
              <a:custGeom>
                <a:avLst/>
                <a:gdLst>
                  <a:gd name="T0" fmla="*/ 20 w 1918"/>
                  <a:gd name="T1" fmla="*/ 957 h 1104"/>
                  <a:gd name="T2" fmla="*/ 58 w 1918"/>
                  <a:gd name="T3" fmla="*/ 720 h 1104"/>
                  <a:gd name="T4" fmla="*/ 97 w 1918"/>
                  <a:gd name="T5" fmla="*/ 543 h 1104"/>
                  <a:gd name="T6" fmla="*/ 136 w 1918"/>
                  <a:gd name="T7" fmla="*/ 410 h 1104"/>
                  <a:gd name="T8" fmla="*/ 175 w 1918"/>
                  <a:gd name="T9" fmla="*/ 310 h 1104"/>
                  <a:gd name="T10" fmla="*/ 213 w 1918"/>
                  <a:gd name="T11" fmla="*/ 236 h 1104"/>
                  <a:gd name="T12" fmla="*/ 252 w 1918"/>
                  <a:gd name="T13" fmla="*/ 179 h 1104"/>
                  <a:gd name="T14" fmla="*/ 291 w 1918"/>
                  <a:gd name="T15" fmla="*/ 137 h 1104"/>
                  <a:gd name="T16" fmla="*/ 330 w 1918"/>
                  <a:gd name="T17" fmla="*/ 106 h 1104"/>
                  <a:gd name="T18" fmla="*/ 368 w 1918"/>
                  <a:gd name="T19" fmla="*/ 81 h 1104"/>
                  <a:gd name="T20" fmla="*/ 407 w 1918"/>
                  <a:gd name="T21" fmla="*/ 63 h 1104"/>
                  <a:gd name="T22" fmla="*/ 446 w 1918"/>
                  <a:gd name="T23" fmla="*/ 49 h 1104"/>
                  <a:gd name="T24" fmla="*/ 485 w 1918"/>
                  <a:gd name="T25" fmla="*/ 39 h 1104"/>
                  <a:gd name="T26" fmla="*/ 523 w 1918"/>
                  <a:gd name="T27" fmla="*/ 31 h 1104"/>
                  <a:gd name="T28" fmla="*/ 562 w 1918"/>
                  <a:gd name="T29" fmla="*/ 24 h 1104"/>
                  <a:gd name="T30" fmla="*/ 601 w 1918"/>
                  <a:gd name="T31" fmla="*/ 19 h 1104"/>
                  <a:gd name="T32" fmla="*/ 640 w 1918"/>
                  <a:gd name="T33" fmla="*/ 16 h 1104"/>
                  <a:gd name="T34" fmla="*/ 678 w 1918"/>
                  <a:gd name="T35" fmla="*/ 12 h 1104"/>
                  <a:gd name="T36" fmla="*/ 717 w 1918"/>
                  <a:gd name="T37" fmla="*/ 10 h 1104"/>
                  <a:gd name="T38" fmla="*/ 756 w 1918"/>
                  <a:gd name="T39" fmla="*/ 7 h 1104"/>
                  <a:gd name="T40" fmla="*/ 795 w 1918"/>
                  <a:gd name="T41" fmla="*/ 6 h 1104"/>
                  <a:gd name="T42" fmla="*/ 833 w 1918"/>
                  <a:gd name="T43" fmla="*/ 4 h 1104"/>
                  <a:gd name="T44" fmla="*/ 872 w 1918"/>
                  <a:gd name="T45" fmla="*/ 2 h 1104"/>
                  <a:gd name="T46" fmla="*/ 911 w 1918"/>
                  <a:gd name="T47" fmla="*/ 1 h 1104"/>
                  <a:gd name="T48" fmla="*/ 949 w 1918"/>
                  <a:gd name="T49" fmla="*/ 0 h 1104"/>
                  <a:gd name="T50" fmla="*/ 988 w 1918"/>
                  <a:gd name="T51" fmla="*/ 209 h 1104"/>
                  <a:gd name="T52" fmla="*/ 1027 w 1918"/>
                  <a:gd name="T53" fmla="*/ 429 h 1104"/>
                  <a:gd name="T54" fmla="*/ 1066 w 1918"/>
                  <a:gd name="T55" fmla="*/ 593 h 1104"/>
                  <a:gd name="T56" fmla="*/ 1104 w 1918"/>
                  <a:gd name="T57" fmla="*/ 716 h 1104"/>
                  <a:gd name="T58" fmla="*/ 1143 w 1918"/>
                  <a:gd name="T59" fmla="*/ 808 h 1104"/>
                  <a:gd name="T60" fmla="*/ 1182 w 1918"/>
                  <a:gd name="T61" fmla="*/ 877 h 1104"/>
                  <a:gd name="T62" fmla="*/ 1221 w 1918"/>
                  <a:gd name="T63" fmla="*/ 928 h 1104"/>
                  <a:gd name="T64" fmla="*/ 1259 w 1918"/>
                  <a:gd name="T65" fmla="*/ 966 h 1104"/>
                  <a:gd name="T66" fmla="*/ 1298 w 1918"/>
                  <a:gd name="T67" fmla="*/ 995 h 1104"/>
                  <a:gd name="T68" fmla="*/ 1337 w 1918"/>
                  <a:gd name="T69" fmla="*/ 1017 h 1104"/>
                  <a:gd name="T70" fmla="*/ 1376 w 1918"/>
                  <a:gd name="T71" fmla="*/ 1033 h 1104"/>
                  <a:gd name="T72" fmla="*/ 1414 w 1918"/>
                  <a:gd name="T73" fmla="*/ 1045 h 1104"/>
                  <a:gd name="T74" fmla="*/ 1453 w 1918"/>
                  <a:gd name="T75" fmla="*/ 1054 h 1104"/>
                  <a:gd name="T76" fmla="*/ 1492 w 1918"/>
                  <a:gd name="T77" fmla="*/ 1061 h 1104"/>
                  <a:gd name="T78" fmla="*/ 1531 w 1918"/>
                  <a:gd name="T79" fmla="*/ 1066 h 1104"/>
                  <a:gd name="T80" fmla="*/ 1569 w 1918"/>
                  <a:gd name="T81" fmla="*/ 1069 h 1104"/>
                  <a:gd name="T82" fmla="*/ 1608 w 1918"/>
                  <a:gd name="T83" fmla="*/ 1073 h 1104"/>
                  <a:gd name="T84" fmla="*/ 1647 w 1918"/>
                  <a:gd name="T85" fmla="*/ 1074 h 1104"/>
                  <a:gd name="T86" fmla="*/ 1686 w 1918"/>
                  <a:gd name="T87" fmla="*/ 1076 h 1104"/>
                  <a:gd name="T88" fmla="*/ 1724 w 1918"/>
                  <a:gd name="T89" fmla="*/ 1078 h 1104"/>
                  <a:gd name="T90" fmla="*/ 1763 w 1918"/>
                  <a:gd name="T91" fmla="*/ 1078 h 1104"/>
                  <a:gd name="T92" fmla="*/ 1802 w 1918"/>
                  <a:gd name="T93" fmla="*/ 1079 h 1104"/>
                  <a:gd name="T94" fmla="*/ 1841 w 1918"/>
                  <a:gd name="T95" fmla="*/ 1079 h 1104"/>
                  <a:gd name="T96" fmla="*/ 1880 w 1918"/>
                  <a:gd name="T97" fmla="*/ 1080 h 1104"/>
                  <a:gd name="T98" fmla="*/ 1918 w 1918"/>
                  <a:gd name="T99" fmla="*/ 1081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18" h="1104">
                    <a:moveTo>
                      <a:pt x="0" y="1104"/>
                    </a:moveTo>
                    <a:lnTo>
                      <a:pt x="20" y="957"/>
                    </a:lnTo>
                    <a:lnTo>
                      <a:pt x="39" y="830"/>
                    </a:lnTo>
                    <a:lnTo>
                      <a:pt x="58" y="720"/>
                    </a:lnTo>
                    <a:lnTo>
                      <a:pt x="78" y="625"/>
                    </a:lnTo>
                    <a:lnTo>
                      <a:pt x="97" y="543"/>
                    </a:lnTo>
                    <a:lnTo>
                      <a:pt x="117" y="471"/>
                    </a:lnTo>
                    <a:lnTo>
                      <a:pt x="136" y="410"/>
                    </a:lnTo>
                    <a:lnTo>
                      <a:pt x="155" y="356"/>
                    </a:lnTo>
                    <a:lnTo>
                      <a:pt x="175" y="310"/>
                    </a:lnTo>
                    <a:lnTo>
                      <a:pt x="194" y="270"/>
                    </a:lnTo>
                    <a:lnTo>
                      <a:pt x="213" y="236"/>
                    </a:lnTo>
                    <a:lnTo>
                      <a:pt x="233" y="206"/>
                    </a:lnTo>
                    <a:lnTo>
                      <a:pt x="252" y="179"/>
                    </a:lnTo>
                    <a:lnTo>
                      <a:pt x="272" y="157"/>
                    </a:lnTo>
                    <a:lnTo>
                      <a:pt x="291" y="137"/>
                    </a:lnTo>
                    <a:lnTo>
                      <a:pt x="310" y="120"/>
                    </a:lnTo>
                    <a:lnTo>
                      <a:pt x="330" y="106"/>
                    </a:lnTo>
                    <a:lnTo>
                      <a:pt x="349" y="93"/>
                    </a:lnTo>
                    <a:lnTo>
                      <a:pt x="368" y="81"/>
                    </a:lnTo>
                    <a:lnTo>
                      <a:pt x="388" y="72"/>
                    </a:lnTo>
                    <a:lnTo>
                      <a:pt x="407" y="63"/>
                    </a:lnTo>
                    <a:lnTo>
                      <a:pt x="427" y="56"/>
                    </a:lnTo>
                    <a:lnTo>
                      <a:pt x="446" y="49"/>
                    </a:lnTo>
                    <a:lnTo>
                      <a:pt x="465" y="44"/>
                    </a:lnTo>
                    <a:lnTo>
                      <a:pt x="485" y="39"/>
                    </a:lnTo>
                    <a:lnTo>
                      <a:pt x="504" y="35"/>
                    </a:lnTo>
                    <a:lnTo>
                      <a:pt x="523" y="31"/>
                    </a:lnTo>
                    <a:lnTo>
                      <a:pt x="543" y="27"/>
                    </a:lnTo>
                    <a:lnTo>
                      <a:pt x="562" y="24"/>
                    </a:lnTo>
                    <a:lnTo>
                      <a:pt x="582" y="22"/>
                    </a:lnTo>
                    <a:lnTo>
                      <a:pt x="601" y="19"/>
                    </a:lnTo>
                    <a:lnTo>
                      <a:pt x="620" y="17"/>
                    </a:lnTo>
                    <a:lnTo>
                      <a:pt x="640" y="16"/>
                    </a:lnTo>
                    <a:lnTo>
                      <a:pt x="659" y="14"/>
                    </a:lnTo>
                    <a:lnTo>
                      <a:pt x="678" y="12"/>
                    </a:lnTo>
                    <a:lnTo>
                      <a:pt x="698" y="11"/>
                    </a:lnTo>
                    <a:lnTo>
                      <a:pt x="717" y="10"/>
                    </a:lnTo>
                    <a:lnTo>
                      <a:pt x="737" y="9"/>
                    </a:lnTo>
                    <a:lnTo>
                      <a:pt x="756" y="7"/>
                    </a:lnTo>
                    <a:lnTo>
                      <a:pt x="775" y="6"/>
                    </a:lnTo>
                    <a:lnTo>
                      <a:pt x="795" y="6"/>
                    </a:lnTo>
                    <a:lnTo>
                      <a:pt x="814" y="5"/>
                    </a:lnTo>
                    <a:lnTo>
                      <a:pt x="833" y="4"/>
                    </a:lnTo>
                    <a:lnTo>
                      <a:pt x="853" y="3"/>
                    </a:lnTo>
                    <a:lnTo>
                      <a:pt x="872" y="2"/>
                    </a:lnTo>
                    <a:lnTo>
                      <a:pt x="892" y="2"/>
                    </a:lnTo>
                    <a:lnTo>
                      <a:pt x="911" y="1"/>
                    </a:lnTo>
                    <a:lnTo>
                      <a:pt x="930" y="0"/>
                    </a:lnTo>
                    <a:lnTo>
                      <a:pt x="949" y="0"/>
                    </a:lnTo>
                    <a:lnTo>
                      <a:pt x="969" y="72"/>
                    </a:lnTo>
                    <a:lnTo>
                      <a:pt x="988" y="209"/>
                    </a:lnTo>
                    <a:lnTo>
                      <a:pt x="1008" y="327"/>
                    </a:lnTo>
                    <a:lnTo>
                      <a:pt x="1027" y="429"/>
                    </a:lnTo>
                    <a:lnTo>
                      <a:pt x="1047" y="517"/>
                    </a:lnTo>
                    <a:lnTo>
                      <a:pt x="1066" y="593"/>
                    </a:lnTo>
                    <a:lnTo>
                      <a:pt x="1085" y="659"/>
                    </a:lnTo>
                    <a:lnTo>
                      <a:pt x="1104" y="716"/>
                    </a:lnTo>
                    <a:lnTo>
                      <a:pt x="1124" y="765"/>
                    </a:lnTo>
                    <a:lnTo>
                      <a:pt x="1143" y="808"/>
                    </a:lnTo>
                    <a:lnTo>
                      <a:pt x="1163" y="845"/>
                    </a:lnTo>
                    <a:lnTo>
                      <a:pt x="1182" y="877"/>
                    </a:lnTo>
                    <a:lnTo>
                      <a:pt x="1202" y="904"/>
                    </a:lnTo>
                    <a:lnTo>
                      <a:pt x="1221" y="928"/>
                    </a:lnTo>
                    <a:lnTo>
                      <a:pt x="1240" y="949"/>
                    </a:lnTo>
                    <a:lnTo>
                      <a:pt x="1259" y="966"/>
                    </a:lnTo>
                    <a:lnTo>
                      <a:pt x="1279" y="982"/>
                    </a:lnTo>
                    <a:lnTo>
                      <a:pt x="1298" y="995"/>
                    </a:lnTo>
                    <a:lnTo>
                      <a:pt x="1318" y="1007"/>
                    </a:lnTo>
                    <a:lnTo>
                      <a:pt x="1337" y="1017"/>
                    </a:lnTo>
                    <a:lnTo>
                      <a:pt x="1357" y="1025"/>
                    </a:lnTo>
                    <a:lnTo>
                      <a:pt x="1376" y="1033"/>
                    </a:lnTo>
                    <a:lnTo>
                      <a:pt x="1395" y="1039"/>
                    </a:lnTo>
                    <a:lnTo>
                      <a:pt x="1414" y="1045"/>
                    </a:lnTo>
                    <a:lnTo>
                      <a:pt x="1434" y="1050"/>
                    </a:lnTo>
                    <a:lnTo>
                      <a:pt x="1453" y="1054"/>
                    </a:lnTo>
                    <a:lnTo>
                      <a:pt x="1473" y="1057"/>
                    </a:lnTo>
                    <a:lnTo>
                      <a:pt x="1492" y="1061"/>
                    </a:lnTo>
                    <a:lnTo>
                      <a:pt x="1512" y="1063"/>
                    </a:lnTo>
                    <a:lnTo>
                      <a:pt x="1531" y="1066"/>
                    </a:lnTo>
                    <a:lnTo>
                      <a:pt x="1550" y="1068"/>
                    </a:lnTo>
                    <a:lnTo>
                      <a:pt x="1569" y="1069"/>
                    </a:lnTo>
                    <a:lnTo>
                      <a:pt x="1589" y="1071"/>
                    </a:lnTo>
                    <a:lnTo>
                      <a:pt x="1608" y="1073"/>
                    </a:lnTo>
                    <a:lnTo>
                      <a:pt x="1628" y="1074"/>
                    </a:lnTo>
                    <a:lnTo>
                      <a:pt x="1647" y="1074"/>
                    </a:lnTo>
                    <a:lnTo>
                      <a:pt x="1667" y="1076"/>
                    </a:lnTo>
                    <a:lnTo>
                      <a:pt x="1686" y="1076"/>
                    </a:lnTo>
                    <a:lnTo>
                      <a:pt x="1705" y="1077"/>
                    </a:lnTo>
                    <a:lnTo>
                      <a:pt x="1724" y="1078"/>
                    </a:lnTo>
                    <a:lnTo>
                      <a:pt x="1744" y="1078"/>
                    </a:lnTo>
                    <a:lnTo>
                      <a:pt x="1763" y="1078"/>
                    </a:lnTo>
                    <a:lnTo>
                      <a:pt x="1783" y="1079"/>
                    </a:lnTo>
                    <a:lnTo>
                      <a:pt x="1802" y="1079"/>
                    </a:lnTo>
                    <a:lnTo>
                      <a:pt x="1822" y="1079"/>
                    </a:lnTo>
                    <a:lnTo>
                      <a:pt x="1841" y="1079"/>
                    </a:lnTo>
                    <a:lnTo>
                      <a:pt x="1860" y="1080"/>
                    </a:lnTo>
                    <a:lnTo>
                      <a:pt x="1880" y="1080"/>
                    </a:lnTo>
                    <a:lnTo>
                      <a:pt x="1899" y="1080"/>
                    </a:lnTo>
                    <a:lnTo>
                      <a:pt x="1918" y="1081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Rectangle 19"/>
              <p:cNvSpPr>
                <a:spLocks noChangeArrowheads="1"/>
              </p:cNvSpPr>
              <p:nvPr/>
            </p:nvSpPr>
            <p:spPr bwMode="auto">
              <a:xfrm rot="16200000">
                <a:off x="3962459" y="4408813"/>
                <a:ext cx="24509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internal concentration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396" name="Group 395"/>
              <p:cNvGrpSpPr/>
              <p:nvPr/>
            </p:nvGrpSpPr>
            <p:grpSpPr>
              <a:xfrm>
                <a:off x="5464175" y="3294426"/>
                <a:ext cx="3073400" cy="2508250"/>
                <a:chOff x="8602663" y="2062163"/>
                <a:chExt cx="3073400" cy="2508250"/>
              </a:xfrm>
            </p:grpSpPr>
            <p:sp>
              <p:nvSpPr>
                <p:cNvPr id="407" name="Line 120"/>
                <p:cNvSpPr>
                  <a:spLocks noChangeShapeType="1"/>
                </p:cNvSpPr>
                <p:nvPr/>
              </p:nvSpPr>
              <p:spPr bwMode="auto">
                <a:xfrm>
                  <a:off x="8602663" y="4570413"/>
                  <a:ext cx="30734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8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8602663" y="2062163"/>
                  <a:ext cx="0" cy="2508250"/>
                </a:xfrm>
                <a:prstGeom prst="line">
                  <a:avLst/>
                </a:prstGeom>
                <a:noFill/>
                <a:ln w="12700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9" name="Freeform 183"/>
                <p:cNvSpPr>
                  <a:spLocks/>
                </p:cNvSpPr>
                <p:nvPr/>
              </p:nvSpPr>
              <p:spPr bwMode="auto">
                <a:xfrm>
                  <a:off x="8602663" y="2336800"/>
                  <a:ext cx="3044825" cy="2233612"/>
                </a:xfrm>
                <a:custGeom>
                  <a:avLst/>
                  <a:gdLst>
                    <a:gd name="T0" fmla="*/ 20 w 1918"/>
                    <a:gd name="T1" fmla="*/ 1258 h 1407"/>
                    <a:gd name="T2" fmla="*/ 58 w 1918"/>
                    <a:gd name="T3" fmla="*/ 1005 h 1407"/>
                    <a:gd name="T4" fmla="*/ 97 w 1918"/>
                    <a:gd name="T5" fmla="*/ 802 h 1407"/>
                    <a:gd name="T6" fmla="*/ 136 w 1918"/>
                    <a:gd name="T7" fmla="*/ 641 h 1407"/>
                    <a:gd name="T8" fmla="*/ 175 w 1918"/>
                    <a:gd name="T9" fmla="*/ 511 h 1407"/>
                    <a:gd name="T10" fmla="*/ 213 w 1918"/>
                    <a:gd name="T11" fmla="*/ 408 h 1407"/>
                    <a:gd name="T12" fmla="*/ 252 w 1918"/>
                    <a:gd name="T13" fmla="*/ 325 h 1407"/>
                    <a:gd name="T14" fmla="*/ 291 w 1918"/>
                    <a:gd name="T15" fmla="*/ 259 h 1407"/>
                    <a:gd name="T16" fmla="*/ 330 w 1918"/>
                    <a:gd name="T17" fmla="*/ 206 h 1407"/>
                    <a:gd name="T18" fmla="*/ 368 w 1918"/>
                    <a:gd name="T19" fmla="*/ 164 h 1407"/>
                    <a:gd name="T20" fmla="*/ 407 w 1918"/>
                    <a:gd name="T21" fmla="*/ 130 h 1407"/>
                    <a:gd name="T22" fmla="*/ 446 w 1918"/>
                    <a:gd name="T23" fmla="*/ 103 h 1407"/>
                    <a:gd name="T24" fmla="*/ 485 w 1918"/>
                    <a:gd name="T25" fmla="*/ 81 h 1407"/>
                    <a:gd name="T26" fmla="*/ 523 w 1918"/>
                    <a:gd name="T27" fmla="*/ 64 h 1407"/>
                    <a:gd name="T28" fmla="*/ 562 w 1918"/>
                    <a:gd name="T29" fmla="*/ 50 h 1407"/>
                    <a:gd name="T30" fmla="*/ 601 w 1918"/>
                    <a:gd name="T31" fmla="*/ 39 h 1407"/>
                    <a:gd name="T32" fmla="*/ 639 w 1918"/>
                    <a:gd name="T33" fmla="*/ 30 h 1407"/>
                    <a:gd name="T34" fmla="*/ 678 w 1918"/>
                    <a:gd name="T35" fmla="*/ 23 h 1407"/>
                    <a:gd name="T36" fmla="*/ 717 w 1918"/>
                    <a:gd name="T37" fmla="*/ 17 h 1407"/>
                    <a:gd name="T38" fmla="*/ 755 w 1918"/>
                    <a:gd name="T39" fmla="*/ 13 h 1407"/>
                    <a:gd name="T40" fmla="*/ 794 w 1918"/>
                    <a:gd name="T41" fmla="*/ 9 h 1407"/>
                    <a:gd name="T42" fmla="*/ 833 w 1918"/>
                    <a:gd name="T43" fmla="*/ 6 h 1407"/>
                    <a:gd name="T44" fmla="*/ 871 w 1918"/>
                    <a:gd name="T45" fmla="*/ 4 h 1407"/>
                    <a:gd name="T46" fmla="*/ 910 w 1918"/>
                    <a:gd name="T47" fmla="*/ 2 h 1407"/>
                    <a:gd name="T48" fmla="*/ 949 w 1918"/>
                    <a:gd name="T49" fmla="*/ 0 h 1407"/>
                    <a:gd name="T50" fmla="*/ 988 w 1918"/>
                    <a:gd name="T51" fmla="*/ 233 h 1407"/>
                    <a:gd name="T52" fmla="*/ 1026 w 1918"/>
                    <a:gd name="T53" fmla="*/ 469 h 1407"/>
                    <a:gd name="T54" fmla="*/ 1065 w 1918"/>
                    <a:gd name="T55" fmla="*/ 656 h 1407"/>
                    <a:gd name="T56" fmla="*/ 1104 w 1918"/>
                    <a:gd name="T57" fmla="*/ 807 h 1407"/>
                    <a:gd name="T58" fmla="*/ 1143 w 1918"/>
                    <a:gd name="T59" fmla="*/ 927 h 1407"/>
                    <a:gd name="T60" fmla="*/ 1181 w 1918"/>
                    <a:gd name="T61" fmla="*/ 1023 h 1407"/>
                    <a:gd name="T62" fmla="*/ 1220 w 1918"/>
                    <a:gd name="T63" fmla="*/ 1100 h 1407"/>
                    <a:gd name="T64" fmla="*/ 1259 w 1918"/>
                    <a:gd name="T65" fmla="*/ 1162 h 1407"/>
                    <a:gd name="T66" fmla="*/ 1298 w 1918"/>
                    <a:gd name="T67" fmla="*/ 1210 h 1407"/>
                    <a:gd name="T68" fmla="*/ 1336 w 1918"/>
                    <a:gd name="T69" fmla="*/ 1250 h 1407"/>
                    <a:gd name="T70" fmla="*/ 1375 w 1918"/>
                    <a:gd name="T71" fmla="*/ 1281 h 1407"/>
                    <a:gd name="T72" fmla="*/ 1414 w 1918"/>
                    <a:gd name="T73" fmla="*/ 1306 h 1407"/>
                    <a:gd name="T74" fmla="*/ 1453 w 1918"/>
                    <a:gd name="T75" fmla="*/ 1327 h 1407"/>
                    <a:gd name="T76" fmla="*/ 1491 w 1918"/>
                    <a:gd name="T77" fmla="*/ 1343 h 1407"/>
                    <a:gd name="T78" fmla="*/ 1530 w 1918"/>
                    <a:gd name="T79" fmla="*/ 1355 h 1407"/>
                    <a:gd name="T80" fmla="*/ 1569 w 1918"/>
                    <a:gd name="T81" fmla="*/ 1366 h 1407"/>
                    <a:gd name="T82" fmla="*/ 1608 w 1918"/>
                    <a:gd name="T83" fmla="*/ 1374 h 1407"/>
                    <a:gd name="T84" fmla="*/ 1646 w 1918"/>
                    <a:gd name="T85" fmla="*/ 1381 h 1407"/>
                    <a:gd name="T86" fmla="*/ 1685 w 1918"/>
                    <a:gd name="T87" fmla="*/ 1386 h 1407"/>
                    <a:gd name="T88" fmla="*/ 1724 w 1918"/>
                    <a:gd name="T89" fmla="*/ 1390 h 1407"/>
                    <a:gd name="T90" fmla="*/ 1763 w 1918"/>
                    <a:gd name="T91" fmla="*/ 1394 h 1407"/>
                    <a:gd name="T92" fmla="*/ 1801 w 1918"/>
                    <a:gd name="T93" fmla="*/ 1396 h 1407"/>
                    <a:gd name="T94" fmla="*/ 1840 w 1918"/>
                    <a:gd name="T95" fmla="*/ 1398 h 1407"/>
                    <a:gd name="T96" fmla="*/ 1879 w 1918"/>
                    <a:gd name="T97" fmla="*/ 1400 h 1407"/>
                    <a:gd name="T98" fmla="*/ 1918 w 1918"/>
                    <a:gd name="T99" fmla="*/ 1401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18" h="1407">
                      <a:moveTo>
                        <a:pt x="0" y="1407"/>
                      </a:moveTo>
                      <a:lnTo>
                        <a:pt x="20" y="1258"/>
                      </a:lnTo>
                      <a:lnTo>
                        <a:pt x="39" y="1124"/>
                      </a:lnTo>
                      <a:lnTo>
                        <a:pt x="58" y="1005"/>
                      </a:lnTo>
                      <a:lnTo>
                        <a:pt x="77" y="898"/>
                      </a:lnTo>
                      <a:lnTo>
                        <a:pt x="97" y="802"/>
                      </a:lnTo>
                      <a:lnTo>
                        <a:pt x="116" y="717"/>
                      </a:lnTo>
                      <a:lnTo>
                        <a:pt x="136" y="641"/>
                      </a:lnTo>
                      <a:lnTo>
                        <a:pt x="155" y="572"/>
                      </a:lnTo>
                      <a:lnTo>
                        <a:pt x="175" y="511"/>
                      </a:lnTo>
                      <a:lnTo>
                        <a:pt x="194" y="457"/>
                      </a:lnTo>
                      <a:lnTo>
                        <a:pt x="213" y="408"/>
                      </a:lnTo>
                      <a:lnTo>
                        <a:pt x="232" y="364"/>
                      </a:lnTo>
                      <a:lnTo>
                        <a:pt x="252" y="325"/>
                      </a:lnTo>
                      <a:lnTo>
                        <a:pt x="271" y="290"/>
                      </a:lnTo>
                      <a:lnTo>
                        <a:pt x="291" y="259"/>
                      </a:lnTo>
                      <a:lnTo>
                        <a:pt x="310" y="231"/>
                      </a:lnTo>
                      <a:lnTo>
                        <a:pt x="330" y="206"/>
                      </a:lnTo>
                      <a:lnTo>
                        <a:pt x="349" y="184"/>
                      </a:lnTo>
                      <a:lnTo>
                        <a:pt x="368" y="164"/>
                      </a:lnTo>
                      <a:lnTo>
                        <a:pt x="387" y="146"/>
                      </a:lnTo>
                      <a:lnTo>
                        <a:pt x="407" y="130"/>
                      </a:lnTo>
                      <a:lnTo>
                        <a:pt x="426" y="116"/>
                      </a:lnTo>
                      <a:lnTo>
                        <a:pt x="446" y="103"/>
                      </a:lnTo>
                      <a:lnTo>
                        <a:pt x="465" y="91"/>
                      </a:lnTo>
                      <a:lnTo>
                        <a:pt x="485" y="81"/>
                      </a:lnTo>
                      <a:lnTo>
                        <a:pt x="504" y="72"/>
                      </a:lnTo>
                      <a:lnTo>
                        <a:pt x="523" y="64"/>
                      </a:lnTo>
                      <a:lnTo>
                        <a:pt x="542" y="56"/>
                      </a:lnTo>
                      <a:lnTo>
                        <a:pt x="562" y="50"/>
                      </a:lnTo>
                      <a:lnTo>
                        <a:pt x="581" y="44"/>
                      </a:lnTo>
                      <a:lnTo>
                        <a:pt x="601" y="39"/>
                      </a:lnTo>
                      <a:lnTo>
                        <a:pt x="620" y="34"/>
                      </a:lnTo>
                      <a:lnTo>
                        <a:pt x="639" y="30"/>
                      </a:lnTo>
                      <a:lnTo>
                        <a:pt x="659" y="26"/>
                      </a:lnTo>
                      <a:lnTo>
                        <a:pt x="678" y="23"/>
                      </a:lnTo>
                      <a:lnTo>
                        <a:pt x="697" y="20"/>
                      </a:lnTo>
                      <a:lnTo>
                        <a:pt x="717" y="17"/>
                      </a:lnTo>
                      <a:lnTo>
                        <a:pt x="736" y="15"/>
                      </a:lnTo>
                      <a:lnTo>
                        <a:pt x="755" y="13"/>
                      </a:lnTo>
                      <a:lnTo>
                        <a:pt x="775" y="11"/>
                      </a:lnTo>
                      <a:lnTo>
                        <a:pt x="794" y="9"/>
                      </a:lnTo>
                      <a:lnTo>
                        <a:pt x="814" y="8"/>
                      </a:lnTo>
                      <a:lnTo>
                        <a:pt x="833" y="6"/>
                      </a:lnTo>
                      <a:lnTo>
                        <a:pt x="852" y="5"/>
                      </a:lnTo>
                      <a:lnTo>
                        <a:pt x="871" y="4"/>
                      </a:lnTo>
                      <a:lnTo>
                        <a:pt x="891" y="3"/>
                      </a:lnTo>
                      <a:lnTo>
                        <a:pt x="910" y="2"/>
                      </a:lnTo>
                      <a:lnTo>
                        <a:pt x="930" y="1"/>
                      </a:lnTo>
                      <a:lnTo>
                        <a:pt x="949" y="0"/>
                      </a:lnTo>
                      <a:lnTo>
                        <a:pt x="969" y="93"/>
                      </a:lnTo>
                      <a:lnTo>
                        <a:pt x="988" y="233"/>
                      </a:lnTo>
                      <a:lnTo>
                        <a:pt x="1007" y="357"/>
                      </a:lnTo>
                      <a:lnTo>
                        <a:pt x="1026" y="469"/>
                      </a:lnTo>
                      <a:lnTo>
                        <a:pt x="1046" y="568"/>
                      </a:lnTo>
                      <a:lnTo>
                        <a:pt x="1065" y="656"/>
                      </a:lnTo>
                      <a:lnTo>
                        <a:pt x="1085" y="736"/>
                      </a:lnTo>
                      <a:lnTo>
                        <a:pt x="1104" y="807"/>
                      </a:lnTo>
                      <a:lnTo>
                        <a:pt x="1124" y="870"/>
                      </a:lnTo>
                      <a:lnTo>
                        <a:pt x="1143" y="927"/>
                      </a:lnTo>
                      <a:lnTo>
                        <a:pt x="1162" y="978"/>
                      </a:lnTo>
                      <a:lnTo>
                        <a:pt x="1181" y="1023"/>
                      </a:lnTo>
                      <a:lnTo>
                        <a:pt x="1201" y="1064"/>
                      </a:lnTo>
                      <a:lnTo>
                        <a:pt x="1220" y="1100"/>
                      </a:lnTo>
                      <a:lnTo>
                        <a:pt x="1240" y="1132"/>
                      </a:lnTo>
                      <a:lnTo>
                        <a:pt x="1259" y="1162"/>
                      </a:lnTo>
                      <a:lnTo>
                        <a:pt x="1278" y="1187"/>
                      </a:lnTo>
                      <a:lnTo>
                        <a:pt x="1298" y="1210"/>
                      </a:lnTo>
                      <a:lnTo>
                        <a:pt x="1317" y="1231"/>
                      </a:lnTo>
                      <a:lnTo>
                        <a:pt x="1336" y="1250"/>
                      </a:lnTo>
                      <a:lnTo>
                        <a:pt x="1356" y="1266"/>
                      </a:lnTo>
                      <a:lnTo>
                        <a:pt x="1375" y="1281"/>
                      </a:lnTo>
                      <a:lnTo>
                        <a:pt x="1395" y="1295"/>
                      </a:lnTo>
                      <a:lnTo>
                        <a:pt x="1414" y="1306"/>
                      </a:lnTo>
                      <a:lnTo>
                        <a:pt x="1433" y="1317"/>
                      </a:lnTo>
                      <a:lnTo>
                        <a:pt x="1453" y="1327"/>
                      </a:lnTo>
                      <a:lnTo>
                        <a:pt x="1472" y="1335"/>
                      </a:lnTo>
                      <a:lnTo>
                        <a:pt x="1491" y="1343"/>
                      </a:lnTo>
                      <a:lnTo>
                        <a:pt x="1511" y="1349"/>
                      </a:lnTo>
                      <a:lnTo>
                        <a:pt x="1530" y="1355"/>
                      </a:lnTo>
                      <a:lnTo>
                        <a:pt x="1549" y="1361"/>
                      </a:lnTo>
                      <a:lnTo>
                        <a:pt x="1569" y="1366"/>
                      </a:lnTo>
                      <a:lnTo>
                        <a:pt x="1588" y="1370"/>
                      </a:lnTo>
                      <a:lnTo>
                        <a:pt x="1608" y="1374"/>
                      </a:lnTo>
                      <a:lnTo>
                        <a:pt x="1627" y="1377"/>
                      </a:lnTo>
                      <a:lnTo>
                        <a:pt x="1646" y="1381"/>
                      </a:lnTo>
                      <a:lnTo>
                        <a:pt x="1666" y="1383"/>
                      </a:lnTo>
                      <a:lnTo>
                        <a:pt x="1685" y="1386"/>
                      </a:lnTo>
                      <a:lnTo>
                        <a:pt x="1704" y="1388"/>
                      </a:lnTo>
                      <a:lnTo>
                        <a:pt x="1724" y="1390"/>
                      </a:lnTo>
                      <a:lnTo>
                        <a:pt x="1743" y="1392"/>
                      </a:lnTo>
                      <a:lnTo>
                        <a:pt x="1763" y="1394"/>
                      </a:lnTo>
                      <a:lnTo>
                        <a:pt x="1782" y="1395"/>
                      </a:lnTo>
                      <a:lnTo>
                        <a:pt x="1801" y="1396"/>
                      </a:lnTo>
                      <a:lnTo>
                        <a:pt x="1821" y="1398"/>
                      </a:lnTo>
                      <a:lnTo>
                        <a:pt x="1840" y="1398"/>
                      </a:lnTo>
                      <a:lnTo>
                        <a:pt x="1859" y="1399"/>
                      </a:lnTo>
                      <a:lnTo>
                        <a:pt x="1879" y="1400"/>
                      </a:lnTo>
                      <a:lnTo>
                        <a:pt x="1898" y="1401"/>
                      </a:lnTo>
                      <a:lnTo>
                        <a:pt x="1918" y="1401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398" name="Group 397"/>
              <p:cNvGrpSpPr/>
              <p:nvPr/>
            </p:nvGrpSpPr>
            <p:grpSpPr>
              <a:xfrm>
                <a:off x="5461000" y="3294426"/>
                <a:ext cx="3073400" cy="2508250"/>
                <a:chOff x="8551863" y="2062163"/>
                <a:chExt cx="3073400" cy="2508250"/>
              </a:xfrm>
            </p:grpSpPr>
            <p:sp>
              <p:nvSpPr>
                <p:cNvPr id="401" name="Line 124"/>
                <p:cNvSpPr>
                  <a:spLocks noChangeShapeType="1"/>
                </p:cNvSpPr>
                <p:nvPr/>
              </p:nvSpPr>
              <p:spPr bwMode="auto">
                <a:xfrm>
                  <a:off x="8551863" y="4570413"/>
                  <a:ext cx="30734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2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8551863" y="2062163"/>
                  <a:ext cx="0" cy="2508250"/>
                </a:xfrm>
                <a:prstGeom prst="line">
                  <a:avLst/>
                </a:prstGeom>
                <a:noFill/>
                <a:ln w="12700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3" name="Freeform 187"/>
                <p:cNvSpPr>
                  <a:spLocks/>
                </p:cNvSpPr>
                <p:nvPr/>
              </p:nvSpPr>
              <p:spPr bwMode="auto">
                <a:xfrm>
                  <a:off x="8551863" y="3127375"/>
                  <a:ext cx="3044825" cy="1443037"/>
                </a:xfrm>
                <a:custGeom>
                  <a:avLst/>
                  <a:gdLst>
                    <a:gd name="T0" fmla="*/ 20 w 1918"/>
                    <a:gd name="T1" fmla="*/ 765 h 909"/>
                    <a:gd name="T2" fmla="*/ 58 w 1918"/>
                    <a:gd name="T3" fmla="*/ 542 h 909"/>
                    <a:gd name="T4" fmla="*/ 97 w 1918"/>
                    <a:gd name="T5" fmla="*/ 387 h 909"/>
                    <a:gd name="T6" fmla="*/ 136 w 1918"/>
                    <a:gd name="T7" fmla="*/ 277 h 909"/>
                    <a:gd name="T8" fmla="*/ 175 w 1918"/>
                    <a:gd name="T9" fmla="*/ 201 h 909"/>
                    <a:gd name="T10" fmla="*/ 213 w 1918"/>
                    <a:gd name="T11" fmla="*/ 147 h 909"/>
                    <a:gd name="T12" fmla="*/ 252 w 1918"/>
                    <a:gd name="T13" fmla="*/ 109 h 909"/>
                    <a:gd name="T14" fmla="*/ 291 w 1918"/>
                    <a:gd name="T15" fmla="*/ 82 h 909"/>
                    <a:gd name="T16" fmla="*/ 330 w 1918"/>
                    <a:gd name="T17" fmla="*/ 62 h 909"/>
                    <a:gd name="T18" fmla="*/ 368 w 1918"/>
                    <a:gd name="T19" fmla="*/ 48 h 909"/>
                    <a:gd name="T20" fmla="*/ 407 w 1918"/>
                    <a:gd name="T21" fmla="*/ 38 h 909"/>
                    <a:gd name="T22" fmla="*/ 446 w 1918"/>
                    <a:gd name="T23" fmla="*/ 31 h 909"/>
                    <a:gd name="T24" fmla="*/ 485 w 1918"/>
                    <a:gd name="T25" fmla="*/ 25 h 909"/>
                    <a:gd name="T26" fmla="*/ 523 w 1918"/>
                    <a:gd name="T27" fmla="*/ 21 h 909"/>
                    <a:gd name="T28" fmla="*/ 562 w 1918"/>
                    <a:gd name="T29" fmla="*/ 18 h 909"/>
                    <a:gd name="T30" fmla="*/ 601 w 1918"/>
                    <a:gd name="T31" fmla="*/ 15 h 909"/>
                    <a:gd name="T32" fmla="*/ 639 w 1918"/>
                    <a:gd name="T33" fmla="*/ 13 h 909"/>
                    <a:gd name="T34" fmla="*/ 678 w 1918"/>
                    <a:gd name="T35" fmla="*/ 11 h 909"/>
                    <a:gd name="T36" fmla="*/ 717 w 1918"/>
                    <a:gd name="T37" fmla="*/ 9 h 909"/>
                    <a:gd name="T38" fmla="*/ 755 w 1918"/>
                    <a:gd name="T39" fmla="*/ 7 h 909"/>
                    <a:gd name="T40" fmla="*/ 794 w 1918"/>
                    <a:gd name="T41" fmla="*/ 6 h 909"/>
                    <a:gd name="T42" fmla="*/ 833 w 1918"/>
                    <a:gd name="T43" fmla="*/ 4 h 909"/>
                    <a:gd name="T44" fmla="*/ 871 w 1918"/>
                    <a:gd name="T45" fmla="*/ 3 h 909"/>
                    <a:gd name="T46" fmla="*/ 910 w 1918"/>
                    <a:gd name="T47" fmla="*/ 1 h 909"/>
                    <a:gd name="T48" fmla="*/ 949 w 1918"/>
                    <a:gd name="T49" fmla="*/ 0 h 909"/>
                    <a:gd name="T50" fmla="*/ 988 w 1918"/>
                    <a:gd name="T51" fmla="*/ 207 h 909"/>
                    <a:gd name="T52" fmla="*/ 1026 w 1918"/>
                    <a:gd name="T53" fmla="*/ 409 h 909"/>
                    <a:gd name="T54" fmla="*/ 1065 w 1918"/>
                    <a:gd name="T55" fmla="*/ 550 h 909"/>
                    <a:gd name="T56" fmla="*/ 1104 w 1918"/>
                    <a:gd name="T57" fmla="*/ 648 h 909"/>
                    <a:gd name="T58" fmla="*/ 1143 w 1918"/>
                    <a:gd name="T59" fmla="*/ 717 h 909"/>
                    <a:gd name="T60" fmla="*/ 1181 w 1918"/>
                    <a:gd name="T61" fmla="*/ 765 h 909"/>
                    <a:gd name="T62" fmla="*/ 1220 w 1918"/>
                    <a:gd name="T63" fmla="*/ 799 h 909"/>
                    <a:gd name="T64" fmla="*/ 1259 w 1918"/>
                    <a:gd name="T65" fmla="*/ 823 h 909"/>
                    <a:gd name="T66" fmla="*/ 1298 w 1918"/>
                    <a:gd name="T67" fmla="*/ 839 h 909"/>
                    <a:gd name="T68" fmla="*/ 1336 w 1918"/>
                    <a:gd name="T69" fmla="*/ 851 h 909"/>
                    <a:gd name="T70" fmla="*/ 1375 w 1918"/>
                    <a:gd name="T71" fmla="*/ 859 h 909"/>
                    <a:gd name="T72" fmla="*/ 1414 w 1918"/>
                    <a:gd name="T73" fmla="*/ 864 h 909"/>
                    <a:gd name="T74" fmla="*/ 1453 w 1918"/>
                    <a:gd name="T75" fmla="*/ 869 h 909"/>
                    <a:gd name="T76" fmla="*/ 1491 w 1918"/>
                    <a:gd name="T77" fmla="*/ 871 h 909"/>
                    <a:gd name="T78" fmla="*/ 1530 w 1918"/>
                    <a:gd name="T79" fmla="*/ 873 h 909"/>
                    <a:gd name="T80" fmla="*/ 1569 w 1918"/>
                    <a:gd name="T81" fmla="*/ 875 h 909"/>
                    <a:gd name="T82" fmla="*/ 1608 w 1918"/>
                    <a:gd name="T83" fmla="*/ 876 h 909"/>
                    <a:gd name="T84" fmla="*/ 1646 w 1918"/>
                    <a:gd name="T85" fmla="*/ 876 h 909"/>
                    <a:gd name="T86" fmla="*/ 1685 w 1918"/>
                    <a:gd name="T87" fmla="*/ 877 h 909"/>
                    <a:gd name="T88" fmla="*/ 1724 w 1918"/>
                    <a:gd name="T89" fmla="*/ 878 h 909"/>
                    <a:gd name="T90" fmla="*/ 1763 w 1918"/>
                    <a:gd name="T91" fmla="*/ 878 h 909"/>
                    <a:gd name="T92" fmla="*/ 1801 w 1918"/>
                    <a:gd name="T93" fmla="*/ 878 h 909"/>
                    <a:gd name="T94" fmla="*/ 1840 w 1918"/>
                    <a:gd name="T95" fmla="*/ 878 h 909"/>
                    <a:gd name="T96" fmla="*/ 1879 w 1918"/>
                    <a:gd name="T97" fmla="*/ 878 h 909"/>
                    <a:gd name="T98" fmla="*/ 1918 w 1918"/>
                    <a:gd name="T99" fmla="*/ 878 h 9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18" h="909">
                      <a:moveTo>
                        <a:pt x="0" y="909"/>
                      </a:moveTo>
                      <a:lnTo>
                        <a:pt x="20" y="765"/>
                      </a:lnTo>
                      <a:lnTo>
                        <a:pt x="39" y="643"/>
                      </a:lnTo>
                      <a:lnTo>
                        <a:pt x="58" y="542"/>
                      </a:lnTo>
                      <a:lnTo>
                        <a:pt x="77" y="458"/>
                      </a:lnTo>
                      <a:lnTo>
                        <a:pt x="97" y="387"/>
                      </a:lnTo>
                      <a:lnTo>
                        <a:pt x="116" y="327"/>
                      </a:lnTo>
                      <a:lnTo>
                        <a:pt x="136" y="277"/>
                      </a:lnTo>
                      <a:lnTo>
                        <a:pt x="155" y="236"/>
                      </a:lnTo>
                      <a:lnTo>
                        <a:pt x="175" y="201"/>
                      </a:lnTo>
                      <a:lnTo>
                        <a:pt x="194" y="171"/>
                      </a:lnTo>
                      <a:lnTo>
                        <a:pt x="213" y="147"/>
                      </a:lnTo>
                      <a:lnTo>
                        <a:pt x="232" y="126"/>
                      </a:lnTo>
                      <a:lnTo>
                        <a:pt x="252" y="109"/>
                      </a:lnTo>
                      <a:lnTo>
                        <a:pt x="271" y="94"/>
                      </a:lnTo>
                      <a:lnTo>
                        <a:pt x="291" y="82"/>
                      </a:lnTo>
                      <a:lnTo>
                        <a:pt x="310" y="71"/>
                      </a:lnTo>
                      <a:lnTo>
                        <a:pt x="330" y="62"/>
                      </a:lnTo>
                      <a:lnTo>
                        <a:pt x="349" y="55"/>
                      </a:lnTo>
                      <a:lnTo>
                        <a:pt x="368" y="48"/>
                      </a:lnTo>
                      <a:lnTo>
                        <a:pt x="387" y="43"/>
                      </a:lnTo>
                      <a:lnTo>
                        <a:pt x="407" y="38"/>
                      </a:lnTo>
                      <a:lnTo>
                        <a:pt x="426" y="34"/>
                      </a:lnTo>
                      <a:lnTo>
                        <a:pt x="446" y="31"/>
                      </a:lnTo>
                      <a:lnTo>
                        <a:pt x="465" y="28"/>
                      </a:lnTo>
                      <a:lnTo>
                        <a:pt x="485" y="25"/>
                      </a:lnTo>
                      <a:lnTo>
                        <a:pt x="504" y="23"/>
                      </a:lnTo>
                      <a:lnTo>
                        <a:pt x="523" y="21"/>
                      </a:lnTo>
                      <a:lnTo>
                        <a:pt x="542" y="19"/>
                      </a:lnTo>
                      <a:lnTo>
                        <a:pt x="562" y="18"/>
                      </a:lnTo>
                      <a:lnTo>
                        <a:pt x="581" y="16"/>
                      </a:lnTo>
                      <a:lnTo>
                        <a:pt x="601" y="15"/>
                      </a:lnTo>
                      <a:lnTo>
                        <a:pt x="620" y="14"/>
                      </a:lnTo>
                      <a:lnTo>
                        <a:pt x="639" y="13"/>
                      </a:lnTo>
                      <a:lnTo>
                        <a:pt x="659" y="11"/>
                      </a:lnTo>
                      <a:lnTo>
                        <a:pt x="678" y="11"/>
                      </a:lnTo>
                      <a:lnTo>
                        <a:pt x="697" y="9"/>
                      </a:lnTo>
                      <a:lnTo>
                        <a:pt x="717" y="9"/>
                      </a:lnTo>
                      <a:lnTo>
                        <a:pt x="736" y="8"/>
                      </a:lnTo>
                      <a:lnTo>
                        <a:pt x="755" y="7"/>
                      </a:lnTo>
                      <a:lnTo>
                        <a:pt x="775" y="6"/>
                      </a:lnTo>
                      <a:lnTo>
                        <a:pt x="794" y="6"/>
                      </a:lnTo>
                      <a:lnTo>
                        <a:pt x="814" y="5"/>
                      </a:lnTo>
                      <a:lnTo>
                        <a:pt x="833" y="4"/>
                      </a:lnTo>
                      <a:lnTo>
                        <a:pt x="852" y="3"/>
                      </a:lnTo>
                      <a:lnTo>
                        <a:pt x="871" y="3"/>
                      </a:lnTo>
                      <a:lnTo>
                        <a:pt x="891" y="2"/>
                      </a:lnTo>
                      <a:lnTo>
                        <a:pt x="910" y="1"/>
                      </a:lnTo>
                      <a:lnTo>
                        <a:pt x="930" y="1"/>
                      </a:lnTo>
                      <a:lnTo>
                        <a:pt x="949" y="0"/>
                      </a:lnTo>
                      <a:lnTo>
                        <a:pt x="969" y="76"/>
                      </a:lnTo>
                      <a:lnTo>
                        <a:pt x="988" y="207"/>
                      </a:lnTo>
                      <a:lnTo>
                        <a:pt x="1007" y="317"/>
                      </a:lnTo>
                      <a:lnTo>
                        <a:pt x="1026" y="409"/>
                      </a:lnTo>
                      <a:lnTo>
                        <a:pt x="1046" y="486"/>
                      </a:lnTo>
                      <a:lnTo>
                        <a:pt x="1065" y="550"/>
                      </a:lnTo>
                      <a:lnTo>
                        <a:pt x="1085" y="604"/>
                      </a:lnTo>
                      <a:lnTo>
                        <a:pt x="1104" y="648"/>
                      </a:lnTo>
                      <a:lnTo>
                        <a:pt x="1124" y="686"/>
                      </a:lnTo>
                      <a:lnTo>
                        <a:pt x="1143" y="717"/>
                      </a:lnTo>
                      <a:lnTo>
                        <a:pt x="1162" y="744"/>
                      </a:lnTo>
                      <a:lnTo>
                        <a:pt x="1181" y="765"/>
                      </a:lnTo>
                      <a:lnTo>
                        <a:pt x="1201" y="784"/>
                      </a:lnTo>
                      <a:lnTo>
                        <a:pt x="1220" y="799"/>
                      </a:lnTo>
                      <a:lnTo>
                        <a:pt x="1240" y="812"/>
                      </a:lnTo>
                      <a:lnTo>
                        <a:pt x="1259" y="823"/>
                      </a:lnTo>
                      <a:lnTo>
                        <a:pt x="1278" y="832"/>
                      </a:lnTo>
                      <a:lnTo>
                        <a:pt x="1298" y="839"/>
                      </a:lnTo>
                      <a:lnTo>
                        <a:pt x="1317" y="846"/>
                      </a:lnTo>
                      <a:lnTo>
                        <a:pt x="1336" y="851"/>
                      </a:lnTo>
                      <a:lnTo>
                        <a:pt x="1356" y="855"/>
                      </a:lnTo>
                      <a:lnTo>
                        <a:pt x="1375" y="859"/>
                      </a:lnTo>
                      <a:lnTo>
                        <a:pt x="1395" y="862"/>
                      </a:lnTo>
                      <a:lnTo>
                        <a:pt x="1414" y="864"/>
                      </a:lnTo>
                      <a:lnTo>
                        <a:pt x="1433" y="867"/>
                      </a:lnTo>
                      <a:lnTo>
                        <a:pt x="1453" y="869"/>
                      </a:lnTo>
                      <a:lnTo>
                        <a:pt x="1472" y="870"/>
                      </a:lnTo>
                      <a:lnTo>
                        <a:pt x="1491" y="871"/>
                      </a:lnTo>
                      <a:lnTo>
                        <a:pt x="1511" y="873"/>
                      </a:lnTo>
                      <a:lnTo>
                        <a:pt x="1530" y="873"/>
                      </a:lnTo>
                      <a:lnTo>
                        <a:pt x="1549" y="874"/>
                      </a:lnTo>
                      <a:lnTo>
                        <a:pt x="1569" y="875"/>
                      </a:lnTo>
                      <a:lnTo>
                        <a:pt x="1588" y="875"/>
                      </a:lnTo>
                      <a:lnTo>
                        <a:pt x="1608" y="876"/>
                      </a:lnTo>
                      <a:lnTo>
                        <a:pt x="1627" y="876"/>
                      </a:lnTo>
                      <a:lnTo>
                        <a:pt x="1646" y="876"/>
                      </a:lnTo>
                      <a:lnTo>
                        <a:pt x="1666" y="877"/>
                      </a:lnTo>
                      <a:lnTo>
                        <a:pt x="1685" y="877"/>
                      </a:lnTo>
                      <a:lnTo>
                        <a:pt x="1704" y="877"/>
                      </a:lnTo>
                      <a:lnTo>
                        <a:pt x="1724" y="878"/>
                      </a:lnTo>
                      <a:lnTo>
                        <a:pt x="1743" y="878"/>
                      </a:lnTo>
                      <a:lnTo>
                        <a:pt x="1763" y="878"/>
                      </a:lnTo>
                      <a:lnTo>
                        <a:pt x="1782" y="878"/>
                      </a:lnTo>
                      <a:lnTo>
                        <a:pt x="1801" y="878"/>
                      </a:lnTo>
                      <a:lnTo>
                        <a:pt x="1821" y="878"/>
                      </a:lnTo>
                      <a:lnTo>
                        <a:pt x="1840" y="878"/>
                      </a:lnTo>
                      <a:lnTo>
                        <a:pt x="1859" y="878"/>
                      </a:lnTo>
                      <a:lnTo>
                        <a:pt x="1879" y="878"/>
                      </a:lnTo>
                      <a:lnTo>
                        <a:pt x="1898" y="878"/>
                      </a:lnTo>
                      <a:lnTo>
                        <a:pt x="1918" y="878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00" name="Straight Arrow Connector 399"/>
              <p:cNvCxnSpPr/>
              <p:nvPr/>
            </p:nvCxnSpPr>
            <p:spPr>
              <a:xfrm>
                <a:off x="6512561" y="3694476"/>
                <a:ext cx="0" cy="63154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8" name="TextBox 417"/>
            <p:cNvSpPr txBox="1"/>
            <p:nvPr/>
          </p:nvSpPr>
          <p:spPr>
            <a:xfrm>
              <a:off x="5826751" y="2836337"/>
              <a:ext cx="1519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009900"/>
                  </a:solidFill>
                </a:rPr>
                <a:t>structure</a:t>
              </a:r>
              <a:endParaRPr lang="en-GB" sz="24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2177722"/>
          </a:xfrm>
        </p:spPr>
        <p:txBody>
          <a:bodyPr/>
          <a:lstStyle/>
          <a:p>
            <a:r>
              <a:rPr lang="en-GB" dirty="0" smtClean="0"/>
              <a:t>Simulate effect of different lipid content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40476" y="645201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i="1" dirty="0"/>
              <a:t>submitted: </a:t>
            </a:r>
            <a:r>
              <a:rPr lang="en-GB" i="1" dirty="0" err="1"/>
              <a:t>Jager</a:t>
            </a:r>
            <a:r>
              <a:rPr lang="en-GB" i="1" dirty="0"/>
              <a:t> et al …</a:t>
            </a:r>
          </a:p>
        </p:txBody>
      </p:sp>
    </p:spTree>
    <p:extLst>
      <p:ext uri="{BB962C8B-B14F-4D97-AF65-F5344CB8AC3E}">
        <p14:creationId xmlns:p14="http://schemas.microsoft.com/office/powerpoint/2010/main" val="1591224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Case: </a:t>
            </a:r>
            <a:r>
              <a:rPr lang="en-GB" dirty="0" err="1"/>
              <a:t>dimethylnaphthalene</a:t>
            </a:r>
            <a:r>
              <a:rPr lang="en-GB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31683" y="2607739"/>
            <a:ext cx="6361937" cy="3399521"/>
            <a:chOff x="1931683" y="2836337"/>
            <a:chExt cx="6361937" cy="3399521"/>
          </a:xfrm>
        </p:grpSpPr>
        <p:sp>
          <p:nvSpPr>
            <p:cNvPr id="58" name="Rectangle 57"/>
            <p:cNvSpPr/>
            <p:nvPr/>
          </p:nvSpPr>
          <p:spPr>
            <a:xfrm>
              <a:off x="6727756" y="3280671"/>
              <a:ext cx="1559987" cy="2510264"/>
            </a:xfrm>
            <a:prstGeom prst="rect">
              <a:avLst/>
            </a:prstGeom>
            <a:solidFill>
              <a:srgbClr val="DEFFB7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4923" y="3280671"/>
              <a:ext cx="1519772" cy="2510264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3" name="Group 412"/>
            <p:cNvGrpSpPr/>
            <p:nvPr/>
          </p:nvGrpSpPr>
          <p:grpSpPr>
            <a:xfrm>
              <a:off x="4788523" y="3285959"/>
              <a:ext cx="3505097" cy="2949899"/>
              <a:chOff x="5034066" y="3294426"/>
              <a:chExt cx="3505097" cy="2949899"/>
            </a:xfrm>
          </p:grpSpPr>
          <p:sp>
            <p:nvSpPr>
              <p:cNvPr id="371" name="Line 124"/>
              <p:cNvSpPr>
                <a:spLocks noChangeShapeType="1"/>
              </p:cNvSpPr>
              <p:nvPr/>
            </p:nvSpPr>
            <p:spPr bwMode="auto">
              <a:xfrm>
                <a:off x="5464175" y="5802676"/>
                <a:ext cx="3074988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25"/>
              <p:cNvSpPr>
                <a:spLocks noChangeShapeType="1"/>
              </p:cNvSpPr>
              <p:nvPr/>
            </p:nvSpPr>
            <p:spPr bwMode="auto">
              <a:xfrm flipV="1">
                <a:off x="5464175" y="5770926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Line 126"/>
              <p:cNvSpPr>
                <a:spLocks noChangeShapeType="1"/>
              </p:cNvSpPr>
              <p:nvPr/>
            </p:nvSpPr>
            <p:spPr bwMode="auto">
              <a:xfrm flipV="1">
                <a:off x="6226175" y="5770926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Line 127"/>
              <p:cNvSpPr>
                <a:spLocks noChangeShapeType="1"/>
              </p:cNvSpPr>
              <p:nvPr/>
            </p:nvSpPr>
            <p:spPr bwMode="auto">
              <a:xfrm flipV="1">
                <a:off x="6988175" y="5770926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Line 128"/>
              <p:cNvSpPr>
                <a:spLocks noChangeShapeType="1"/>
              </p:cNvSpPr>
              <p:nvPr/>
            </p:nvSpPr>
            <p:spPr bwMode="auto">
              <a:xfrm flipV="1">
                <a:off x="7748587" y="5770926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Line 129"/>
              <p:cNvSpPr>
                <a:spLocks noChangeShapeType="1"/>
              </p:cNvSpPr>
              <p:nvPr/>
            </p:nvSpPr>
            <p:spPr bwMode="auto">
              <a:xfrm flipV="1">
                <a:off x="8509000" y="5770926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Rectangle 135"/>
              <p:cNvSpPr>
                <a:spLocks noChangeArrowheads="1"/>
              </p:cNvSpPr>
              <p:nvPr/>
            </p:nvSpPr>
            <p:spPr bwMode="auto">
              <a:xfrm>
                <a:off x="6779690" y="5936548"/>
                <a:ext cx="48410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time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Line 136"/>
              <p:cNvSpPr>
                <a:spLocks noChangeShapeType="1"/>
              </p:cNvSpPr>
              <p:nvPr/>
            </p:nvSpPr>
            <p:spPr bwMode="auto">
              <a:xfrm flipV="1">
                <a:off x="5464175" y="3294426"/>
                <a:ext cx="0" cy="25082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Line 137"/>
              <p:cNvSpPr>
                <a:spLocks noChangeShapeType="1"/>
              </p:cNvSpPr>
              <p:nvPr/>
            </p:nvSpPr>
            <p:spPr bwMode="auto">
              <a:xfrm>
                <a:off x="5464175" y="5802676"/>
                <a:ext cx="31750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Line 139"/>
              <p:cNvSpPr>
                <a:spLocks noChangeShapeType="1"/>
              </p:cNvSpPr>
              <p:nvPr/>
            </p:nvSpPr>
            <p:spPr bwMode="auto">
              <a:xfrm>
                <a:off x="5464175" y="5086713"/>
                <a:ext cx="31750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Line 141"/>
              <p:cNvSpPr>
                <a:spLocks noChangeShapeType="1"/>
              </p:cNvSpPr>
              <p:nvPr/>
            </p:nvSpPr>
            <p:spPr bwMode="auto">
              <a:xfrm>
                <a:off x="5464175" y="4369163"/>
                <a:ext cx="31750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Line 143"/>
              <p:cNvSpPr>
                <a:spLocks noChangeShapeType="1"/>
              </p:cNvSpPr>
              <p:nvPr/>
            </p:nvSpPr>
            <p:spPr bwMode="auto">
              <a:xfrm>
                <a:off x="5464175" y="3653201"/>
                <a:ext cx="31750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87"/>
              <p:cNvSpPr>
                <a:spLocks/>
              </p:cNvSpPr>
              <p:nvPr/>
            </p:nvSpPr>
            <p:spPr bwMode="auto">
              <a:xfrm>
                <a:off x="5464175" y="4050076"/>
                <a:ext cx="3044825" cy="1752600"/>
              </a:xfrm>
              <a:custGeom>
                <a:avLst/>
                <a:gdLst>
                  <a:gd name="T0" fmla="*/ 20 w 1918"/>
                  <a:gd name="T1" fmla="*/ 957 h 1104"/>
                  <a:gd name="T2" fmla="*/ 58 w 1918"/>
                  <a:gd name="T3" fmla="*/ 720 h 1104"/>
                  <a:gd name="T4" fmla="*/ 97 w 1918"/>
                  <a:gd name="T5" fmla="*/ 543 h 1104"/>
                  <a:gd name="T6" fmla="*/ 136 w 1918"/>
                  <a:gd name="T7" fmla="*/ 410 h 1104"/>
                  <a:gd name="T8" fmla="*/ 175 w 1918"/>
                  <a:gd name="T9" fmla="*/ 310 h 1104"/>
                  <a:gd name="T10" fmla="*/ 213 w 1918"/>
                  <a:gd name="T11" fmla="*/ 236 h 1104"/>
                  <a:gd name="T12" fmla="*/ 252 w 1918"/>
                  <a:gd name="T13" fmla="*/ 179 h 1104"/>
                  <a:gd name="T14" fmla="*/ 291 w 1918"/>
                  <a:gd name="T15" fmla="*/ 137 h 1104"/>
                  <a:gd name="T16" fmla="*/ 330 w 1918"/>
                  <a:gd name="T17" fmla="*/ 106 h 1104"/>
                  <a:gd name="T18" fmla="*/ 368 w 1918"/>
                  <a:gd name="T19" fmla="*/ 81 h 1104"/>
                  <a:gd name="T20" fmla="*/ 407 w 1918"/>
                  <a:gd name="T21" fmla="*/ 63 h 1104"/>
                  <a:gd name="T22" fmla="*/ 446 w 1918"/>
                  <a:gd name="T23" fmla="*/ 49 h 1104"/>
                  <a:gd name="T24" fmla="*/ 485 w 1918"/>
                  <a:gd name="T25" fmla="*/ 39 h 1104"/>
                  <a:gd name="T26" fmla="*/ 523 w 1918"/>
                  <a:gd name="T27" fmla="*/ 31 h 1104"/>
                  <a:gd name="T28" fmla="*/ 562 w 1918"/>
                  <a:gd name="T29" fmla="*/ 24 h 1104"/>
                  <a:gd name="T30" fmla="*/ 601 w 1918"/>
                  <a:gd name="T31" fmla="*/ 19 h 1104"/>
                  <a:gd name="T32" fmla="*/ 640 w 1918"/>
                  <a:gd name="T33" fmla="*/ 16 h 1104"/>
                  <a:gd name="T34" fmla="*/ 678 w 1918"/>
                  <a:gd name="T35" fmla="*/ 12 h 1104"/>
                  <a:gd name="T36" fmla="*/ 717 w 1918"/>
                  <a:gd name="T37" fmla="*/ 10 h 1104"/>
                  <a:gd name="T38" fmla="*/ 756 w 1918"/>
                  <a:gd name="T39" fmla="*/ 7 h 1104"/>
                  <a:gd name="T40" fmla="*/ 795 w 1918"/>
                  <a:gd name="T41" fmla="*/ 6 h 1104"/>
                  <a:gd name="T42" fmla="*/ 833 w 1918"/>
                  <a:gd name="T43" fmla="*/ 4 h 1104"/>
                  <a:gd name="T44" fmla="*/ 872 w 1918"/>
                  <a:gd name="T45" fmla="*/ 2 h 1104"/>
                  <a:gd name="T46" fmla="*/ 911 w 1918"/>
                  <a:gd name="T47" fmla="*/ 1 h 1104"/>
                  <a:gd name="T48" fmla="*/ 949 w 1918"/>
                  <a:gd name="T49" fmla="*/ 0 h 1104"/>
                  <a:gd name="T50" fmla="*/ 988 w 1918"/>
                  <a:gd name="T51" fmla="*/ 209 h 1104"/>
                  <a:gd name="T52" fmla="*/ 1027 w 1918"/>
                  <a:gd name="T53" fmla="*/ 429 h 1104"/>
                  <a:gd name="T54" fmla="*/ 1066 w 1918"/>
                  <a:gd name="T55" fmla="*/ 593 h 1104"/>
                  <a:gd name="T56" fmla="*/ 1104 w 1918"/>
                  <a:gd name="T57" fmla="*/ 716 h 1104"/>
                  <a:gd name="T58" fmla="*/ 1143 w 1918"/>
                  <a:gd name="T59" fmla="*/ 808 h 1104"/>
                  <a:gd name="T60" fmla="*/ 1182 w 1918"/>
                  <a:gd name="T61" fmla="*/ 877 h 1104"/>
                  <a:gd name="T62" fmla="*/ 1221 w 1918"/>
                  <a:gd name="T63" fmla="*/ 928 h 1104"/>
                  <a:gd name="T64" fmla="*/ 1259 w 1918"/>
                  <a:gd name="T65" fmla="*/ 966 h 1104"/>
                  <a:gd name="T66" fmla="*/ 1298 w 1918"/>
                  <a:gd name="T67" fmla="*/ 995 h 1104"/>
                  <a:gd name="T68" fmla="*/ 1337 w 1918"/>
                  <a:gd name="T69" fmla="*/ 1017 h 1104"/>
                  <a:gd name="T70" fmla="*/ 1376 w 1918"/>
                  <a:gd name="T71" fmla="*/ 1033 h 1104"/>
                  <a:gd name="T72" fmla="*/ 1414 w 1918"/>
                  <a:gd name="T73" fmla="*/ 1045 h 1104"/>
                  <a:gd name="T74" fmla="*/ 1453 w 1918"/>
                  <a:gd name="T75" fmla="*/ 1054 h 1104"/>
                  <a:gd name="T76" fmla="*/ 1492 w 1918"/>
                  <a:gd name="T77" fmla="*/ 1061 h 1104"/>
                  <a:gd name="T78" fmla="*/ 1531 w 1918"/>
                  <a:gd name="T79" fmla="*/ 1066 h 1104"/>
                  <a:gd name="T80" fmla="*/ 1569 w 1918"/>
                  <a:gd name="T81" fmla="*/ 1069 h 1104"/>
                  <a:gd name="T82" fmla="*/ 1608 w 1918"/>
                  <a:gd name="T83" fmla="*/ 1073 h 1104"/>
                  <a:gd name="T84" fmla="*/ 1647 w 1918"/>
                  <a:gd name="T85" fmla="*/ 1074 h 1104"/>
                  <a:gd name="T86" fmla="*/ 1686 w 1918"/>
                  <a:gd name="T87" fmla="*/ 1076 h 1104"/>
                  <a:gd name="T88" fmla="*/ 1724 w 1918"/>
                  <a:gd name="T89" fmla="*/ 1078 h 1104"/>
                  <a:gd name="T90" fmla="*/ 1763 w 1918"/>
                  <a:gd name="T91" fmla="*/ 1078 h 1104"/>
                  <a:gd name="T92" fmla="*/ 1802 w 1918"/>
                  <a:gd name="T93" fmla="*/ 1079 h 1104"/>
                  <a:gd name="T94" fmla="*/ 1841 w 1918"/>
                  <a:gd name="T95" fmla="*/ 1079 h 1104"/>
                  <a:gd name="T96" fmla="*/ 1880 w 1918"/>
                  <a:gd name="T97" fmla="*/ 1080 h 1104"/>
                  <a:gd name="T98" fmla="*/ 1918 w 1918"/>
                  <a:gd name="T99" fmla="*/ 1081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18" h="1104">
                    <a:moveTo>
                      <a:pt x="0" y="1104"/>
                    </a:moveTo>
                    <a:lnTo>
                      <a:pt x="20" y="957"/>
                    </a:lnTo>
                    <a:lnTo>
                      <a:pt x="39" y="830"/>
                    </a:lnTo>
                    <a:lnTo>
                      <a:pt x="58" y="720"/>
                    </a:lnTo>
                    <a:lnTo>
                      <a:pt x="78" y="625"/>
                    </a:lnTo>
                    <a:lnTo>
                      <a:pt x="97" y="543"/>
                    </a:lnTo>
                    <a:lnTo>
                      <a:pt x="117" y="471"/>
                    </a:lnTo>
                    <a:lnTo>
                      <a:pt x="136" y="410"/>
                    </a:lnTo>
                    <a:lnTo>
                      <a:pt x="155" y="356"/>
                    </a:lnTo>
                    <a:lnTo>
                      <a:pt x="175" y="310"/>
                    </a:lnTo>
                    <a:lnTo>
                      <a:pt x="194" y="270"/>
                    </a:lnTo>
                    <a:lnTo>
                      <a:pt x="213" y="236"/>
                    </a:lnTo>
                    <a:lnTo>
                      <a:pt x="233" y="206"/>
                    </a:lnTo>
                    <a:lnTo>
                      <a:pt x="252" y="179"/>
                    </a:lnTo>
                    <a:lnTo>
                      <a:pt x="272" y="157"/>
                    </a:lnTo>
                    <a:lnTo>
                      <a:pt x="291" y="137"/>
                    </a:lnTo>
                    <a:lnTo>
                      <a:pt x="310" y="120"/>
                    </a:lnTo>
                    <a:lnTo>
                      <a:pt x="330" y="106"/>
                    </a:lnTo>
                    <a:lnTo>
                      <a:pt x="349" y="93"/>
                    </a:lnTo>
                    <a:lnTo>
                      <a:pt x="368" y="81"/>
                    </a:lnTo>
                    <a:lnTo>
                      <a:pt x="388" y="72"/>
                    </a:lnTo>
                    <a:lnTo>
                      <a:pt x="407" y="63"/>
                    </a:lnTo>
                    <a:lnTo>
                      <a:pt x="427" y="56"/>
                    </a:lnTo>
                    <a:lnTo>
                      <a:pt x="446" y="49"/>
                    </a:lnTo>
                    <a:lnTo>
                      <a:pt x="465" y="44"/>
                    </a:lnTo>
                    <a:lnTo>
                      <a:pt x="485" y="39"/>
                    </a:lnTo>
                    <a:lnTo>
                      <a:pt x="504" y="35"/>
                    </a:lnTo>
                    <a:lnTo>
                      <a:pt x="523" y="31"/>
                    </a:lnTo>
                    <a:lnTo>
                      <a:pt x="543" y="27"/>
                    </a:lnTo>
                    <a:lnTo>
                      <a:pt x="562" y="24"/>
                    </a:lnTo>
                    <a:lnTo>
                      <a:pt x="582" y="22"/>
                    </a:lnTo>
                    <a:lnTo>
                      <a:pt x="601" y="19"/>
                    </a:lnTo>
                    <a:lnTo>
                      <a:pt x="620" y="17"/>
                    </a:lnTo>
                    <a:lnTo>
                      <a:pt x="640" y="16"/>
                    </a:lnTo>
                    <a:lnTo>
                      <a:pt x="659" y="14"/>
                    </a:lnTo>
                    <a:lnTo>
                      <a:pt x="678" y="12"/>
                    </a:lnTo>
                    <a:lnTo>
                      <a:pt x="698" y="11"/>
                    </a:lnTo>
                    <a:lnTo>
                      <a:pt x="717" y="10"/>
                    </a:lnTo>
                    <a:lnTo>
                      <a:pt x="737" y="9"/>
                    </a:lnTo>
                    <a:lnTo>
                      <a:pt x="756" y="7"/>
                    </a:lnTo>
                    <a:lnTo>
                      <a:pt x="775" y="6"/>
                    </a:lnTo>
                    <a:lnTo>
                      <a:pt x="795" y="6"/>
                    </a:lnTo>
                    <a:lnTo>
                      <a:pt x="814" y="5"/>
                    </a:lnTo>
                    <a:lnTo>
                      <a:pt x="833" y="4"/>
                    </a:lnTo>
                    <a:lnTo>
                      <a:pt x="853" y="3"/>
                    </a:lnTo>
                    <a:lnTo>
                      <a:pt x="872" y="2"/>
                    </a:lnTo>
                    <a:lnTo>
                      <a:pt x="892" y="2"/>
                    </a:lnTo>
                    <a:lnTo>
                      <a:pt x="911" y="1"/>
                    </a:lnTo>
                    <a:lnTo>
                      <a:pt x="930" y="0"/>
                    </a:lnTo>
                    <a:lnTo>
                      <a:pt x="949" y="0"/>
                    </a:lnTo>
                    <a:lnTo>
                      <a:pt x="969" y="72"/>
                    </a:lnTo>
                    <a:lnTo>
                      <a:pt x="988" y="209"/>
                    </a:lnTo>
                    <a:lnTo>
                      <a:pt x="1008" y="327"/>
                    </a:lnTo>
                    <a:lnTo>
                      <a:pt x="1027" y="429"/>
                    </a:lnTo>
                    <a:lnTo>
                      <a:pt x="1047" y="517"/>
                    </a:lnTo>
                    <a:lnTo>
                      <a:pt x="1066" y="593"/>
                    </a:lnTo>
                    <a:lnTo>
                      <a:pt x="1085" y="659"/>
                    </a:lnTo>
                    <a:lnTo>
                      <a:pt x="1104" y="716"/>
                    </a:lnTo>
                    <a:lnTo>
                      <a:pt x="1124" y="765"/>
                    </a:lnTo>
                    <a:lnTo>
                      <a:pt x="1143" y="808"/>
                    </a:lnTo>
                    <a:lnTo>
                      <a:pt x="1163" y="845"/>
                    </a:lnTo>
                    <a:lnTo>
                      <a:pt x="1182" y="877"/>
                    </a:lnTo>
                    <a:lnTo>
                      <a:pt x="1202" y="904"/>
                    </a:lnTo>
                    <a:lnTo>
                      <a:pt x="1221" y="928"/>
                    </a:lnTo>
                    <a:lnTo>
                      <a:pt x="1240" y="949"/>
                    </a:lnTo>
                    <a:lnTo>
                      <a:pt x="1259" y="966"/>
                    </a:lnTo>
                    <a:lnTo>
                      <a:pt x="1279" y="982"/>
                    </a:lnTo>
                    <a:lnTo>
                      <a:pt x="1298" y="995"/>
                    </a:lnTo>
                    <a:lnTo>
                      <a:pt x="1318" y="1007"/>
                    </a:lnTo>
                    <a:lnTo>
                      <a:pt x="1337" y="1017"/>
                    </a:lnTo>
                    <a:lnTo>
                      <a:pt x="1357" y="1025"/>
                    </a:lnTo>
                    <a:lnTo>
                      <a:pt x="1376" y="1033"/>
                    </a:lnTo>
                    <a:lnTo>
                      <a:pt x="1395" y="1039"/>
                    </a:lnTo>
                    <a:lnTo>
                      <a:pt x="1414" y="1045"/>
                    </a:lnTo>
                    <a:lnTo>
                      <a:pt x="1434" y="1050"/>
                    </a:lnTo>
                    <a:lnTo>
                      <a:pt x="1453" y="1054"/>
                    </a:lnTo>
                    <a:lnTo>
                      <a:pt x="1473" y="1057"/>
                    </a:lnTo>
                    <a:lnTo>
                      <a:pt x="1492" y="1061"/>
                    </a:lnTo>
                    <a:lnTo>
                      <a:pt x="1512" y="1063"/>
                    </a:lnTo>
                    <a:lnTo>
                      <a:pt x="1531" y="1066"/>
                    </a:lnTo>
                    <a:lnTo>
                      <a:pt x="1550" y="1068"/>
                    </a:lnTo>
                    <a:lnTo>
                      <a:pt x="1569" y="1069"/>
                    </a:lnTo>
                    <a:lnTo>
                      <a:pt x="1589" y="1071"/>
                    </a:lnTo>
                    <a:lnTo>
                      <a:pt x="1608" y="1073"/>
                    </a:lnTo>
                    <a:lnTo>
                      <a:pt x="1628" y="1074"/>
                    </a:lnTo>
                    <a:lnTo>
                      <a:pt x="1647" y="1074"/>
                    </a:lnTo>
                    <a:lnTo>
                      <a:pt x="1667" y="1076"/>
                    </a:lnTo>
                    <a:lnTo>
                      <a:pt x="1686" y="1076"/>
                    </a:lnTo>
                    <a:lnTo>
                      <a:pt x="1705" y="1077"/>
                    </a:lnTo>
                    <a:lnTo>
                      <a:pt x="1724" y="1078"/>
                    </a:lnTo>
                    <a:lnTo>
                      <a:pt x="1744" y="1078"/>
                    </a:lnTo>
                    <a:lnTo>
                      <a:pt x="1763" y="1078"/>
                    </a:lnTo>
                    <a:lnTo>
                      <a:pt x="1783" y="1079"/>
                    </a:lnTo>
                    <a:lnTo>
                      <a:pt x="1802" y="1079"/>
                    </a:lnTo>
                    <a:lnTo>
                      <a:pt x="1822" y="1079"/>
                    </a:lnTo>
                    <a:lnTo>
                      <a:pt x="1841" y="1079"/>
                    </a:lnTo>
                    <a:lnTo>
                      <a:pt x="1860" y="1080"/>
                    </a:lnTo>
                    <a:lnTo>
                      <a:pt x="1880" y="1080"/>
                    </a:lnTo>
                    <a:lnTo>
                      <a:pt x="1899" y="1080"/>
                    </a:lnTo>
                    <a:lnTo>
                      <a:pt x="1918" y="1081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Rectangle 19"/>
              <p:cNvSpPr>
                <a:spLocks noChangeArrowheads="1"/>
              </p:cNvSpPr>
              <p:nvPr/>
            </p:nvSpPr>
            <p:spPr bwMode="auto">
              <a:xfrm rot="16200000">
                <a:off x="3962459" y="4408813"/>
                <a:ext cx="24509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internal concentration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396" name="Group 395"/>
              <p:cNvGrpSpPr/>
              <p:nvPr/>
            </p:nvGrpSpPr>
            <p:grpSpPr>
              <a:xfrm>
                <a:off x="5464175" y="3294426"/>
                <a:ext cx="3073400" cy="2508250"/>
                <a:chOff x="8602663" y="2062163"/>
                <a:chExt cx="3073400" cy="2508250"/>
              </a:xfrm>
            </p:grpSpPr>
            <p:sp>
              <p:nvSpPr>
                <p:cNvPr id="407" name="Line 120"/>
                <p:cNvSpPr>
                  <a:spLocks noChangeShapeType="1"/>
                </p:cNvSpPr>
                <p:nvPr/>
              </p:nvSpPr>
              <p:spPr bwMode="auto">
                <a:xfrm>
                  <a:off x="8602663" y="4570413"/>
                  <a:ext cx="30734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8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8602663" y="2062163"/>
                  <a:ext cx="0" cy="2508250"/>
                </a:xfrm>
                <a:prstGeom prst="line">
                  <a:avLst/>
                </a:prstGeom>
                <a:noFill/>
                <a:ln w="12700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9" name="Freeform 183"/>
                <p:cNvSpPr>
                  <a:spLocks/>
                </p:cNvSpPr>
                <p:nvPr/>
              </p:nvSpPr>
              <p:spPr bwMode="auto">
                <a:xfrm>
                  <a:off x="8602663" y="2336800"/>
                  <a:ext cx="3044825" cy="2233612"/>
                </a:xfrm>
                <a:custGeom>
                  <a:avLst/>
                  <a:gdLst>
                    <a:gd name="T0" fmla="*/ 20 w 1918"/>
                    <a:gd name="T1" fmla="*/ 1258 h 1407"/>
                    <a:gd name="T2" fmla="*/ 58 w 1918"/>
                    <a:gd name="T3" fmla="*/ 1005 h 1407"/>
                    <a:gd name="T4" fmla="*/ 97 w 1918"/>
                    <a:gd name="T5" fmla="*/ 802 h 1407"/>
                    <a:gd name="T6" fmla="*/ 136 w 1918"/>
                    <a:gd name="T7" fmla="*/ 641 h 1407"/>
                    <a:gd name="T8" fmla="*/ 175 w 1918"/>
                    <a:gd name="T9" fmla="*/ 511 h 1407"/>
                    <a:gd name="T10" fmla="*/ 213 w 1918"/>
                    <a:gd name="T11" fmla="*/ 408 h 1407"/>
                    <a:gd name="T12" fmla="*/ 252 w 1918"/>
                    <a:gd name="T13" fmla="*/ 325 h 1407"/>
                    <a:gd name="T14" fmla="*/ 291 w 1918"/>
                    <a:gd name="T15" fmla="*/ 259 h 1407"/>
                    <a:gd name="T16" fmla="*/ 330 w 1918"/>
                    <a:gd name="T17" fmla="*/ 206 h 1407"/>
                    <a:gd name="T18" fmla="*/ 368 w 1918"/>
                    <a:gd name="T19" fmla="*/ 164 h 1407"/>
                    <a:gd name="T20" fmla="*/ 407 w 1918"/>
                    <a:gd name="T21" fmla="*/ 130 h 1407"/>
                    <a:gd name="T22" fmla="*/ 446 w 1918"/>
                    <a:gd name="T23" fmla="*/ 103 h 1407"/>
                    <a:gd name="T24" fmla="*/ 485 w 1918"/>
                    <a:gd name="T25" fmla="*/ 81 h 1407"/>
                    <a:gd name="T26" fmla="*/ 523 w 1918"/>
                    <a:gd name="T27" fmla="*/ 64 h 1407"/>
                    <a:gd name="T28" fmla="*/ 562 w 1918"/>
                    <a:gd name="T29" fmla="*/ 50 h 1407"/>
                    <a:gd name="T30" fmla="*/ 601 w 1918"/>
                    <a:gd name="T31" fmla="*/ 39 h 1407"/>
                    <a:gd name="T32" fmla="*/ 639 w 1918"/>
                    <a:gd name="T33" fmla="*/ 30 h 1407"/>
                    <a:gd name="T34" fmla="*/ 678 w 1918"/>
                    <a:gd name="T35" fmla="*/ 23 h 1407"/>
                    <a:gd name="T36" fmla="*/ 717 w 1918"/>
                    <a:gd name="T37" fmla="*/ 17 h 1407"/>
                    <a:gd name="T38" fmla="*/ 755 w 1918"/>
                    <a:gd name="T39" fmla="*/ 13 h 1407"/>
                    <a:gd name="T40" fmla="*/ 794 w 1918"/>
                    <a:gd name="T41" fmla="*/ 9 h 1407"/>
                    <a:gd name="T42" fmla="*/ 833 w 1918"/>
                    <a:gd name="T43" fmla="*/ 6 h 1407"/>
                    <a:gd name="T44" fmla="*/ 871 w 1918"/>
                    <a:gd name="T45" fmla="*/ 4 h 1407"/>
                    <a:gd name="T46" fmla="*/ 910 w 1918"/>
                    <a:gd name="T47" fmla="*/ 2 h 1407"/>
                    <a:gd name="T48" fmla="*/ 949 w 1918"/>
                    <a:gd name="T49" fmla="*/ 0 h 1407"/>
                    <a:gd name="T50" fmla="*/ 988 w 1918"/>
                    <a:gd name="T51" fmla="*/ 233 h 1407"/>
                    <a:gd name="T52" fmla="*/ 1026 w 1918"/>
                    <a:gd name="T53" fmla="*/ 469 h 1407"/>
                    <a:gd name="T54" fmla="*/ 1065 w 1918"/>
                    <a:gd name="T55" fmla="*/ 656 h 1407"/>
                    <a:gd name="T56" fmla="*/ 1104 w 1918"/>
                    <a:gd name="T57" fmla="*/ 807 h 1407"/>
                    <a:gd name="T58" fmla="*/ 1143 w 1918"/>
                    <a:gd name="T59" fmla="*/ 927 h 1407"/>
                    <a:gd name="T60" fmla="*/ 1181 w 1918"/>
                    <a:gd name="T61" fmla="*/ 1023 h 1407"/>
                    <a:gd name="T62" fmla="*/ 1220 w 1918"/>
                    <a:gd name="T63" fmla="*/ 1100 h 1407"/>
                    <a:gd name="T64" fmla="*/ 1259 w 1918"/>
                    <a:gd name="T65" fmla="*/ 1162 h 1407"/>
                    <a:gd name="T66" fmla="*/ 1298 w 1918"/>
                    <a:gd name="T67" fmla="*/ 1210 h 1407"/>
                    <a:gd name="T68" fmla="*/ 1336 w 1918"/>
                    <a:gd name="T69" fmla="*/ 1250 h 1407"/>
                    <a:gd name="T70" fmla="*/ 1375 w 1918"/>
                    <a:gd name="T71" fmla="*/ 1281 h 1407"/>
                    <a:gd name="T72" fmla="*/ 1414 w 1918"/>
                    <a:gd name="T73" fmla="*/ 1306 h 1407"/>
                    <a:gd name="T74" fmla="*/ 1453 w 1918"/>
                    <a:gd name="T75" fmla="*/ 1327 h 1407"/>
                    <a:gd name="T76" fmla="*/ 1491 w 1918"/>
                    <a:gd name="T77" fmla="*/ 1343 h 1407"/>
                    <a:gd name="T78" fmla="*/ 1530 w 1918"/>
                    <a:gd name="T79" fmla="*/ 1355 h 1407"/>
                    <a:gd name="T80" fmla="*/ 1569 w 1918"/>
                    <a:gd name="T81" fmla="*/ 1366 h 1407"/>
                    <a:gd name="T82" fmla="*/ 1608 w 1918"/>
                    <a:gd name="T83" fmla="*/ 1374 h 1407"/>
                    <a:gd name="T84" fmla="*/ 1646 w 1918"/>
                    <a:gd name="T85" fmla="*/ 1381 h 1407"/>
                    <a:gd name="T86" fmla="*/ 1685 w 1918"/>
                    <a:gd name="T87" fmla="*/ 1386 h 1407"/>
                    <a:gd name="T88" fmla="*/ 1724 w 1918"/>
                    <a:gd name="T89" fmla="*/ 1390 h 1407"/>
                    <a:gd name="T90" fmla="*/ 1763 w 1918"/>
                    <a:gd name="T91" fmla="*/ 1394 h 1407"/>
                    <a:gd name="T92" fmla="*/ 1801 w 1918"/>
                    <a:gd name="T93" fmla="*/ 1396 h 1407"/>
                    <a:gd name="T94" fmla="*/ 1840 w 1918"/>
                    <a:gd name="T95" fmla="*/ 1398 h 1407"/>
                    <a:gd name="T96" fmla="*/ 1879 w 1918"/>
                    <a:gd name="T97" fmla="*/ 1400 h 1407"/>
                    <a:gd name="T98" fmla="*/ 1918 w 1918"/>
                    <a:gd name="T99" fmla="*/ 1401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18" h="1407">
                      <a:moveTo>
                        <a:pt x="0" y="1407"/>
                      </a:moveTo>
                      <a:lnTo>
                        <a:pt x="20" y="1258"/>
                      </a:lnTo>
                      <a:lnTo>
                        <a:pt x="39" y="1124"/>
                      </a:lnTo>
                      <a:lnTo>
                        <a:pt x="58" y="1005"/>
                      </a:lnTo>
                      <a:lnTo>
                        <a:pt x="77" y="898"/>
                      </a:lnTo>
                      <a:lnTo>
                        <a:pt x="97" y="802"/>
                      </a:lnTo>
                      <a:lnTo>
                        <a:pt x="116" y="717"/>
                      </a:lnTo>
                      <a:lnTo>
                        <a:pt x="136" y="641"/>
                      </a:lnTo>
                      <a:lnTo>
                        <a:pt x="155" y="572"/>
                      </a:lnTo>
                      <a:lnTo>
                        <a:pt x="175" y="511"/>
                      </a:lnTo>
                      <a:lnTo>
                        <a:pt x="194" y="457"/>
                      </a:lnTo>
                      <a:lnTo>
                        <a:pt x="213" y="408"/>
                      </a:lnTo>
                      <a:lnTo>
                        <a:pt x="232" y="364"/>
                      </a:lnTo>
                      <a:lnTo>
                        <a:pt x="252" y="325"/>
                      </a:lnTo>
                      <a:lnTo>
                        <a:pt x="271" y="290"/>
                      </a:lnTo>
                      <a:lnTo>
                        <a:pt x="291" y="259"/>
                      </a:lnTo>
                      <a:lnTo>
                        <a:pt x="310" y="231"/>
                      </a:lnTo>
                      <a:lnTo>
                        <a:pt x="330" y="206"/>
                      </a:lnTo>
                      <a:lnTo>
                        <a:pt x="349" y="184"/>
                      </a:lnTo>
                      <a:lnTo>
                        <a:pt x="368" y="164"/>
                      </a:lnTo>
                      <a:lnTo>
                        <a:pt x="387" y="146"/>
                      </a:lnTo>
                      <a:lnTo>
                        <a:pt x="407" y="130"/>
                      </a:lnTo>
                      <a:lnTo>
                        <a:pt x="426" y="116"/>
                      </a:lnTo>
                      <a:lnTo>
                        <a:pt x="446" y="103"/>
                      </a:lnTo>
                      <a:lnTo>
                        <a:pt x="465" y="91"/>
                      </a:lnTo>
                      <a:lnTo>
                        <a:pt x="485" y="81"/>
                      </a:lnTo>
                      <a:lnTo>
                        <a:pt x="504" y="72"/>
                      </a:lnTo>
                      <a:lnTo>
                        <a:pt x="523" y="64"/>
                      </a:lnTo>
                      <a:lnTo>
                        <a:pt x="542" y="56"/>
                      </a:lnTo>
                      <a:lnTo>
                        <a:pt x="562" y="50"/>
                      </a:lnTo>
                      <a:lnTo>
                        <a:pt x="581" y="44"/>
                      </a:lnTo>
                      <a:lnTo>
                        <a:pt x="601" y="39"/>
                      </a:lnTo>
                      <a:lnTo>
                        <a:pt x="620" y="34"/>
                      </a:lnTo>
                      <a:lnTo>
                        <a:pt x="639" y="30"/>
                      </a:lnTo>
                      <a:lnTo>
                        <a:pt x="659" y="26"/>
                      </a:lnTo>
                      <a:lnTo>
                        <a:pt x="678" y="23"/>
                      </a:lnTo>
                      <a:lnTo>
                        <a:pt x="697" y="20"/>
                      </a:lnTo>
                      <a:lnTo>
                        <a:pt x="717" y="17"/>
                      </a:lnTo>
                      <a:lnTo>
                        <a:pt x="736" y="15"/>
                      </a:lnTo>
                      <a:lnTo>
                        <a:pt x="755" y="13"/>
                      </a:lnTo>
                      <a:lnTo>
                        <a:pt x="775" y="11"/>
                      </a:lnTo>
                      <a:lnTo>
                        <a:pt x="794" y="9"/>
                      </a:lnTo>
                      <a:lnTo>
                        <a:pt x="814" y="8"/>
                      </a:lnTo>
                      <a:lnTo>
                        <a:pt x="833" y="6"/>
                      </a:lnTo>
                      <a:lnTo>
                        <a:pt x="852" y="5"/>
                      </a:lnTo>
                      <a:lnTo>
                        <a:pt x="871" y="4"/>
                      </a:lnTo>
                      <a:lnTo>
                        <a:pt x="891" y="3"/>
                      </a:lnTo>
                      <a:lnTo>
                        <a:pt x="910" y="2"/>
                      </a:lnTo>
                      <a:lnTo>
                        <a:pt x="930" y="1"/>
                      </a:lnTo>
                      <a:lnTo>
                        <a:pt x="949" y="0"/>
                      </a:lnTo>
                      <a:lnTo>
                        <a:pt x="969" y="93"/>
                      </a:lnTo>
                      <a:lnTo>
                        <a:pt x="988" y="233"/>
                      </a:lnTo>
                      <a:lnTo>
                        <a:pt x="1007" y="357"/>
                      </a:lnTo>
                      <a:lnTo>
                        <a:pt x="1026" y="469"/>
                      </a:lnTo>
                      <a:lnTo>
                        <a:pt x="1046" y="568"/>
                      </a:lnTo>
                      <a:lnTo>
                        <a:pt x="1065" y="656"/>
                      </a:lnTo>
                      <a:lnTo>
                        <a:pt x="1085" y="736"/>
                      </a:lnTo>
                      <a:lnTo>
                        <a:pt x="1104" y="807"/>
                      </a:lnTo>
                      <a:lnTo>
                        <a:pt x="1124" y="870"/>
                      </a:lnTo>
                      <a:lnTo>
                        <a:pt x="1143" y="927"/>
                      </a:lnTo>
                      <a:lnTo>
                        <a:pt x="1162" y="978"/>
                      </a:lnTo>
                      <a:lnTo>
                        <a:pt x="1181" y="1023"/>
                      </a:lnTo>
                      <a:lnTo>
                        <a:pt x="1201" y="1064"/>
                      </a:lnTo>
                      <a:lnTo>
                        <a:pt x="1220" y="1100"/>
                      </a:lnTo>
                      <a:lnTo>
                        <a:pt x="1240" y="1132"/>
                      </a:lnTo>
                      <a:lnTo>
                        <a:pt x="1259" y="1162"/>
                      </a:lnTo>
                      <a:lnTo>
                        <a:pt x="1278" y="1187"/>
                      </a:lnTo>
                      <a:lnTo>
                        <a:pt x="1298" y="1210"/>
                      </a:lnTo>
                      <a:lnTo>
                        <a:pt x="1317" y="1231"/>
                      </a:lnTo>
                      <a:lnTo>
                        <a:pt x="1336" y="1250"/>
                      </a:lnTo>
                      <a:lnTo>
                        <a:pt x="1356" y="1266"/>
                      </a:lnTo>
                      <a:lnTo>
                        <a:pt x="1375" y="1281"/>
                      </a:lnTo>
                      <a:lnTo>
                        <a:pt x="1395" y="1295"/>
                      </a:lnTo>
                      <a:lnTo>
                        <a:pt x="1414" y="1306"/>
                      </a:lnTo>
                      <a:lnTo>
                        <a:pt x="1433" y="1317"/>
                      </a:lnTo>
                      <a:lnTo>
                        <a:pt x="1453" y="1327"/>
                      </a:lnTo>
                      <a:lnTo>
                        <a:pt x="1472" y="1335"/>
                      </a:lnTo>
                      <a:lnTo>
                        <a:pt x="1491" y="1343"/>
                      </a:lnTo>
                      <a:lnTo>
                        <a:pt x="1511" y="1349"/>
                      </a:lnTo>
                      <a:lnTo>
                        <a:pt x="1530" y="1355"/>
                      </a:lnTo>
                      <a:lnTo>
                        <a:pt x="1549" y="1361"/>
                      </a:lnTo>
                      <a:lnTo>
                        <a:pt x="1569" y="1366"/>
                      </a:lnTo>
                      <a:lnTo>
                        <a:pt x="1588" y="1370"/>
                      </a:lnTo>
                      <a:lnTo>
                        <a:pt x="1608" y="1374"/>
                      </a:lnTo>
                      <a:lnTo>
                        <a:pt x="1627" y="1377"/>
                      </a:lnTo>
                      <a:lnTo>
                        <a:pt x="1646" y="1381"/>
                      </a:lnTo>
                      <a:lnTo>
                        <a:pt x="1666" y="1383"/>
                      </a:lnTo>
                      <a:lnTo>
                        <a:pt x="1685" y="1386"/>
                      </a:lnTo>
                      <a:lnTo>
                        <a:pt x="1704" y="1388"/>
                      </a:lnTo>
                      <a:lnTo>
                        <a:pt x="1724" y="1390"/>
                      </a:lnTo>
                      <a:lnTo>
                        <a:pt x="1743" y="1392"/>
                      </a:lnTo>
                      <a:lnTo>
                        <a:pt x="1763" y="1394"/>
                      </a:lnTo>
                      <a:lnTo>
                        <a:pt x="1782" y="1395"/>
                      </a:lnTo>
                      <a:lnTo>
                        <a:pt x="1801" y="1396"/>
                      </a:lnTo>
                      <a:lnTo>
                        <a:pt x="1821" y="1398"/>
                      </a:lnTo>
                      <a:lnTo>
                        <a:pt x="1840" y="1398"/>
                      </a:lnTo>
                      <a:lnTo>
                        <a:pt x="1859" y="1399"/>
                      </a:lnTo>
                      <a:lnTo>
                        <a:pt x="1879" y="1400"/>
                      </a:lnTo>
                      <a:lnTo>
                        <a:pt x="1898" y="1401"/>
                      </a:lnTo>
                      <a:lnTo>
                        <a:pt x="1918" y="1401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398" name="Group 397"/>
              <p:cNvGrpSpPr/>
              <p:nvPr/>
            </p:nvGrpSpPr>
            <p:grpSpPr>
              <a:xfrm>
                <a:off x="5461000" y="3294426"/>
                <a:ext cx="3073400" cy="2508250"/>
                <a:chOff x="8551863" y="2062163"/>
                <a:chExt cx="3073400" cy="2508250"/>
              </a:xfrm>
            </p:grpSpPr>
            <p:sp>
              <p:nvSpPr>
                <p:cNvPr id="401" name="Line 124"/>
                <p:cNvSpPr>
                  <a:spLocks noChangeShapeType="1"/>
                </p:cNvSpPr>
                <p:nvPr/>
              </p:nvSpPr>
              <p:spPr bwMode="auto">
                <a:xfrm>
                  <a:off x="8551863" y="4570413"/>
                  <a:ext cx="30734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2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8551863" y="2062163"/>
                  <a:ext cx="0" cy="2508250"/>
                </a:xfrm>
                <a:prstGeom prst="line">
                  <a:avLst/>
                </a:prstGeom>
                <a:noFill/>
                <a:ln w="12700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3" name="Freeform 187"/>
                <p:cNvSpPr>
                  <a:spLocks/>
                </p:cNvSpPr>
                <p:nvPr/>
              </p:nvSpPr>
              <p:spPr bwMode="auto">
                <a:xfrm>
                  <a:off x="8551863" y="3127375"/>
                  <a:ext cx="3044825" cy="1443037"/>
                </a:xfrm>
                <a:custGeom>
                  <a:avLst/>
                  <a:gdLst>
                    <a:gd name="T0" fmla="*/ 20 w 1918"/>
                    <a:gd name="T1" fmla="*/ 765 h 909"/>
                    <a:gd name="T2" fmla="*/ 58 w 1918"/>
                    <a:gd name="T3" fmla="*/ 542 h 909"/>
                    <a:gd name="T4" fmla="*/ 97 w 1918"/>
                    <a:gd name="T5" fmla="*/ 387 h 909"/>
                    <a:gd name="T6" fmla="*/ 136 w 1918"/>
                    <a:gd name="T7" fmla="*/ 277 h 909"/>
                    <a:gd name="T8" fmla="*/ 175 w 1918"/>
                    <a:gd name="T9" fmla="*/ 201 h 909"/>
                    <a:gd name="T10" fmla="*/ 213 w 1918"/>
                    <a:gd name="T11" fmla="*/ 147 h 909"/>
                    <a:gd name="T12" fmla="*/ 252 w 1918"/>
                    <a:gd name="T13" fmla="*/ 109 h 909"/>
                    <a:gd name="T14" fmla="*/ 291 w 1918"/>
                    <a:gd name="T15" fmla="*/ 82 h 909"/>
                    <a:gd name="T16" fmla="*/ 330 w 1918"/>
                    <a:gd name="T17" fmla="*/ 62 h 909"/>
                    <a:gd name="T18" fmla="*/ 368 w 1918"/>
                    <a:gd name="T19" fmla="*/ 48 h 909"/>
                    <a:gd name="T20" fmla="*/ 407 w 1918"/>
                    <a:gd name="T21" fmla="*/ 38 h 909"/>
                    <a:gd name="T22" fmla="*/ 446 w 1918"/>
                    <a:gd name="T23" fmla="*/ 31 h 909"/>
                    <a:gd name="T24" fmla="*/ 485 w 1918"/>
                    <a:gd name="T25" fmla="*/ 25 h 909"/>
                    <a:gd name="T26" fmla="*/ 523 w 1918"/>
                    <a:gd name="T27" fmla="*/ 21 h 909"/>
                    <a:gd name="T28" fmla="*/ 562 w 1918"/>
                    <a:gd name="T29" fmla="*/ 18 h 909"/>
                    <a:gd name="T30" fmla="*/ 601 w 1918"/>
                    <a:gd name="T31" fmla="*/ 15 h 909"/>
                    <a:gd name="T32" fmla="*/ 639 w 1918"/>
                    <a:gd name="T33" fmla="*/ 13 h 909"/>
                    <a:gd name="T34" fmla="*/ 678 w 1918"/>
                    <a:gd name="T35" fmla="*/ 11 h 909"/>
                    <a:gd name="T36" fmla="*/ 717 w 1918"/>
                    <a:gd name="T37" fmla="*/ 9 h 909"/>
                    <a:gd name="T38" fmla="*/ 755 w 1918"/>
                    <a:gd name="T39" fmla="*/ 7 h 909"/>
                    <a:gd name="T40" fmla="*/ 794 w 1918"/>
                    <a:gd name="T41" fmla="*/ 6 h 909"/>
                    <a:gd name="T42" fmla="*/ 833 w 1918"/>
                    <a:gd name="T43" fmla="*/ 4 h 909"/>
                    <a:gd name="T44" fmla="*/ 871 w 1918"/>
                    <a:gd name="T45" fmla="*/ 3 h 909"/>
                    <a:gd name="T46" fmla="*/ 910 w 1918"/>
                    <a:gd name="T47" fmla="*/ 1 h 909"/>
                    <a:gd name="T48" fmla="*/ 949 w 1918"/>
                    <a:gd name="T49" fmla="*/ 0 h 909"/>
                    <a:gd name="T50" fmla="*/ 988 w 1918"/>
                    <a:gd name="T51" fmla="*/ 207 h 909"/>
                    <a:gd name="T52" fmla="*/ 1026 w 1918"/>
                    <a:gd name="T53" fmla="*/ 409 h 909"/>
                    <a:gd name="T54" fmla="*/ 1065 w 1918"/>
                    <a:gd name="T55" fmla="*/ 550 h 909"/>
                    <a:gd name="T56" fmla="*/ 1104 w 1918"/>
                    <a:gd name="T57" fmla="*/ 648 h 909"/>
                    <a:gd name="T58" fmla="*/ 1143 w 1918"/>
                    <a:gd name="T59" fmla="*/ 717 h 909"/>
                    <a:gd name="T60" fmla="*/ 1181 w 1918"/>
                    <a:gd name="T61" fmla="*/ 765 h 909"/>
                    <a:gd name="T62" fmla="*/ 1220 w 1918"/>
                    <a:gd name="T63" fmla="*/ 799 h 909"/>
                    <a:gd name="T64" fmla="*/ 1259 w 1918"/>
                    <a:gd name="T65" fmla="*/ 823 h 909"/>
                    <a:gd name="T66" fmla="*/ 1298 w 1918"/>
                    <a:gd name="T67" fmla="*/ 839 h 909"/>
                    <a:gd name="T68" fmla="*/ 1336 w 1918"/>
                    <a:gd name="T69" fmla="*/ 851 h 909"/>
                    <a:gd name="T70" fmla="*/ 1375 w 1918"/>
                    <a:gd name="T71" fmla="*/ 859 h 909"/>
                    <a:gd name="T72" fmla="*/ 1414 w 1918"/>
                    <a:gd name="T73" fmla="*/ 864 h 909"/>
                    <a:gd name="T74" fmla="*/ 1453 w 1918"/>
                    <a:gd name="T75" fmla="*/ 869 h 909"/>
                    <a:gd name="T76" fmla="*/ 1491 w 1918"/>
                    <a:gd name="T77" fmla="*/ 871 h 909"/>
                    <a:gd name="T78" fmla="*/ 1530 w 1918"/>
                    <a:gd name="T79" fmla="*/ 873 h 909"/>
                    <a:gd name="T80" fmla="*/ 1569 w 1918"/>
                    <a:gd name="T81" fmla="*/ 875 h 909"/>
                    <a:gd name="T82" fmla="*/ 1608 w 1918"/>
                    <a:gd name="T83" fmla="*/ 876 h 909"/>
                    <a:gd name="T84" fmla="*/ 1646 w 1918"/>
                    <a:gd name="T85" fmla="*/ 876 h 909"/>
                    <a:gd name="T86" fmla="*/ 1685 w 1918"/>
                    <a:gd name="T87" fmla="*/ 877 h 909"/>
                    <a:gd name="T88" fmla="*/ 1724 w 1918"/>
                    <a:gd name="T89" fmla="*/ 878 h 909"/>
                    <a:gd name="T90" fmla="*/ 1763 w 1918"/>
                    <a:gd name="T91" fmla="*/ 878 h 909"/>
                    <a:gd name="T92" fmla="*/ 1801 w 1918"/>
                    <a:gd name="T93" fmla="*/ 878 h 909"/>
                    <a:gd name="T94" fmla="*/ 1840 w 1918"/>
                    <a:gd name="T95" fmla="*/ 878 h 909"/>
                    <a:gd name="T96" fmla="*/ 1879 w 1918"/>
                    <a:gd name="T97" fmla="*/ 878 h 909"/>
                    <a:gd name="T98" fmla="*/ 1918 w 1918"/>
                    <a:gd name="T99" fmla="*/ 878 h 9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18" h="909">
                      <a:moveTo>
                        <a:pt x="0" y="909"/>
                      </a:moveTo>
                      <a:lnTo>
                        <a:pt x="20" y="765"/>
                      </a:lnTo>
                      <a:lnTo>
                        <a:pt x="39" y="643"/>
                      </a:lnTo>
                      <a:lnTo>
                        <a:pt x="58" y="542"/>
                      </a:lnTo>
                      <a:lnTo>
                        <a:pt x="77" y="458"/>
                      </a:lnTo>
                      <a:lnTo>
                        <a:pt x="97" y="387"/>
                      </a:lnTo>
                      <a:lnTo>
                        <a:pt x="116" y="327"/>
                      </a:lnTo>
                      <a:lnTo>
                        <a:pt x="136" y="277"/>
                      </a:lnTo>
                      <a:lnTo>
                        <a:pt x="155" y="236"/>
                      </a:lnTo>
                      <a:lnTo>
                        <a:pt x="175" y="201"/>
                      </a:lnTo>
                      <a:lnTo>
                        <a:pt x="194" y="171"/>
                      </a:lnTo>
                      <a:lnTo>
                        <a:pt x="213" y="147"/>
                      </a:lnTo>
                      <a:lnTo>
                        <a:pt x="232" y="126"/>
                      </a:lnTo>
                      <a:lnTo>
                        <a:pt x="252" y="109"/>
                      </a:lnTo>
                      <a:lnTo>
                        <a:pt x="271" y="94"/>
                      </a:lnTo>
                      <a:lnTo>
                        <a:pt x="291" y="82"/>
                      </a:lnTo>
                      <a:lnTo>
                        <a:pt x="310" y="71"/>
                      </a:lnTo>
                      <a:lnTo>
                        <a:pt x="330" y="62"/>
                      </a:lnTo>
                      <a:lnTo>
                        <a:pt x="349" y="55"/>
                      </a:lnTo>
                      <a:lnTo>
                        <a:pt x="368" y="48"/>
                      </a:lnTo>
                      <a:lnTo>
                        <a:pt x="387" y="43"/>
                      </a:lnTo>
                      <a:lnTo>
                        <a:pt x="407" y="38"/>
                      </a:lnTo>
                      <a:lnTo>
                        <a:pt x="426" y="34"/>
                      </a:lnTo>
                      <a:lnTo>
                        <a:pt x="446" y="31"/>
                      </a:lnTo>
                      <a:lnTo>
                        <a:pt x="465" y="28"/>
                      </a:lnTo>
                      <a:lnTo>
                        <a:pt x="485" y="25"/>
                      </a:lnTo>
                      <a:lnTo>
                        <a:pt x="504" y="23"/>
                      </a:lnTo>
                      <a:lnTo>
                        <a:pt x="523" y="21"/>
                      </a:lnTo>
                      <a:lnTo>
                        <a:pt x="542" y="19"/>
                      </a:lnTo>
                      <a:lnTo>
                        <a:pt x="562" y="18"/>
                      </a:lnTo>
                      <a:lnTo>
                        <a:pt x="581" y="16"/>
                      </a:lnTo>
                      <a:lnTo>
                        <a:pt x="601" y="15"/>
                      </a:lnTo>
                      <a:lnTo>
                        <a:pt x="620" y="14"/>
                      </a:lnTo>
                      <a:lnTo>
                        <a:pt x="639" y="13"/>
                      </a:lnTo>
                      <a:lnTo>
                        <a:pt x="659" y="11"/>
                      </a:lnTo>
                      <a:lnTo>
                        <a:pt x="678" y="11"/>
                      </a:lnTo>
                      <a:lnTo>
                        <a:pt x="697" y="9"/>
                      </a:lnTo>
                      <a:lnTo>
                        <a:pt x="717" y="9"/>
                      </a:lnTo>
                      <a:lnTo>
                        <a:pt x="736" y="8"/>
                      </a:lnTo>
                      <a:lnTo>
                        <a:pt x="755" y="7"/>
                      </a:lnTo>
                      <a:lnTo>
                        <a:pt x="775" y="6"/>
                      </a:lnTo>
                      <a:lnTo>
                        <a:pt x="794" y="6"/>
                      </a:lnTo>
                      <a:lnTo>
                        <a:pt x="814" y="5"/>
                      </a:lnTo>
                      <a:lnTo>
                        <a:pt x="833" y="4"/>
                      </a:lnTo>
                      <a:lnTo>
                        <a:pt x="852" y="3"/>
                      </a:lnTo>
                      <a:lnTo>
                        <a:pt x="871" y="3"/>
                      </a:lnTo>
                      <a:lnTo>
                        <a:pt x="891" y="2"/>
                      </a:lnTo>
                      <a:lnTo>
                        <a:pt x="910" y="1"/>
                      </a:lnTo>
                      <a:lnTo>
                        <a:pt x="930" y="1"/>
                      </a:lnTo>
                      <a:lnTo>
                        <a:pt x="949" y="0"/>
                      </a:lnTo>
                      <a:lnTo>
                        <a:pt x="969" y="76"/>
                      </a:lnTo>
                      <a:lnTo>
                        <a:pt x="988" y="207"/>
                      </a:lnTo>
                      <a:lnTo>
                        <a:pt x="1007" y="317"/>
                      </a:lnTo>
                      <a:lnTo>
                        <a:pt x="1026" y="409"/>
                      </a:lnTo>
                      <a:lnTo>
                        <a:pt x="1046" y="486"/>
                      </a:lnTo>
                      <a:lnTo>
                        <a:pt x="1065" y="550"/>
                      </a:lnTo>
                      <a:lnTo>
                        <a:pt x="1085" y="604"/>
                      </a:lnTo>
                      <a:lnTo>
                        <a:pt x="1104" y="648"/>
                      </a:lnTo>
                      <a:lnTo>
                        <a:pt x="1124" y="686"/>
                      </a:lnTo>
                      <a:lnTo>
                        <a:pt x="1143" y="717"/>
                      </a:lnTo>
                      <a:lnTo>
                        <a:pt x="1162" y="744"/>
                      </a:lnTo>
                      <a:lnTo>
                        <a:pt x="1181" y="765"/>
                      </a:lnTo>
                      <a:lnTo>
                        <a:pt x="1201" y="784"/>
                      </a:lnTo>
                      <a:lnTo>
                        <a:pt x="1220" y="799"/>
                      </a:lnTo>
                      <a:lnTo>
                        <a:pt x="1240" y="812"/>
                      </a:lnTo>
                      <a:lnTo>
                        <a:pt x="1259" y="823"/>
                      </a:lnTo>
                      <a:lnTo>
                        <a:pt x="1278" y="832"/>
                      </a:lnTo>
                      <a:lnTo>
                        <a:pt x="1298" y="839"/>
                      </a:lnTo>
                      <a:lnTo>
                        <a:pt x="1317" y="846"/>
                      </a:lnTo>
                      <a:lnTo>
                        <a:pt x="1336" y="851"/>
                      </a:lnTo>
                      <a:lnTo>
                        <a:pt x="1356" y="855"/>
                      </a:lnTo>
                      <a:lnTo>
                        <a:pt x="1375" y="859"/>
                      </a:lnTo>
                      <a:lnTo>
                        <a:pt x="1395" y="862"/>
                      </a:lnTo>
                      <a:lnTo>
                        <a:pt x="1414" y="864"/>
                      </a:lnTo>
                      <a:lnTo>
                        <a:pt x="1433" y="867"/>
                      </a:lnTo>
                      <a:lnTo>
                        <a:pt x="1453" y="869"/>
                      </a:lnTo>
                      <a:lnTo>
                        <a:pt x="1472" y="870"/>
                      </a:lnTo>
                      <a:lnTo>
                        <a:pt x="1491" y="871"/>
                      </a:lnTo>
                      <a:lnTo>
                        <a:pt x="1511" y="873"/>
                      </a:lnTo>
                      <a:lnTo>
                        <a:pt x="1530" y="873"/>
                      </a:lnTo>
                      <a:lnTo>
                        <a:pt x="1549" y="874"/>
                      </a:lnTo>
                      <a:lnTo>
                        <a:pt x="1569" y="875"/>
                      </a:lnTo>
                      <a:lnTo>
                        <a:pt x="1588" y="875"/>
                      </a:lnTo>
                      <a:lnTo>
                        <a:pt x="1608" y="876"/>
                      </a:lnTo>
                      <a:lnTo>
                        <a:pt x="1627" y="876"/>
                      </a:lnTo>
                      <a:lnTo>
                        <a:pt x="1646" y="876"/>
                      </a:lnTo>
                      <a:lnTo>
                        <a:pt x="1666" y="877"/>
                      </a:lnTo>
                      <a:lnTo>
                        <a:pt x="1685" y="877"/>
                      </a:lnTo>
                      <a:lnTo>
                        <a:pt x="1704" y="877"/>
                      </a:lnTo>
                      <a:lnTo>
                        <a:pt x="1724" y="878"/>
                      </a:lnTo>
                      <a:lnTo>
                        <a:pt x="1743" y="878"/>
                      </a:lnTo>
                      <a:lnTo>
                        <a:pt x="1763" y="878"/>
                      </a:lnTo>
                      <a:lnTo>
                        <a:pt x="1782" y="878"/>
                      </a:lnTo>
                      <a:lnTo>
                        <a:pt x="1801" y="878"/>
                      </a:lnTo>
                      <a:lnTo>
                        <a:pt x="1821" y="878"/>
                      </a:lnTo>
                      <a:lnTo>
                        <a:pt x="1840" y="878"/>
                      </a:lnTo>
                      <a:lnTo>
                        <a:pt x="1859" y="878"/>
                      </a:lnTo>
                      <a:lnTo>
                        <a:pt x="1879" y="878"/>
                      </a:lnTo>
                      <a:lnTo>
                        <a:pt x="1898" y="878"/>
                      </a:lnTo>
                      <a:lnTo>
                        <a:pt x="1918" y="878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00" name="Straight Arrow Connector 399"/>
              <p:cNvCxnSpPr/>
              <p:nvPr/>
            </p:nvCxnSpPr>
            <p:spPr>
              <a:xfrm>
                <a:off x="6512561" y="3694476"/>
                <a:ext cx="0" cy="63154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8" name="TextBox 417"/>
            <p:cNvSpPr txBox="1"/>
            <p:nvPr/>
          </p:nvSpPr>
          <p:spPr>
            <a:xfrm>
              <a:off x="5826751" y="2836337"/>
              <a:ext cx="1519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009900"/>
                  </a:solidFill>
                </a:rPr>
                <a:t>structure</a:t>
              </a:r>
              <a:endParaRPr lang="en-GB" sz="2400" b="1" dirty="0">
                <a:solidFill>
                  <a:srgbClr val="0099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31683" y="2836337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009900"/>
                  </a:solidFill>
                </a:rPr>
                <a:t>toxicity</a:t>
              </a:r>
              <a:endParaRPr lang="en-GB" sz="24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2177722"/>
          </a:xfrm>
        </p:spPr>
        <p:txBody>
          <a:bodyPr/>
          <a:lstStyle/>
          <a:p>
            <a:r>
              <a:rPr lang="en-GB" dirty="0" smtClean="0"/>
              <a:t>Simulate effect of different lipid content</a:t>
            </a:r>
          </a:p>
          <a:p>
            <a:r>
              <a:rPr lang="en-GB" dirty="0" smtClean="0"/>
              <a:t>Limited effect on toxicity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40476" y="645201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i="1" dirty="0"/>
              <a:t>submitted: </a:t>
            </a:r>
            <a:r>
              <a:rPr lang="en-GB" i="1" dirty="0" err="1"/>
              <a:t>Jager</a:t>
            </a:r>
            <a:r>
              <a:rPr lang="en-GB" i="1" dirty="0"/>
              <a:t> et al …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90094" y="2992440"/>
            <a:ext cx="3942731" cy="3187502"/>
            <a:chOff x="2826899" y="2679172"/>
            <a:chExt cx="3942731" cy="3187502"/>
          </a:xfrm>
        </p:grpSpPr>
        <p:sp>
          <p:nvSpPr>
            <p:cNvPr id="61" name="Rectangle 60"/>
            <p:cNvSpPr/>
            <p:nvPr/>
          </p:nvSpPr>
          <p:spPr>
            <a:xfrm>
              <a:off x="3413655" y="2741186"/>
              <a:ext cx="3355975" cy="2510264"/>
            </a:xfrm>
            <a:prstGeom prst="rect">
              <a:avLst/>
            </a:prstGeom>
            <a:solidFill>
              <a:srgbClr val="FFCC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Line 6"/>
            <p:cNvSpPr>
              <a:spLocks noChangeShapeType="1"/>
            </p:cNvSpPr>
            <p:nvPr/>
          </p:nvSpPr>
          <p:spPr bwMode="auto">
            <a:xfrm>
              <a:off x="3410480" y="5255684"/>
              <a:ext cx="318135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"/>
            <p:cNvSpPr>
              <a:spLocks noChangeShapeType="1"/>
            </p:cNvSpPr>
            <p:nvPr/>
          </p:nvSpPr>
          <p:spPr bwMode="auto">
            <a:xfrm flipV="1">
              <a:off x="3410480" y="5223934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"/>
            <p:cNvSpPr>
              <a:spLocks noChangeShapeType="1"/>
            </p:cNvSpPr>
            <p:nvPr/>
          </p:nvSpPr>
          <p:spPr bwMode="auto">
            <a:xfrm flipV="1">
              <a:off x="4047067" y="5223934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 flipV="1">
              <a:off x="4683655" y="5223934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10"/>
            <p:cNvSpPr>
              <a:spLocks noChangeShapeType="1"/>
            </p:cNvSpPr>
            <p:nvPr/>
          </p:nvSpPr>
          <p:spPr bwMode="auto">
            <a:xfrm flipV="1">
              <a:off x="5320242" y="5223934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 flipV="1">
              <a:off x="5956830" y="5223934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 flipV="1">
              <a:off x="6591830" y="5223934"/>
              <a:ext cx="0" cy="317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13"/>
            <p:cNvSpPr>
              <a:spLocks noChangeArrowheads="1"/>
            </p:cNvSpPr>
            <p:nvPr/>
          </p:nvSpPr>
          <p:spPr bwMode="auto">
            <a:xfrm>
              <a:off x="3372380" y="5344584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4007380" y="5344584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4643967" y="5344584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5280555" y="5344584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5917142" y="5344584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6504517" y="5344584"/>
              <a:ext cx="26511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4522255" y="5558897"/>
              <a:ext cx="1266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time (days)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V="1">
              <a:off x="3410480" y="2747434"/>
              <a:ext cx="0" cy="250825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21"/>
            <p:cNvSpPr>
              <a:spLocks noChangeShapeType="1"/>
            </p:cNvSpPr>
            <p:nvPr/>
          </p:nvSpPr>
          <p:spPr bwMode="auto">
            <a:xfrm>
              <a:off x="3410480" y="5255684"/>
              <a:ext cx="3175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22"/>
            <p:cNvSpPr>
              <a:spLocks noChangeShapeType="1"/>
            </p:cNvSpPr>
            <p:nvPr/>
          </p:nvSpPr>
          <p:spPr bwMode="auto">
            <a:xfrm>
              <a:off x="3410480" y="4419072"/>
              <a:ext cx="3175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>
              <a:off x="3410480" y="3584047"/>
              <a:ext cx="3175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24"/>
            <p:cNvSpPr>
              <a:spLocks noChangeShapeType="1"/>
            </p:cNvSpPr>
            <p:nvPr/>
          </p:nvSpPr>
          <p:spPr bwMode="auto">
            <a:xfrm>
              <a:off x="3410480" y="2747434"/>
              <a:ext cx="31750" cy="0"/>
            </a:xfrm>
            <a:prstGeom prst="line">
              <a:avLst/>
            </a:prstGeom>
            <a:noFill/>
            <a:ln w="12700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25"/>
            <p:cNvSpPr>
              <a:spLocks noChangeArrowheads="1"/>
            </p:cNvSpPr>
            <p:nvPr/>
          </p:nvSpPr>
          <p:spPr bwMode="auto">
            <a:xfrm>
              <a:off x="3264430" y="5187422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26"/>
            <p:cNvSpPr>
              <a:spLocks noChangeArrowheads="1"/>
            </p:cNvSpPr>
            <p:nvPr/>
          </p:nvSpPr>
          <p:spPr bwMode="auto">
            <a:xfrm>
              <a:off x="3264430" y="4355572"/>
              <a:ext cx="1666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27"/>
            <p:cNvSpPr>
              <a:spLocks noChangeArrowheads="1"/>
            </p:cNvSpPr>
            <p:nvPr/>
          </p:nvSpPr>
          <p:spPr bwMode="auto">
            <a:xfrm>
              <a:off x="3175530" y="3512609"/>
              <a:ext cx="26511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3175530" y="2679172"/>
              <a:ext cx="26511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3747030" y="2747434"/>
              <a:ext cx="2844800" cy="1808163"/>
            </a:xfrm>
            <a:custGeom>
              <a:avLst/>
              <a:gdLst>
                <a:gd name="T0" fmla="*/ 0 w 1792"/>
                <a:gd name="T1" fmla="*/ 0 h 1139"/>
                <a:gd name="T2" fmla="*/ 29 w 1792"/>
                <a:gd name="T3" fmla="*/ 214 h 1139"/>
                <a:gd name="T4" fmla="*/ 69 w 1792"/>
                <a:gd name="T5" fmla="*/ 411 h 1139"/>
                <a:gd name="T6" fmla="*/ 109 w 1792"/>
                <a:gd name="T7" fmla="*/ 549 h 1139"/>
                <a:gd name="T8" fmla="*/ 149 w 1792"/>
                <a:gd name="T9" fmla="*/ 651 h 1139"/>
                <a:gd name="T10" fmla="*/ 189 w 1792"/>
                <a:gd name="T11" fmla="*/ 728 h 1139"/>
                <a:gd name="T12" fmla="*/ 229 w 1792"/>
                <a:gd name="T13" fmla="*/ 789 h 1139"/>
                <a:gd name="T14" fmla="*/ 269 w 1792"/>
                <a:gd name="T15" fmla="*/ 837 h 1139"/>
                <a:gd name="T16" fmla="*/ 309 w 1792"/>
                <a:gd name="T17" fmla="*/ 877 h 1139"/>
                <a:gd name="T18" fmla="*/ 349 w 1792"/>
                <a:gd name="T19" fmla="*/ 910 h 1139"/>
                <a:gd name="T20" fmla="*/ 389 w 1792"/>
                <a:gd name="T21" fmla="*/ 937 h 1139"/>
                <a:gd name="T22" fmla="*/ 490 w 1792"/>
                <a:gd name="T23" fmla="*/ 989 h 1139"/>
                <a:gd name="T24" fmla="*/ 590 w 1792"/>
                <a:gd name="T25" fmla="*/ 1025 h 1139"/>
                <a:gd name="T26" fmla="*/ 790 w 1792"/>
                <a:gd name="T27" fmla="*/ 1070 h 1139"/>
                <a:gd name="T28" fmla="*/ 991 w 1792"/>
                <a:gd name="T29" fmla="*/ 1097 h 1139"/>
                <a:gd name="T30" fmla="*/ 1392 w 1792"/>
                <a:gd name="T31" fmla="*/ 1125 h 1139"/>
                <a:gd name="T32" fmla="*/ 1792 w 1792"/>
                <a:gd name="T33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2" h="1139">
                  <a:moveTo>
                    <a:pt x="0" y="0"/>
                  </a:moveTo>
                  <a:lnTo>
                    <a:pt x="29" y="214"/>
                  </a:lnTo>
                  <a:lnTo>
                    <a:pt x="69" y="411"/>
                  </a:lnTo>
                  <a:lnTo>
                    <a:pt x="109" y="549"/>
                  </a:lnTo>
                  <a:lnTo>
                    <a:pt x="149" y="651"/>
                  </a:lnTo>
                  <a:lnTo>
                    <a:pt x="189" y="728"/>
                  </a:lnTo>
                  <a:lnTo>
                    <a:pt x="229" y="789"/>
                  </a:lnTo>
                  <a:lnTo>
                    <a:pt x="269" y="837"/>
                  </a:lnTo>
                  <a:lnTo>
                    <a:pt x="309" y="877"/>
                  </a:lnTo>
                  <a:lnTo>
                    <a:pt x="349" y="910"/>
                  </a:lnTo>
                  <a:lnTo>
                    <a:pt x="389" y="937"/>
                  </a:lnTo>
                  <a:lnTo>
                    <a:pt x="490" y="989"/>
                  </a:lnTo>
                  <a:lnTo>
                    <a:pt x="590" y="1025"/>
                  </a:lnTo>
                  <a:lnTo>
                    <a:pt x="790" y="1070"/>
                  </a:lnTo>
                  <a:lnTo>
                    <a:pt x="991" y="1097"/>
                  </a:lnTo>
                  <a:lnTo>
                    <a:pt x="1392" y="1125"/>
                  </a:lnTo>
                  <a:lnTo>
                    <a:pt x="1792" y="1139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 rot="16200000">
              <a:off x="2373250" y="3856852"/>
              <a:ext cx="12150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LC50 (µM)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410480" y="2742672"/>
              <a:ext cx="3182938" cy="2508250"/>
              <a:chOff x="509588" y="2062163"/>
              <a:chExt cx="3182938" cy="2508250"/>
            </a:xfrm>
          </p:grpSpPr>
          <p:sp>
            <p:nvSpPr>
              <p:cNvPr id="93" name="Line 6"/>
              <p:cNvSpPr>
                <a:spLocks noChangeShapeType="1"/>
              </p:cNvSpPr>
              <p:nvPr/>
            </p:nvSpPr>
            <p:spPr bwMode="auto">
              <a:xfrm>
                <a:off x="509588" y="4570413"/>
                <a:ext cx="3182938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Line 20"/>
              <p:cNvSpPr>
                <a:spLocks noChangeShapeType="1"/>
              </p:cNvSpPr>
              <p:nvPr/>
            </p:nvSpPr>
            <p:spPr bwMode="auto">
              <a:xfrm flipV="1">
                <a:off x="509588" y="2062163"/>
                <a:ext cx="0" cy="25082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38"/>
              <p:cNvSpPr>
                <a:spLocks/>
              </p:cNvSpPr>
              <p:nvPr/>
            </p:nvSpPr>
            <p:spPr bwMode="auto">
              <a:xfrm>
                <a:off x="828675" y="2071688"/>
                <a:ext cx="2863850" cy="1943100"/>
              </a:xfrm>
              <a:custGeom>
                <a:avLst/>
                <a:gdLst>
                  <a:gd name="T0" fmla="*/ 0 w 1804"/>
                  <a:gd name="T1" fmla="*/ 0 h 1224"/>
                  <a:gd name="T2" fmla="*/ 40 w 1804"/>
                  <a:gd name="T3" fmla="*/ 296 h 1224"/>
                  <a:gd name="T4" fmla="*/ 80 w 1804"/>
                  <a:gd name="T5" fmla="*/ 490 h 1224"/>
                  <a:gd name="T6" fmla="*/ 120 w 1804"/>
                  <a:gd name="T7" fmla="*/ 628 h 1224"/>
                  <a:gd name="T8" fmla="*/ 160 w 1804"/>
                  <a:gd name="T9" fmla="*/ 729 h 1224"/>
                  <a:gd name="T10" fmla="*/ 200 w 1804"/>
                  <a:gd name="T11" fmla="*/ 806 h 1224"/>
                  <a:gd name="T12" fmla="*/ 240 w 1804"/>
                  <a:gd name="T13" fmla="*/ 867 h 1224"/>
                  <a:gd name="T14" fmla="*/ 281 w 1804"/>
                  <a:gd name="T15" fmla="*/ 916 h 1224"/>
                  <a:gd name="T16" fmla="*/ 321 w 1804"/>
                  <a:gd name="T17" fmla="*/ 955 h 1224"/>
                  <a:gd name="T18" fmla="*/ 361 w 1804"/>
                  <a:gd name="T19" fmla="*/ 988 h 1224"/>
                  <a:gd name="T20" fmla="*/ 401 w 1804"/>
                  <a:gd name="T21" fmla="*/ 1016 h 1224"/>
                  <a:gd name="T22" fmla="*/ 501 w 1804"/>
                  <a:gd name="T23" fmla="*/ 1069 h 1224"/>
                  <a:gd name="T24" fmla="*/ 601 w 1804"/>
                  <a:gd name="T25" fmla="*/ 1106 h 1224"/>
                  <a:gd name="T26" fmla="*/ 802 w 1804"/>
                  <a:gd name="T27" fmla="*/ 1153 h 1224"/>
                  <a:gd name="T28" fmla="*/ 1002 w 1804"/>
                  <a:gd name="T29" fmla="*/ 1181 h 1224"/>
                  <a:gd name="T30" fmla="*/ 1403 w 1804"/>
                  <a:gd name="T31" fmla="*/ 1211 h 1224"/>
                  <a:gd name="T32" fmla="*/ 1804 w 1804"/>
                  <a:gd name="T33" fmla="*/ 1224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04" h="1224">
                    <a:moveTo>
                      <a:pt x="0" y="0"/>
                    </a:moveTo>
                    <a:lnTo>
                      <a:pt x="40" y="296"/>
                    </a:lnTo>
                    <a:lnTo>
                      <a:pt x="80" y="490"/>
                    </a:lnTo>
                    <a:lnTo>
                      <a:pt x="120" y="628"/>
                    </a:lnTo>
                    <a:lnTo>
                      <a:pt x="160" y="729"/>
                    </a:lnTo>
                    <a:lnTo>
                      <a:pt x="200" y="806"/>
                    </a:lnTo>
                    <a:lnTo>
                      <a:pt x="240" y="867"/>
                    </a:lnTo>
                    <a:lnTo>
                      <a:pt x="281" y="916"/>
                    </a:lnTo>
                    <a:lnTo>
                      <a:pt x="321" y="955"/>
                    </a:lnTo>
                    <a:lnTo>
                      <a:pt x="361" y="988"/>
                    </a:lnTo>
                    <a:lnTo>
                      <a:pt x="401" y="1016"/>
                    </a:lnTo>
                    <a:lnTo>
                      <a:pt x="501" y="1069"/>
                    </a:lnTo>
                    <a:lnTo>
                      <a:pt x="601" y="1106"/>
                    </a:lnTo>
                    <a:lnTo>
                      <a:pt x="802" y="1153"/>
                    </a:lnTo>
                    <a:lnTo>
                      <a:pt x="1002" y="1181"/>
                    </a:lnTo>
                    <a:lnTo>
                      <a:pt x="1403" y="1211"/>
                    </a:lnTo>
                    <a:lnTo>
                      <a:pt x="1804" y="1224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413655" y="2742672"/>
              <a:ext cx="3181350" cy="2508250"/>
              <a:chOff x="569913" y="2062163"/>
              <a:chExt cx="3181350" cy="2508250"/>
            </a:xfrm>
          </p:grpSpPr>
          <p:sp>
            <p:nvSpPr>
              <p:cNvPr id="90" name="Line 6"/>
              <p:cNvSpPr>
                <a:spLocks noChangeShapeType="1"/>
              </p:cNvSpPr>
              <p:nvPr/>
            </p:nvSpPr>
            <p:spPr bwMode="auto">
              <a:xfrm>
                <a:off x="569913" y="4570413"/>
                <a:ext cx="3181350" cy="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Line 20"/>
              <p:cNvSpPr>
                <a:spLocks noChangeShapeType="1"/>
              </p:cNvSpPr>
              <p:nvPr/>
            </p:nvSpPr>
            <p:spPr bwMode="auto">
              <a:xfrm flipV="1">
                <a:off x="569913" y="2062163"/>
                <a:ext cx="0" cy="2508250"/>
              </a:xfrm>
              <a:prstGeom prst="line">
                <a:avLst/>
              </a:prstGeom>
              <a:noFill/>
              <a:ln w="12700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38"/>
              <p:cNvSpPr>
                <a:spLocks/>
              </p:cNvSpPr>
              <p:nvPr/>
            </p:nvSpPr>
            <p:spPr bwMode="auto">
              <a:xfrm>
                <a:off x="927100" y="2062163"/>
                <a:ext cx="2824163" cy="1660525"/>
              </a:xfrm>
              <a:custGeom>
                <a:avLst/>
                <a:gdLst>
                  <a:gd name="T0" fmla="*/ 0 w 1779"/>
                  <a:gd name="T1" fmla="*/ 0 h 1046"/>
                  <a:gd name="T2" fmla="*/ 16 w 1779"/>
                  <a:gd name="T3" fmla="*/ 124 h 1046"/>
                  <a:gd name="T4" fmla="*/ 56 w 1779"/>
                  <a:gd name="T5" fmla="*/ 323 h 1046"/>
                  <a:gd name="T6" fmla="*/ 96 w 1779"/>
                  <a:gd name="T7" fmla="*/ 461 h 1046"/>
                  <a:gd name="T8" fmla="*/ 136 w 1779"/>
                  <a:gd name="T9" fmla="*/ 563 h 1046"/>
                  <a:gd name="T10" fmla="*/ 176 w 1779"/>
                  <a:gd name="T11" fmla="*/ 641 h 1046"/>
                  <a:gd name="T12" fmla="*/ 216 w 1779"/>
                  <a:gd name="T13" fmla="*/ 702 h 1046"/>
                  <a:gd name="T14" fmla="*/ 256 w 1779"/>
                  <a:gd name="T15" fmla="*/ 750 h 1046"/>
                  <a:gd name="T16" fmla="*/ 296 w 1779"/>
                  <a:gd name="T17" fmla="*/ 789 h 1046"/>
                  <a:gd name="T18" fmla="*/ 336 w 1779"/>
                  <a:gd name="T19" fmla="*/ 821 h 1046"/>
                  <a:gd name="T20" fmla="*/ 376 w 1779"/>
                  <a:gd name="T21" fmla="*/ 848 h 1046"/>
                  <a:gd name="T22" fmla="*/ 477 w 1779"/>
                  <a:gd name="T23" fmla="*/ 899 h 1046"/>
                  <a:gd name="T24" fmla="*/ 577 w 1779"/>
                  <a:gd name="T25" fmla="*/ 934 h 1046"/>
                  <a:gd name="T26" fmla="*/ 777 w 1779"/>
                  <a:gd name="T27" fmla="*/ 978 h 1046"/>
                  <a:gd name="T28" fmla="*/ 978 w 1779"/>
                  <a:gd name="T29" fmla="*/ 1004 h 1046"/>
                  <a:gd name="T30" fmla="*/ 1379 w 1779"/>
                  <a:gd name="T31" fmla="*/ 1031 h 1046"/>
                  <a:gd name="T32" fmla="*/ 1779 w 1779"/>
                  <a:gd name="T33" fmla="*/ 1046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79" h="1046">
                    <a:moveTo>
                      <a:pt x="0" y="0"/>
                    </a:moveTo>
                    <a:lnTo>
                      <a:pt x="16" y="124"/>
                    </a:lnTo>
                    <a:lnTo>
                      <a:pt x="56" y="323"/>
                    </a:lnTo>
                    <a:lnTo>
                      <a:pt x="96" y="461"/>
                    </a:lnTo>
                    <a:lnTo>
                      <a:pt x="136" y="563"/>
                    </a:lnTo>
                    <a:lnTo>
                      <a:pt x="176" y="641"/>
                    </a:lnTo>
                    <a:lnTo>
                      <a:pt x="216" y="702"/>
                    </a:lnTo>
                    <a:lnTo>
                      <a:pt x="256" y="750"/>
                    </a:lnTo>
                    <a:lnTo>
                      <a:pt x="296" y="789"/>
                    </a:lnTo>
                    <a:lnTo>
                      <a:pt x="336" y="821"/>
                    </a:lnTo>
                    <a:lnTo>
                      <a:pt x="376" y="848"/>
                    </a:lnTo>
                    <a:lnTo>
                      <a:pt x="477" y="899"/>
                    </a:lnTo>
                    <a:lnTo>
                      <a:pt x="577" y="934"/>
                    </a:lnTo>
                    <a:lnTo>
                      <a:pt x="777" y="978"/>
                    </a:lnTo>
                    <a:lnTo>
                      <a:pt x="978" y="1004"/>
                    </a:lnTo>
                    <a:lnTo>
                      <a:pt x="1379" y="1031"/>
                    </a:lnTo>
                    <a:lnTo>
                      <a:pt x="1779" y="1046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89" name="Straight Arrow Connector 88"/>
            <p:cNvCxnSpPr/>
            <p:nvPr/>
          </p:nvCxnSpPr>
          <p:spPr>
            <a:xfrm flipV="1">
              <a:off x="6683905" y="4395259"/>
              <a:ext cx="0" cy="3206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910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2438399" y="2667001"/>
            <a:ext cx="4055532" cy="3217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 toxicity life stages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746856"/>
          </a:xfrm>
        </p:spPr>
        <p:txBody>
          <a:bodyPr/>
          <a:lstStyle/>
          <a:p>
            <a:r>
              <a:rPr lang="en-GB" dirty="0" smtClean="0"/>
              <a:t>No effect lipid content … but several stages differ …</a:t>
            </a:r>
            <a:endParaRPr lang="en-GB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64" y="2537089"/>
            <a:ext cx="4702867" cy="40674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13" y="2848454"/>
            <a:ext cx="1697471" cy="6228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92882" y="645201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i="1" dirty="0" err="1" smtClean="0"/>
              <a:t>Jager</a:t>
            </a:r>
            <a:r>
              <a:rPr lang="en-GB" i="1" dirty="0" smtClean="0"/>
              <a:t> </a:t>
            </a:r>
            <a:r>
              <a:rPr lang="en-GB" i="1" dirty="0"/>
              <a:t>et al </a:t>
            </a:r>
            <a:r>
              <a:rPr lang="en-GB" i="1" dirty="0" smtClean="0"/>
              <a:t>(2016) ETC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980662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1805189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009900"/>
                </a:solidFill>
              </a:rPr>
              <a:t>EnergyBar</a:t>
            </a:r>
            <a:r>
              <a:rPr lang="en-GB" b="1" dirty="0" smtClean="0">
                <a:solidFill>
                  <a:srgbClr val="009900"/>
                </a:solidFill>
              </a:rPr>
              <a:t> project (RCN-funded)</a:t>
            </a:r>
          </a:p>
          <a:p>
            <a:r>
              <a:rPr lang="en-GB" dirty="0" smtClean="0"/>
              <a:t>Effects of produced water on copepods</a:t>
            </a:r>
            <a:endParaRPr lang="en-GB" i="1" dirty="0" smtClean="0"/>
          </a:p>
          <a:p>
            <a:r>
              <a:rPr lang="en-GB" dirty="0"/>
              <a:t>Tools for </a:t>
            </a:r>
            <a:r>
              <a:rPr lang="en-GB" dirty="0" smtClean="0"/>
              <a:t>ERA offshore </a:t>
            </a:r>
            <a:r>
              <a:rPr lang="en-GB" dirty="0"/>
              <a:t>petroleum activities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84" y="3628596"/>
            <a:ext cx="3859711" cy="2671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0333" y="375072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Calanus</a:t>
            </a:r>
            <a:r>
              <a:rPr lang="en-GB" i="1" dirty="0"/>
              <a:t> </a:t>
            </a:r>
            <a:r>
              <a:rPr lang="en-GB" i="1" dirty="0" err="1"/>
              <a:t>finmarchicus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97" y="3640654"/>
            <a:ext cx="4131732" cy="2675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540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2660322"/>
          </a:xfrm>
        </p:spPr>
        <p:txBody>
          <a:bodyPr/>
          <a:lstStyle/>
          <a:p>
            <a:r>
              <a:rPr lang="en-GB" dirty="0" smtClean="0"/>
              <a:t>Lipids play important role in life cycle and toxicity</a:t>
            </a:r>
          </a:p>
          <a:p>
            <a:pPr lvl="1"/>
            <a:r>
              <a:rPr lang="en-GB" dirty="0" smtClean="0"/>
              <a:t>storage dynamics like ‘repro buffer’</a:t>
            </a:r>
          </a:p>
          <a:p>
            <a:pPr lvl="1"/>
            <a:r>
              <a:rPr lang="en-GB" dirty="0" smtClean="0"/>
              <a:t>lipids affect </a:t>
            </a:r>
            <a:r>
              <a:rPr lang="en-GB" dirty="0" err="1" smtClean="0"/>
              <a:t>toxicokinetics</a:t>
            </a:r>
            <a:r>
              <a:rPr lang="en-GB" dirty="0" smtClean="0"/>
              <a:t>, limited effect on toxicity</a:t>
            </a:r>
          </a:p>
          <a:p>
            <a:pPr lvl="1"/>
            <a:r>
              <a:rPr lang="en-GB" dirty="0" smtClean="0"/>
              <a:t>differences in sensitivity not explained by lipids …</a:t>
            </a:r>
          </a:p>
          <a:p>
            <a:pPr lvl="1"/>
            <a:r>
              <a:rPr lang="en-GB" dirty="0" smtClean="0"/>
              <a:t>maternal transfer and secondary poisoning?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070" y="3716867"/>
            <a:ext cx="304013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500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Lipids play important role in life cycle and toxicity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lipid storage functions like ‘repro buffer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lipids affect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toxicokinetics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, limited effect on toxicity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differences in sensitivity not explained by lipids …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maternal transfer and secondary poisoning?</a:t>
            </a:r>
          </a:p>
          <a:p>
            <a:r>
              <a:rPr lang="en-GB" dirty="0" smtClean="0"/>
              <a:t>Mechanistic models increase understanding</a:t>
            </a:r>
          </a:p>
          <a:p>
            <a:pPr lvl="1"/>
            <a:r>
              <a:rPr lang="en-GB" dirty="0" smtClean="0"/>
              <a:t>first version of </a:t>
            </a:r>
            <a:r>
              <a:rPr lang="en-GB" dirty="0" err="1" smtClean="0"/>
              <a:t>DEBkiss</a:t>
            </a:r>
            <a:r>
              <a:rPr lang="en-GB" dirty="0" smtClean="0"/>
              <a:t> </a:t>
            </a:r>
            <a:r>
              <a:rPr lang="en-GB" i="1" dirty="0" err="1" smtClean="0"/>
              <a:t>Calanus</a:t>
            </a:r>
            <a:r>
              <a:rPr lang="en-GB" dirty="0" smtClean="0"/>
              <a:t> model</a:t>
            </a:r>
          </a:p>
          <a:p>
            <a:pPr lvl="1"/>
            <a:r>
              <a:rPr lang="en-GB" dirty="0" smtClean="0"/>
              <a:t>GUTS-SD works well for survival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184" y="4563533"/>
            <a:ext cx="2650183" cy="20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65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Lipids play important role in life cycle and toxicity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lipid storage functions like ‘repro buffer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lipids affect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toxicokinetics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, limited effect on toxicity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differences in sensitivity not explained by lipids …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maternal transfer and secondary poisoning?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Mechanistic models increase understanding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first version of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DEBkiss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i="1" dirty="0" err="1" smtClean="0">
                <a:solidFill>
                  <a:schemeClr val="bg1">
                    <a:lumMod val="75000"/>
                  </a:schemeClr>
                </a:solidFill>
              </a:rPr>
              <a:t>Calanus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model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GUTS-SD works well for survival data</a:t>
            </a:r>
          </a:p>
          <a:p>
            <a:r>
              <a:rPr lang="en-GB" dirty="0" smtClean="0"/>
              <a:t>Predictive tools for the field situation?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598" y="4834467"/>
            <a:ext cx="2777001" cy="1798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823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193"/>
            <a:ext cx="7640567" cy="4177357"/>
          </a:xfrm>
        </p:spPr>
        <p:txBody>
          <a:bodyPr/>
          <a:lstStyle/>
          <a:p>
            <a:pPr>
              <a:buNone/>
            </a:pPr>
            <a:r>
              <a:rPr lang="nl-NL" altLang="en-US" sz="3200" b="1" i="1" dirty="0" err="1" smtClean="0">
                <a:solidFill>
                  <a:schemeClr val="accent2"/>
                </a:solidFill>
              </a:rPr>
              <a:t>Funding</a:t>
            </a:r>
            <a:endParaRPr lang="nl-NL" altLang="en-US" sz="3200" b="1" i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nl-NL" altLang="en-US" dirty="0" err="1" smtClean="0"/>
              <a:t>EnergyBar</a:t>
            </a:r>
            <a:r>
              <a:rPr lang="nl-NL" altLang="en-US" dirty="0" smtClean="0"/>
              <a:t> 225314/E40</a:t>
            </a:r>
          </a:p>
          <a:p>
            <a:pPr>
              <a:buNone/>
            </a:pPr>
            <a:r>
              <a:rPr lang="nl-NL" altLang="en-US" dirty="0"/>
              <a:t>Project output: </a:t>
            </a:r>
            <a:r>
              <a:rPr lang="nl-NL" altLang="en-US" b="1" i="1" dirty="0" smtClean="0">
                <a:solidFill>
                  <a:srgbClr val="009900"/>
                </a:solidFill>
              </a:rPr>
              <a:t>www.debtox.nl/projects/project_energybar.html</a:t>
            </a:r>
          </a:p>
          <a:p>
            <a:pPr>
              <a:buNone/>
            </a:pPr>
            <a:endParaRPr lang="nl-NL" altLang="en-US" sz="1400" b="1" i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nl-NL" altLang="en-US" sz="3200" b="1" i="1" dirty="0" smtClean="0">
                <a:solidFill>
                  <a:schemeClr val="accent2"/>
                </a:solidFill>
              </a:rPr>
              <a:t>More information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altLang="en-US" dirty="0" smtClean="0"/>
              <a:t>on DEBtox/GUTS: 	</a:t>
            </a:r>
            <a:r>
              <a:rPr lang="nl-NL" altLang="en-US" b="1" i="1" dirty="0" smtClean="0">
                <a:solidFill>
                  <a:srgbClr val="008000"/>
                </a:solidFill>
              </a:rPr>
              <a:t>www.debtox.info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altLang="en-US" b="1" dirty="0" smtClean="0">
                <a:solidFill>
                  <a:srgbClr val="008000"/>
                </a:solidFill>
              </a:rPr>
              <a:t>	</a:t>
            </a:r>
            <a:r>
              <a:rPr lang="nl-NL" altLang="en-US" dirty="0" err="1" smtClean="0"/>
              <a:t>summercourse</a:t>
            </a:r>
            <a:r>
              <a:rPr lang="nl-NL" altLang="en-US" dirty="0" smtClean="0"/>
              <a:t> dynamic </a:t>
            </a:r>
            <a:r>
              <a:rPr lang="nl-NL" altLang="en-US" dirty="0" err="1" smtClean="0"/>
              <a:t>modelling</a:t>
            </a:r>
            <a:r>
              <a:rPr lang="nl-NL" altLang="en-US" dirty="0" smtClean="0"/>
              <a:t> of toxic effects, August 2018 (DK) 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altLang="en-US" dirty="0" smtClean="0"/>
              <a:t>			</a:t>
            </a:r>
          </a:p>
          <a:p>
            <a:pPr>
              <a:buFont typeface="Wingdings" panose="05000000000000000000" pitchFamily="2" charset="2"/>
              <a:buNone/>
            </a:pPr>
            <a:endParaRPr lang="nl-NL" altLang="en-US" sz="1000" dirty="0" smtClean="0"/>
          </a:p>
        </p:txBody>
      </p:sp>
      <p:pic>
        <p:nvPicPr>
          <p:cNvPr id="28675" name="Picture 3" descr="equation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50739"/>
            <a:ext cx="9274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debtox.info/attachments/Image/DEBnet_logo_DEBtoxR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36" y="5558211"/>
            <a:ext cx="2368731" cy="113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958" y="2486327"/>
            <a:ext cx="4174876" cy="7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3390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1"/>
            <a:ext cx="8229600" cy="221231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9900"/>
                </a:solidFill>
              </a:rPr>
              <a:t>Focus on lipid storage</a:t>
            </a:r>
          </a:p>
          <a:p>
            <a:r>
              <a:rPr lang="en-GB" dirty="0" smtClean="0"/>
              <a:t>Capture its dynamics in a DEB context?</a:t>
            </a:r>
          </a:p>
          <a:p>
            <a:r>
              <a:rPr lang="en-GB" dirty="0" smtClean="0"/>
              <a:t>Effects on accumulation/toxicity of chemicals?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74" y="3200402"/>
            <a:ext cx="6513360" cy="3496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1964267" y="3327402"/>
            <a:ext cx="2015066" cy="11091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71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Calanus</a:t>
            </a:r>
            <a:r>
              <a:rPr lang="en-GB" dirty="0" smtClean="0"/>
              <a:t> life cycle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5580" y="2015038"/>
            <a:ext cx="7980929" cy="461665"/>
            <a:chOff x="355580" y="2116642"/>
            <a:chExt cx="7980929" cy="461665"/>
          </a:xfrm>
        </p:grpSpPr>
        <p:sp>
          <p:nvSpPr>
            <p:cNvPr id="4" name="Rectangle 3"/>
            <p:cNvSpPr/>
            <p:nvPr/>
          </p:nvSpPr>
          <p:spPr>
            <a:xfrm>
              <a:off x="355580" y="2116642"/>
              <a:ext cx="7980929" cy="46166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5580" y="2116642"/>
              <a:ext cx="6875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egg N1 N2  N3 N4 N5 N6  C1  C2  C3 C4 C5  C6</a:t>
              </a:r>
              <a:endParaRPr lang="en-US" sz="2400" dirty="0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29610"/>
            <a:ext cx="8229600" cy="1289472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cceleration of growth after metamorphosis</a:t>
            </a:r>
          </a:p>
          <a:p>
            <a:r>
              <a:rPr lang="en-US" dirty="0" smtClean="0"/>
              <a:t>Abrupt stop of growth after final </a:t>
            </a:r>
            <a:r>
              <a:rPr lang="en-US" dirty="0" err="1" smtClean="0"/>
              <a:t>moult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904509" y="1452583"/>
            <a:ext cx="1289135" cy="1788685"/>
            <a:chOff x="3904509" y="1452583"/>
            <a:chExt cx="1289135" cy="1788685"/>
          </a:xfrm>
        </p:grpSpPr>
        <p:sp>
          <p:nvSpPr>
            <p:cNvPr id="28" name="TextBox 27"/>
            <p:cNvSpPr txBox="1"/>
            <p:nvPr/>
          </p:nvSpPr>
          <p:spPr>
            <a:xfrm>
              <a:off x="3904509" y="1452583"/>
              <a:ext cx="1289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acceleration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554909" y="2023513"/>
              <a:ext cx="0" cy="1217755"/>
            </a:xfrm>
            <a:prstGeom prst="line">
              <a:avLst/>
            </a:prstGeom>
            <a:ln w="317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25220" y="1621923"/>
            <a:ext cx="2157469" cy="1619345"/>
            <a:chOff x="125220" y="1621923"/>
            <a:chExt cx="2157469" cy="1619345"/>
          </a:xfrm>
        </p:grpSpPr>
        <p:sp>
          <p:nvSpPr>
            <p:cNvPr id="35" name="TextBox 34"/>
            <p:cNvSpPr txBox="1"/>
            <p:nvPr/>
          </p:nvSpPr>
          <p:spPr>
            <a:xfrm>
              <a:off x="125220" y="2582293"/>
              <a:ext cx="1923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non-feeding embryo/</a:t>
              </a:r>
              <a:r>
                <a:rPr lang="en-GB" dirty="0" err="1" smtClean="0"/>
                <a:t>nauplius</a:t>
              </a:r>
              <a:endParaRPr lang="en-GB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98875" y="1621923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birth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997971" y="2023513"/>
              <a:ext cx="0" cy="1217755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65" y="4548465"/>
            <a:ext cx="2397384" cy="2205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48" y="4501290"/>
            <a:ext cx="3254494" cy="2252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6107601" y="1621923"/>
            <a:ext cx="1324916" cy="1619345"/>
            <a:chOff x="6107601" y="1621923"/>
            <a:chExt cx="1324916" cy="1619345"/>
          </a:xfrm>
        </p:grpSpPr>
        <p:sp>
          <p:nvSpPr>
            <p:cNvPr id="24" name="TextBox 23"/>
            <p:cNvSpPr txBox="1"/>
            <p:nvPr/>
          </p:nvSpPr>
          <p:spPr>
            <a:xfrm>
              <a:off x="6747714" y="258229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adult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07601" y="1621923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adulthood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14075" y="2023513"/>
              <a:ext cx="0" cy="1217755"/>
            </a:xfrm>
            <a:prstGeom prst="line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156187" y="258229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copepodite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7387" y="1621923"/>
            <a:ext cx="2739282" cy="1619345"/>
            <a:chOff x="2057387" y="1621923"/>
            <a:chExt cx="2739282" cy="1619345"/>
          </a:xfrm>
        </p:grpSpPr>
        <p:sp>
          <p:nvSpPr>
            <p:cNvPr id="49" name="TextBox 48"/>
            <p:cNvSpPr txBox="1"/>
            <p:nvPr/>
          </p:nvSpPr>
          <p:spPr>
            <a:xfrm>
              <a:off x="2057387" y="2582293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feeding </a:t>
              </a:r>
              <a:r>
                <a:rPr lang="en-GB" dirty="0" err="1" smtClean="0"/>
                <a:t>nauplius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09375" y="1621923"/>
              <a:ext cx="1587294" cy="1619345"/>
              <a:chOff x="3209375" y="1621923"/>
              <a:chExt cx="1587294" cy="1619345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014809" y="2023513"/>
                <a:ext cx="0" cy="1217755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209375" y="1621923"/>
                <a:ext cx="1587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i="1" dirty="0" smtClean="0"/>
                  <a:t>metamorphosis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2577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Calanus</a:t>
            </a:r>
            <a:r>
              <a:rPr lang="en-GB" dirty="0" smtClean="0"/>
              <a:t> life cycle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5580" y="2015038"/>
            <a:ext cx="7980929" cy="461665"/>
            <a:chOff x="355580" y="2116642"/>
            <a:chExt cx="7980929" cy="461665"/>
          </a:xfrm>
        </p:grpSpPr>
        <p:sp>
          <p:nvSpPr>
            <p:cNvPr id="4" name="Rectangle 3"/>
            <p:cNvSpPr/>
            <p:nvPr/>
          </p:nvSpPr>
          <p:spPr>
            <a:xfrm>
              <a:off x="355580" y="2116642"/>
              <a:ext cx="7980929" cy="46166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5580" y="2116642"/>
              <a:ext cx="6875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egg N1 N2  N3 N4 N5 N6  C1  C2  C3 C4 C5  C6</a:t>
              </a:r>
              <a:endParaRPr lang="en-US" sz="24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5220" y="2582293"/>
            <a:ext cx="192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non-feeding embryo/</a:t>
            </a:r>
            <a:r>
              <a:rPr lang="en-GB" dirty="0" err="1" smtClean="0"/>
              <a:t>nauplius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32818"/>
            <a:ext cx="8229600" cy="1768830"/>
          </a:xfrm>
        </p:spPr>
        <p:txBody>
          <a:bodyPr/>
          <a:lstStyle/>
          <a:p>
            <a:r>
              <a:rPr lang="en-US" dirty="0" smtClean="0"/>
              <a:t>Lipids clearly visible </a:t>
            </a:r>
            <a:r>
              <a:rPr lang="en-US" dirty="0"/>
              <a:t>from C3 </a:t>
            </a:r>
            <a:r>
              <a:rPr lang="en-US" dirty="0" smtClean="0"/>
              <a:t>onwards:</a:t>
            </a:r>
          </a:p>
          <a:p>
            <a:pPr lvl="1"/>
            <a:r>
              <a:rPr lang="en-US" dirty="0" smtClean="0"/>
              <a:t>increases over C3-C5</a:t>
            </a:r>
          </a:p>
          <a:p>
            <a:pPr lvl="1"/>
            <a:r>
              <a:rPr lang="en-US" dirty="0" smtClean="0"/>
              <a:t>decrease in adults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04509" y="1452583"/>
            <a:ext cx="1289135" cy="1788685"/>
            <a:chOff x="3904509" y="1452583"/>
            <a:chExt cx="1289135" cy="1788685"/>
          </a:xfrm>
        </p:grpSpPr>
        <p:sp>
          <p:nvSpPr>
            <p:cNvPr id="28" name="TextBox 27"/>
            <p:cNvSpPr txBox="1"/>
            <p:nvPr/>
          </p:nvSpPr>
          <p:spPr>
            <a:xfrm>
              <a:off x="3904509" y="1452583"/>
              <a:ext cx="1289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acceleration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554909" y="2023513"/>
              <a:ext cx="0" cy="1217755"/>
            </a:xfrm>
            <a:prstGeom prst="line">
              <a:avLst/>
            </a:prstGeom>
            <a:ln w="317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698875" y="162192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birth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997971" y="2023513"/>
            <a:ext cx="0" cy="121775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057387" y="25822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feeding </a:t>
            </a:r>
            <a:r>
              <a:rPr lang="en-GB" dirty="0" err="1" smtClean="0"/>
              <a:t>nauplius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47714" y="258229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adult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07601" y="1621923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adulthood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614075" y="2023513"/>
            <a:ext cx="0" cy="121775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14809" y="2023513"/>
            <a:ext cx="0" cy="121775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114" y="4242583"/>
            <a:ext cx="4572086" cy="2454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156187" y="258229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copepodite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91457" y="1647324"/>
            <a:ext cx="869149" cy="1593944"/>
            <a:chOff x="4691457" y="1647324"/>
            <a:chExt cx="869149" cy="159394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115883" y="2023513"/>
              <a:ext cx="0" cy="1217755"/>
            </a:xfrm>
            <a:prstGeom prst="line">
              <a:avLst/>
            </a:prstGeom>
            <a:ln w="317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91457" y="1647324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puberty</a:t>
              </a:r>
            </a:p>
          </p:txBody>
        </p:sp>
      </p:grpSp>
      <p:sp>
        <p:nvSpPr>
          <p:cNvPr id="30" name="Right Arrow 29"/>
          <p:cNvSpPr/>
          <p:nvPr/>
        </p:nvSpPr>
        <p:spPr>
          <a:xfrm>
            <a:off x="5156187" y="2951625"/>
            <a:ext cx="1397014" cy="629775"/>
          </a:xfrm>
          <a:prstGeom prst="rightArrow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FF00"/>
                </a:solidFill>
              </a:rPr>
              <a:t>lipid build-up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840" y="4940949"/>
            <a:ext cx="320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9900"/>
                </a:solidFill>
              </a:rPr>
              <a:t>treat as ‘reproduction buffer’</a:t>
            </a:r>
            <a:endParaRPr lang="en-GB" sz="2400" b="1" dirty="0">
              <a:solidFill>
                <a:srgbClr val="0099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9375" y="1621923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metamorphosis</a:t>
            </a:r>
          </a:p>
        </p:txBody>
      </p:sp>
    </p:spTree>
    <p:extLst>
      <p:ext uri="{BB962C8B-B14F-4D97-AF65-F5344CB8AC3E}">
        <p14:creationId xmlns:p14="http://schemas.microsoft.com/office/powerpoint/2010/main" val="2717787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Calanus</a:t>
            </a:r>
            <a:r>
              <a:rPr lang="en-GB" dirty="0"/>
              <a:t>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66073"/>
            <a:ext cx="8229600" cy="2612496"/>
          </a:xfrm>
        </p:spPr>
        <p:txBody>
          <a:bodyPr/>
          <a:lstStyle/>
          <a:p>
            <a:r>
              <a:rPr lang="en-GB" dirty="0" smtClean="0"/>
              <a:t>Model design:</a:t>
            </a:r>
          </a:p>
          <a:p>
            <a:pPr lvl="1"/>
            <a:r>
              <a:rPr lang="en-GB" dirty="0" smtClean="0"/>
              <a:t>use one switch for acceleration and puberty</a:t>
            </a:r>
          </a:p>
          <a:p>
            <a:pPr lvl="1"/>
            <a:r>
              <a:rPr lang="en-GB" dirty="0" smtClean="0"/>
              <a:t>depart from </a:t>
            </a:r>
            <a:r>
              <a:rPr lang="en-GB" dirty="0" err="1" smtClean="0"/>
              <a:t>reserveless</a:t>
            </a:r>
            <a:r>
              <a:rPr lang="en-GB" dirty="0" smtClean="0"/>
              <a:t> model (‘</a:t>
            </a:r>
            <a:r>
              <a:rPr lang="en-GB" dirty="0" err="1" smtClean="0"/>
              <a:t>DEBkiss</a:t>
            </a:r>
            <a:r>
              <a:rPr lang="en-GB" dirty="0" smtClean="0"/>
              <a:t>’)</a:t>
            </a:r>
          </a:p>
          <a:p>
            <a:pPr lvl="1"/>
            <a:r>
              <a:rPr lang="en-GB" dirty="0" smtClean="0"/>
              <a:t>treat lipid storage as reproduction buffer</a:t>
            </a:r>
          </a:p>
          <a:p>
            <a:pPr lvl="1"/>
            <a:r>
              <a:rPr lang="en-GB" dirty="0" smtClean="0"/>
              <a:t>different scheme for adults (no kappa rule)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top growth at size limit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55580" y="2015038"/>
            <a:ext cx="7980929" cy="461665"/>
            <a:chOff x="355580" y="2116642"/>
            <a:chExt cx="7980929" cy="461665"/>
          </a:xfrm>
        </p:grpSpPr>
        <p:sp>
          <p:nvSpPr>
            <p:cNvPr id="5" name="Rectangle 4"/>
            <p:cNvSpPr/>
            <p:nvPr/>
          </p:nvSpPr>
          <p:spPr>
            <a:xfrm>
              <a:off x="355580" y="2116642"/>
              <a:ext cx="7980929" cy="46166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5580" y="2116642"/>
              <a:ext cx="6875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egg N1 N2  N3 N4 N5 N6  C1  C2  C3 C4 C5  C6</a:t>
              </a:r>
              <a:endParaRPr lang="en-US" sz="2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5220" y="2582293"/>
            <a:ext cx="192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non-feeding embryo/</a:t>
            </a:r>
            <a:r>
              <a:rPr lang="en-GB" dirty="0" err="1" smtClean="0"/>
              <a:t>nauplius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28306" y="1621923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acceleration/puberty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8875" y="162192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birth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97971" y="2023513"/>
            <a:ext cx="0" cy="121775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387" y="25822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feeding </a:t>
            </a:r>
            <a:r>
              <a:rPr lang="en-GB" dirty="0" err="1" smtClean="0"/>
              <a:t>nauplius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56187" y="258229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copepodite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47714" y="258229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adult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7601" y="1621923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adulthood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14075" y="2023513"/>
            <a:ext cx="0" cy="1217755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19549" y="2023513"/>
            <a:ext cx="0" cy="1217755"/>
          </a:xfrm>
          <a:prstGeom prst="line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4891643" y="2951625"/>
            <a:ext cx="1661558" cy="629775"/>
          </a:xfrm>
          <a:prstGeom prst="rightArrow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lipid build-up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2653" y="6463267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Jager</a:t>
            </a:r>
            <a:r>
              <a:rPr lang="en-GB" i="1" dirty="0"/>
              <a:t> et al (2017), Mar </a:t>
            </a:r>
            <a:r>
              <a:rPr lang="en-GB" i="1" dirty="0" err="1"/>
              <a:t>Biol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09131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fit </a:t>
            </a:r>
            <a:r>
              <a:rPr lang="en-GB" sz="2400" dirty="0" smtClean="0"/>
              <a:t>(data Campbell et al, 2001)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95" y="1692889"/>
            <a:ext cx="6547172" cy="5076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5595" y="150704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900"/>
                </a:solidFill>
              </a:rPr>
              <a:t>structure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3152" y="1507046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9900"/>
                </a:solidFill>
              </a:rPr>
              <a:t>structure+storage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488859" y="273472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333FF"/>
                </a:solidFill>
              </a:rPr>
              <a:t>temperatures</a:t>
            </a:r>
            <a:endParaRPr lang="en-GB" b="1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6617100" y="503371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333FF"/>
                </a:solidFill>
              </a:rPr>
              <a:t>food levels</a:t>
            </a:r>
            <a:endParaRPr lang="en-GB" b="1" dirty="0">
              <a:solidFill>
                <a:srgbClr val="3333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933" y="4114800"/>
            <a:ext cx="7225895" cy="2802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42653" y="6463267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Jager</a:t>
            </a:r>
            <a:r>
              <a:rPr lang="en-GB" i="1" dirty="0"/>
              <a:t> et al (2017), Mar </a:t>
            </a:r>
            <a:r>
              <a:rPr lang="en-GB" i="1" dirty="0" err="1"/>
              <a:t>Biol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27728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We’re not there yet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0"/>
            <a:ext cx="8229600" cy="2567189"/>
          </a:xfrm>
        </p:spPr>
        <p:txBody>
          <a:bodyPr/>
          <a:lstStyle/>
          <a:p>
            <a:r>
              <a:rPr lang="en-GB" dirty="0" smtClean="0"/>
              <a:t>Open issues:</a:t>
            </a:r>
          </a:p>
          <a:p>
            <a:pPr lvl="1"/>
            <a:r>
              <a:rPr lang="en-GB" dirty="0" smtClean="0"/>
              <a:t>maintenance estimated from respiration</a:t>
            </a:r>
          </a:p>
          <a:p>
            <a:pPr lvl="1"/>
            <a:r>
              <a:rPr lang="en-GB" dirty="0" smtClean="0"/>
              <a:t>effect temperature/food on final size descriptive</a:t>
            </a:r>
          </a:p>
          <a:p>
            <a:pPr lvl="1"/>
            <a:r>
              <a:rPr lang="en-GB" dirty="0" smtClean="0"/>
              <a:t>high maturity maintenance to capture food limitation</a:t>
            </a:r>
          </a:p>
          <a:p>
            <a:pPr lvl="1"/>
            <a:r>
              <a:rPr lang="en-GB" dirty="0" smtClean="0"/>
              <a:t>energetics of gonad maturation requires attention</a:t>
            </a:r>
          </a:p>
          <a:p>
            <a:pPr lvl="1"/>
            <a:r>
              <a:rPr lang="en-GB" dirty="0" smtClean="0"/>
              <a:t>rules for allocation to eggs unclear</a:t>
            </a:r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69" y="3871132"/>
            <a:ext cx="3606800" cy="27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1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We’re not there yet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010"/>
            <a:ext cx="8229600" cy="2567189"/>
          </a:xfrm>
        </p:spPr>
        <p:txBody>
          <a:bodyPr/>
          <a:lstStyle/>
          <a:p>
            <a:r>
              <a:rPr lang="en-GB" dirty="0" smtClean="0"/>
              <a:t>Open issues:</a:t>
            </a:r>
          </a:p>
          <a:p>
            <a:pPr lvl="1"/>
            <a:r>
              <a:rPr lang="en-GB" dirty="0" smtClean="0"/>
              <a:t>maintenance estimated from respiration</a:t>
            </a:r>
          </a:p>
          <a:p>
            <a:pPr lvl="1"/>
            <a:r>
              <a:rPr lang="en-GB" dirty="0" smtClean="0"/>
              <a:t>effect temperature/food on final size descriptive</a:t>
            </a:r>
          </a:p>
          <a:p>
            <a:pPr lvl="1"/>
            <a:r>
              <a:rPr lang="en-GB" dirty="0" smtClean="0"/>
              <a:t>high maturity maintenance to capture food limitation</a:t>
            </a:r>
          </a:p>
          <a:p>
            <a:pPr lvl="1"/>
            <a:r>
              <a:rPr lang="en-GB" dirty="0" smtClean="0"/>
              <a:t>energetics of gonad maturation requires attention</a:t>
            </a:r>
          </a:p>
          <a:p>
            <a:pPr lvl="1"/>
            <a:r>
              <a:rPr lang="en-GB" dirty="0" smtClean="0"/>
              <a:t>rules for allocation to eggs unclear</a:t>
            </a:r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13" y="4060232"/>
            <a:ext cx="2246753" cy="259362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89" y="4060682"/>
            <a:ext cx="2061946" cy="25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90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715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6623</TotalTime>
  <Words>944</Words>
  <Application>Microsoft Office PowerPoint</Application>
  <PresentationFormat>On-screen Show (4:3)</PresentationFormat>
  <Paragraphs>285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Default Design</vt:lpstr>
      <vt:lpstr>Dynamics of lipid storage in marine copepods and its consequences for effects of oil pollution</vt:lpstr>
      <vt:lpstr>Context</vt:lpstr>
      <vt:lpstr>Context</vt:lpstr>
      <vt:lpstr>Calanus life cycle</vt:lpstr>
      <vt:lpstr>Calanus life cycle</vt:lpstr>
      <vt:lpstr>Calanus life cycle</vt:lpstr>
      <vt:lpstr>Model fit (data Campbell et al, 2001)</vt:lpstr>
      <vt:lpstr>We’re not there yet …</vt:lpstr>
      <vt:lpstr>We’re not there yet …</vt:lpstr>
      <vt:lpstr>We’re not there yet …</vt:lpstr>
      <vt:lpstr>Lipids and toxicants</vt:lpstr>
      <vt:lpstr>Lipids and toxicants</vt:lpstr>
      <vt:lpstr>Lipids and toxicants</vt:lpstr>
      <vt:lpstr>Lipids and toxicants</vt:lpstr>
      <vt:lpstr>Case: dimethylnaphthalene </vt:lpstr>
      <vt:lpstr>Case: dimethylnaphthalene </vt:lpstr>
      <vt:lpstr>Case: dimethylnaphthalene </vt:lpstr>
      <vt:lpstr>Case: dimethylnaphthalene </vt:lpstr>
      <vt:lpstr>Difference toxicity life stages</vt:lpstr>
      <vt:lpstr>Conclusions</vt:lpstr>
      <vt:lpstr>Conclusions</vt:lpstr>
      <vt:lpstr>Conclusions</vt:lpstr>
      <vt:lpstr>PowerPoint Presentation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Unified Threshold model for Survival</dc:title>
  <dc:creator>Tjalling Jager</dc:creator>
  <cp:lastModifiedBy>Starrlight Augustine</cp:lastModifiedBy>
  <cp:revision>835</cp:revision>
  <dcterms:created xsi:type="dcterms:W3CDTF">2011-05-03T15:17:46Z</dcterms:created>
  <dcterms:modified xsi:type="dcterms:W3CDTF">2017-06-07T07:15:14Z</dcterms:modified>
</cp:coreProperties>
</file>