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71" r:id="rId3"/>
    <p:sldMasterId id="2147483674" r:id="rId4"/>
    <p:sldMasterId id="2147483685" r:id="rId5"/>
    <p:sldMasterId id="2147483736" r:id="rId6"/>
  </p:sldMasterIdLst>
  <p:notesMasterIdLst>
    <p:notesMasterId r:id="rId34"/>
  </p:notesMasterIdLst>
  <p:handoutMasterIdLst>
    <p:handoutMasterId r:id="rId35"/>
  </p:handoutMasterIdLst>
  <p:sldIdLst>
    <p:sldId id="507" r:id="rId7"/>
    <p:sldId id="538" r:id="rId8"/>
    <p:sldId id="534" r:id="rId9"/>
    <p:sldId id="531" r:id="rId10"/>
    <p:sldId id="532" r:id="rId11"/>
    <p:sldId id="537" r:id="rId12"/>
    <p:sldId id="526" r:id="rId13"/>
    <p:sldId id="482" r:id="rId14"/>
    <p:sldId id="483" r:id="rId15"/>
    <p:sldId id="550" r:id="rId16"/>
    <p:sldId id="505" r:id="rId17"/>
    <p:sldId id="506" r:id="rId18"/>
    <p:sldId id="555" r:id="rId19"/>
    <p:sldId id="539" r:id="rId20"/>
    <p:sldId id="352" r:id="rId21"/>
    <p:sldId id="510" r:id="rId22"/>
    <p:sldId id="554" r:id="rId23"/>
    <p:sldId id="543" r:id="rId24"/>
    <p:sldId id="366" r:id="rId25"/>
    <p:sldId id="544" r:id="rId26"/>
    <p:sldId id="547" r:id="rId27"/>
    <p:sldId id="548" r:id="rId28"/>
    <p:sldId id="461" r:id="rId29"/>
    <p:sldId id="549" r:id="rId30"/>
    <p:sldId id="522" r:id="rId31"/>
    <p:sldId id="557" r:id="rId32"/>
    <p:sldId id="556" r:id="rId33"/>
  </p:sldIdLst>
  <p:sldSz cx="12192000" cy="6858000"/>
  <p:notesSz cx="7315200" cy="96012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00"/>
    <a:srgbClr val="DBE7C3"/>
    <a:srgbClr val="333300"/>
    <a:srgbClr val="FFCC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22" autoAdjust="0"/>
    <p:restoredTop sz="86493" autoAdjust="0"/>
  </p:normalViewPr>
  <p:slideViewPr>
    <p:cSldViewPr>
      <p:cViewPr varScale="1">
        <p:scale>
          <a:sx n="70" d="100"/>
          <a:sy n="70" d="100"/>
        </p:scale>
        <p:origin x="1128" y="4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2534" y="-77"/>
      </p:cViewPr>
      <p:guideLst>
        <p:guide orient="horz" pos="3025"/>
        <p:guide pos="230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RAM\apn\MFORSK\6712%20SYMTECH%20DEMO\Final%20deliverables%202016\Final%20manuscript\Statistical%20analysis\DEB%20parameters_presentations%20(Recov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RAM\apn\MFORSK\6712%20SYMTECH%20DEMO\Meetings\Arctic%20Frontiers%202017\NEA%20cod%20numbers%20at%20ag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Reverse!$C$2</c:f>
              <c:strCache>
                <c:ptCount val="1"/>
                <c:pt idx="0">
                  <c:v>adult</c:v>
                </c:pt>
              </c:strCache>
            </c:strRef>
          </c:tx>
          <c:spPr>
            <a:ln w="25400" cap="rnd">
              <a:noFill/>
              <a:round/>
            </a:ln>
            <a:effectLst/>
          </c:spPr>
          <c:marker>
            <c:symbol val="circle"/>
            <c:size val="5"/>
            <c:spPr>
              <a:solidFill>
                <a:schemeClr val="accent1"/>
              </a:solidFill>
              <a:ln w="9525">
                <a:solidFill>
                  <a:schemeClr val="accent1"/>
                </a:solidFill>
              </a:ln>
              <a:effectLst/>
            </c:spPr>
          </c:marker>
          <c:xVal>
            <c:numRef>
              <c:f>Reverse!$A$2:$A$9</c:f>
              <c:numCache>
                <c:formatCode>0.0E+00</c:formatCode>
                <c:ptCount val="8"/>
                <c:pt idx="0">
                  <c:v>15500</c:v>
                </c:pt>
                <c:pt idx="1">
                  <c:v>4924</c:v>
                </c:pt>
                <c:pt idx="2">
                  <c:v>1180</c:v>
                </c:pt>
                <c:pt idx="3">
                  <c:v>24.83</c:v>
                </c:pt>
                <c:pt idx="4">
                  <c:v>150</c:v>
                </c:pt>
                <c:pt idx="6">
                  <c:v>3.1</c:v>
                </c:pt>
              </c:numCache>
            </c:numRef>
          </c:xVal>
          <c:yVal>
            <c:numRef>
              <c:f>Reverse!$D$2:$D$9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0-5D8D-4E99-ADD3-CA9F56D37B1C}"/>
            </c:ext>
          </c:extLst>
        </c:ser>
        <c:ser>
          <c:idx val="1"/>
          <c:order val="1"/>
          <c:tx>
            <c:strRef>
              <c:f>Reverse!$C$10</c:f>
              <c:strCache>
                <c:ptCount val="1"/>
                <c:pt idx="0">
                  <c:v>juvenile</c:v>
                </c:pt>
              </c:strCache>
            </c:strRef>
          </c:tx>
          <c:spPr>
            <a:ln w="25400" cap="rnd">
              <a:noFill/>
              <a:round/>
            </a:ln>
            <a:effectLst/>
          </c:spPr>
          <c:marker>
            <c:symbol val="circle"/>
            <c:size val="5"/>
            <c:spPr>
              <a:solidFill>
                <a:schemeClr val="accent2"/>
              </a:solidFill>
              <a:ln w="9525">
                <a:solidFill>
                  <a:schemeClr val="accent2"/>
                </a:solidFill>
              </a:ln>
              <a:effectLst/>
            </c:spPr>
          </c:marker>
          <c:xVal>
            <c:numRef>
              <c:f>Reverse!$A$10:$A$17</c:f>
              <c:numCache>
                <c:formatCode>0.0E+00</c:formatCode>
                <c:ptCount val="8"/>
                <c:pt idx="0">
                  <c:v>8.3000000000000007</c:v>
                </c:pt>
                <c:pt idx="1">
                  <c:v>5.8</c:v>
                </c:pt>
                <c:pt idx="2">
                  <c:v>5.5</c:v>
                </c:pt>
                <c:pt idx="3">
                  <c:v>5.28</c:v>
                </c:pt>
                <c:pt idx="4">
                  <c:v>1.2</c:v>
                </c:pt>
                <c:pt idx="6">
                  <c:v>0.47799999999999998</c:v>
                </c:pt>
              </c:numCache>
            </c:numRef>
          </c:xVal>
          <c:yVal>
            <c:numRef>
              <c:f>Reverse!$D$2:$D$9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1-5D8D-4E99-ADD3-CA9F56D37B1C}"/>
            </c:ext>
          </c:extLst>
        </c:ser>
        <c:ser>
          <c:idx val="3"/>
          <c:order val="2"/>
          <c:tx>
            <c:strRef>
              <c:f>Reverse!$C$26</c:f>
              <c:strCache>
                <c:ptCount val="1"/>
                <c:pt idx="0">
                  <c:v>egg</c:v>
                </c:pt>
              </c:strCache>
            </c:strRef>
          </c:tx>
          <c:spPr>
            <a:ln w="25400" cap="rnd">
              <a:noFill/>
              <a:round/>
            </a:ln>
            <a:effectLst/>
          </c:spPr>
          <c:marker>
            <c:symbol val="circle"/>
            <c:size val="5"/>
            <c:spPr>
              <a:solidFill>
                <a:schemeClr val="accent4"/>
              </a:solidFill>
              <a:ln w="9525">
                <a:solidFill>
                  <a:schemeClr val="accent4"/>
                </a:solidFill>
              </a:ln>
              <a:effectLst/>
            </c:spPr>
          </c:marker>
          <c:xVal>
            <c:numRef>
              <c:f>Reverse!$A$26:$A$33</c:f>
              <c:numCache>
                <c:formatCode>General</c:formatCode>
                <c:ptCount val="8"/>
                <c:pt idx="2" formatCode="0.0E+00">
                  <c:v>54</c:v>
                </c:pt>
                <c:pt idx="3" formatCode="0.0E+00">
                  <c:v>339</c:v>
                </c:pt>
              </c:numCache>
            </c:numRef>
          </c:xVal>
          <c:yVal>
            <c:numRef>
              <c:f>Reverse!$D$2:$D$9</c:f>
              <c:numCache>
                <c:formatCode>General</c:formatCode>
                <c:ptCount val="8"/>
                <c:pt idx="0">
                  <c:v>1</c:v>
                </c:pt>
                <c:pt idx="1">
                  <c:v>2</c:v>
                </c:pt>
                <c:pt idx="2">
                  <c:v>3</c:v>
                </c:pt>
                <c:pt idx="3">
                  <c:v>4</c:v>
                </c:pt>
                <c:pt idx="4">
                  <c:v>5</c:v>
                </c:pt>
                <c:pt idx="5">
                  <c:v>6</c:v>
                </c:pt>
                <c:pt idx="6">
                  <c:v>7</c:v>
                </c:pt>
                <c:pt idx="7">
                  <c:v>8</c:v>
                </c:pt>
              </c:numCache>
            </c:numRef>
          </c:yVal>
          <c:smooth val="0"/>
          <c:extLst>
            <c:ext xmlns:c16="http://schemas.microsoft.com/office/drawing/2014/chart" uri="{C3380CC4-5D6E-409C-BE32-E72D297353CC}">
              <c16:uniqueId val="{00000003-5D8D-4E99-ADD3-CA9F56D37B1C}"/>
            </c:ext>
          </c:extLst>
        </c:ser>
        <c:dLbls>
          <c:showLegendKey val="0"/>
          <c:showVal val="0"/>
          <c:showCatName val="0"/>
          <c:showSerName val="0"/>
          <c:showPercent val="0"/>
          <c:showBubbleSize val="0"/>
        </c:dLbls>
        <c:axId val="91634304"/>
        <c:axId val="91652864"/>
      </c:scatterChart>
      <c:valAx>
        <c:axId val="91634304"/>
        <c:scaling>
          <c:logBase val="10"/>
          <c:orientation val="minMax"/>
          <c:min val="1.0000000000000004E-5"/>
        </c:scaling>
        <c:delete val="0"/>
        <c:axPos val="b"/>
        <c:majorGridlines>
          <c:spPr>
            <a:ln w="9525" cap="flat" cmpd="sng" algn="ctr">
              <a:solidFill>
                <a:schemeClr val="tx1">
                  <a:lumMod val="15000"/>
                  <a:lumOff val="85000"/>
                </a:schemeClr>
              </a:solidFill>
              <a:round/>
            </a:ln>
            <a:effectLst/>
          </c:spPr>
        </c:majorGridlines>
        <c:numFmt formatCode="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1652864"/>
        <c:crosses val="autoZero"/>
        <c:crossBetween val="midCat"/>
      </c:valAx>
      <c:valAx>
        <c:axId val="91652864"/>
        <c:scaling>
          <c:orientation val="minMax"/>
        </c:scaling>
        <c:delete val="1"/>
        <c:axPos val="r"/>
        <c:numFmt formatCode="General" sourceLinked="1"/>
        <c:majorTickMark val="none"/>
        <c:minorTickMark val="none"/>
        <c:tickLblPos val="nextTo"/>
        <c:crossAx val="91634304"/>
        <c:crosses val="max"/>
        <c:crossBetween val="midCat"/>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GB" sz="2400" dirty="0">
                <a:solidFill>
                  <a:schemeClr val="tx2"/>
                </a:solidFill>
                <a:effectLst>
                  <a:outerShdw blurRad="38100" dist="38100" dir="2700000" algn="tl">
                    <a:srgbClr val="000000">
                      <a:alpha val="43137"/>
                    </a:srgbClr>
                  </a:outerShdw>
                </a:effectLst>
              </a:rPr>
              <a:t>NEA cod fraction of SSB by age, selected years</a:t>
            </a:r>
          </a:p>
        </c:rich>
      </c:tx>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nb-NO"/>
        </a:p>
      </c:txPr>
    </c:title>
    <c:autoTitleDeleted val="0"/>
    <c:plotArea>
      <c:layout/>
      <c:lineChart>
        <c:grouping val="standard"/>
        <c:varyColors val="0"/>
        <c:ser>
          <c:idx val="1"/>
          <c:order val="0"/>
          <c:tx>
            <c:v>2000</c:v>
          </c:tx>
          <c:spPr>
            <a:ln w="22225" cap="rnd" cmpd="sng" algn="ctr">
              <a:solidFill>
                <a:schemeClr val="accent2"/>
              </a:solidFill>
              <a:round/>
            </a:ln>
            <a:effectLst/>
          </c:spPr>
          <c:marker>
            <c:symbol val="none"/>
          </c:marker>
          <c:val>
            <c:numRef>
              <c:f>'Cod SSB'!$R$56:$AD$56</c:f>
              <c:numCache>
                <c:formatCode>General</c:formatCode>
                <c:ptCount val="13"/>
                <c:pt idx="0">
                  <c:v>0</c:v>
                </c:pt>
                <c:pt idx="1">
                  <c:v>0</c:v>
                </c:pt>
                <c:pt idx="2">
                  <c:v>0</c:v>
                </c:pt>
                <c:pt idx="3">
                  <c:v>7.6383154417836499E-4</c:v>
                </c:pt>
                <c:pt idx="4">
                  <c:v>0.11212221304706854</c:v>
                </c:pt>
                <c:pt idx="5">
                  <c:v>0.2297605284888522</c:v>
                </c:pt>
                <c:pt idx="6">
                  <c:v>0.21152766308835674</c:v>
                </c:pt>
                <c:pt idx="7">
                  <c:v>0.1591329479768786</c:v>
                </c:pt>
                <c:pt idx="8">
                  <c:v>0.17511560693641617</c:v>
                </c:pt>
                <c:pt idx="9">
                  <c:v>8.1713459950454176E-2</c:v>
                </c:pt>
                <c:pt idx="10">
                  <c:v>2.1275805119735754E-2</c:v>
                </c:pt>
                <c:pt idx="11">
                  <c:v>6.0817506193228737E-3</c:v>
                </c:pt>
                <c:pt idx="12">
                  <c:v>2.5020644095788604E-3</c:v>
                </c:pt>
              </c:numCache>
            </c:numRef>
          </c:val>
          <c:smooth val="0"/>
          <c:extLst>
            <c:ext xmlns:c16="http://schemas.microsoft.com/office/drawing/2014/chart" uri="{C3380CC4-5D6E-409C-BE32-E72D297353CC}">
              <c16:uniqueId val="{00000000-4F07-4138-BA25-5D266B4103B4}"/>
            </c:ext>
          </c:extLst>
        </c:ser>
        <c:ser>
          <c:idx val="2"/>
          <c:order val="1"/>
          <c:tx>
            <c:v>2005</c:v>
          </c:tx>
          <c:spPr>
            <a:ln w="22225" cap="rnd" cmpd="sng" algn="ctr">
              <a:solidFill>
                <a:schemeClr val="accent3"/>
              </a:solidFill>
              <a:round/>
            </a:ln>
            <a:effectLst/>
          </c:spPr>
          <c:marker>
            <c:symbol val="none"/>
          </c:marker>
          <c:val>
            <c:numRef>
              <c:f>'Cod SSB'!$R$61:$AD$61</c:f>
              <c:numCache>
                <c:formatCode>General</c:formatCode>
                <c:ptCount val="13"/>
                <c:pt idx="0">
                  <c:v>0</c:v>
                </c:pt>
                <c:pt idx="1">
                  <c:v>0</c:v>
                </c:pt>
                <c:pt idx="2">
                  <c:v>0</c:v>
                </c:pt>
                <c:pt idx="3">
                  <c:v>9.138311025103478E-4</c:v>
                </c:pt>
                <c:pt idx="4">
                  <c:v>4.8064670151240628E-2</c:v>
                </c:pt>
                <c:pt idx="5">
                  <c:v>0.19349187828655087</c:v>
                </c:pt>
                <c:pt idx="6">
                  <c:v>0.31185197833366535</c:v>
                </c:pt>
                <c:pt idx="7">
                  <c:v>0.2333921473766091</c:v>
                </c:pt>
                <c:pt idx="8">
                  <c:v>0.10918542550063083</c:v>
                </c:pt>
                <c:pt idx="9">
                  <c:v>6.7010064790308965E-2</c:v>
                </c:pt>
                <c:pt idx="10">
                  <c:v>2.7764339085093803E-2</c:v>
                </c:pt>
                <c:pt idx="11">
                  <c:v>5.2537383281001486E-3</c:v>
                </c:pt>
                <c:pt idx="12">
                  <c:v>3.0703460226212723E-3</c:v>
                </c:pt>
              </c:numCache>
            </c:numRef>
          </c:val>
          <c:smooth val="0"/>
          <c:extLst>
            <c:ext xmlns:c16="http://schemas.microsoft.com/office/drawing/2014/chart" uri="{C3380CC4-5D6E-409C-BE32-E72D297353CC}">
              <c16:uniqueId val="{00000001-4F07-4138-BA25-5D266B4103B4}"/>
            </c:ext>
          </c:extLst>
        </c:ser>
        <c:ser>
          <c:idx val="3"/>
          <c:order val="2"/>
          <c:tx>
            <c:v>2010</c:v>
          </c:tx>
          <c:spPr>
            <a:ln w="22225" cap="rnd" cmpd="sng" algn="ctr">
              <a:solidFill>
                <a:schemeClr val="accent4"/>
              </a:solidFill>
              <a:round/>
            </a:ln>
            <a:effectLst/>
          </c:spPr>
          <c:marker>
            <c:symbol val="none"/>
          </c:marker>
          <c:val>
            <c:numRef>
              <c:f>'Cod SSB'!$R$66:$AD$66</c:f>
              <c:numCache>
                <c:formatCode>General</c:formatCode>
                <c:ptCount val="13"/>
                <c:pt idx="0">
                  <c:v>0</c:v>
                </c:pt>
                <c:pt idx="1">
                  <c:v>0</c:v>
                </c:pt>
                <c:pt idx="2">
                  <c:v>0</c:v>
                </c:pt>
                <c:pt idx="3">
                  <c:v>8.8062622309197655E-4</c:v>
                </c:pt>
                <c:pt idx="4">
                  <c:v>3.0007859869750731E-2</c:v>
                </c:pt>
                <c:pt idx="5">
                  <c:v>0.25796012319142791</c:v>
                </c:pt>
                <c:pt idx="6">
                  <c:v>0.19876567963812519</c:v>
                </c:pt>
                <c:pt idx="7">
                  <c:v>0.20223685476885567</c:v>
                </c:pt>
                <c:pt idx="8">
                  <c:v>0.12399586153796799</c:v>
                </c:pt>
                <c:pt idx="9">
                  <c:v>0.10133778191267524</c:v>
                </c:pt>
                <c:pt idx="10">
                  <c:v>4.3123415995636967E-2</c:v>
                </c:pt>
                <c:pt idx="11">
                  <c:v>3.1093003111866798E-2</c:v>
                </c:pt>
                <c:pt idx="12">
                  <c:v>1.0599595778127106E-2</c:v>
                </c:pt>
              </c:numCache>
            </c:numRef>
          </c:val>
          <c:smooth val="0"/>
          <c:extLst>
            <c:ext xmlns:c16="http://schemas.microsoft.com/office/drawing/2014/chart" uri="{C3380CC4-5D6E-409C-BE32-E72D297353CC}">
              <c16:uniqueId val="{00000002-4F07-4138-BA25-5D266B4103B4}"/>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0886144"/>
        <c:axId val="90888064"/>
      </c:lineChart>
      <c:catAx>
        <c:axId val="90886144"/>
        <c:scaling>
          <c:orientation val="minMax"/>
        </c:scaling>
        <c:delete val="0"/>
        <c:axPos val="b"/>
        <c:title>
          <c:tx>
            <c:rich>
              <a:bodyPr rot="0" spcFirstLastPara="1" vertOverflow="ellipsis" vert="horz" wrap="square" anchor="ctr" anchorCtr="1"/>
              <a:lstStyle/>
              <a:p>
                <a:pPr>
                  <a:defRPr sz="2800" b="0" i="0" u="none" strike="noStrike" kern="1200" cap="all" baseline="0">
                    <a:solidFill>
                      <a:schemeClr val="dk1">
                        <a:lumMod val="65000"/>
                        <a:lumOff val="35000"/>
                      </a:schemeClr>
                    </a:solidFill>
                    <a:latin typeface="+mn-lt"/>
                    <a:ea typeface="+mn-ea"/>
                    <a:cs typeface="+mn-cs"/>
                  </a:defRPr>
                </a:pPr>
                <a:r>
                  <a:rPr lang="en-GB" sz="2800" dirty="0" smtClean="0">
                    <a:solidFill>
                      <a:schemeClr val="tx2"/>
                    </a:solidFill>
                  </a:rPr>
                  <a:t>Age (</a:t>
                </a:r>
                <a:r>
                  <a:rPr lang="en-GB" sz="2800" dirty="0" err="1" smtClean="0">
                    <a:solidFill>
                      <a:schemeClr val="tx2"/>
                    </a:solidFill>
                  </a:rPr>
                  <a:t>Yrs</a:t>
                </a:r>
                <a:r>
                  <a:rPr lang="en-GB" sz="2800" dirty="0" smtClean="0">
                    <a:solidFill>
                      <a:schemeClr val="tx2"/>
                    </a:solidFill>
                  </a:rPr>
                  <a:t>)</a:t>
                </a:r>
                <a:endParaRPr lang="en-GB" sz="2800" dirty="0">
                  <a:solidFill>
                    <a:schemeClr val="tx2"/>
                  </a:solidFill>
                </a:endParaRPr>
              </a:p>
            </c:rich>
          </c:tx>
          <c:layout/>
          <c:overlay val="0"/>
          <c:spPr>
            <a:noFill/>
            <a:ln>
              <a:noFill/>
            </a:ln>
            <a:effectLst/>
          </c:spPr>
          <c:txPr>
            <a:bodyPr rot="0" spcFirstLastPara="1" vertOverflow="ellipsis" vert="horz" wrap="square" anchor="ctr" anchorCtr="1"/>
            <a:lstStyle/>
            <a:p>
              <a:pPr>
                <a:defRPr sz="2800" b="0" i="0" u="none" strike="noStrike" kern="1200" cap="all" baseline="0">
                  <a:solidFill>
                    <a:schemeClr val="dk1">
                      <a:lumMod val="65000"/>
                      <a:lumOff val="35000"/>
                    </a:schemeClr>
                  </a:solidFill>
                  <a:latin typeface="+mn-lt"/>
                  <a:ea typeface="+mn-ea"/>
                  <a:cs typeface="+mn-cs"/>
                </a:defRPr>
              </a:pPr>
              <a:endParaRPr lang="nb-NO"/>
            </a:p>
          </c:txPr>
        </c:title>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spc="20" baseline="0">
                <a:solidFill>
                  <a:schemeClr val="dk1">
                    <a:lumMod val="65000"/>
                    <a:lumOff val="35000"/>
                  </a:schemeClr>
                </a:solidFill>
                <a:latin typeface="+mn-lt"/>
                <a:ea typeface="+mn-ea"/>
                <a:cs typeface="+mn-cs"/>
              </a:defRPr>
            </a:pPr>
            <a:endParaRPr lang="nb-NO"/>
          </a:p>
        </c:txPr>
        <c:crossAx val="90888064"/>
        <c:crosses val="autoZero"/>
        <c:auto val="1"/>
        <c:lblAlgn val="ctr"/>
        <c:lblOffset val="100"/>
        <c:noMultiLvlLbl val="0"/>
      </c:catAx>
      <c:valAx>
        <c:axId val="9088806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dk1">
                        <a:lumMod val="65000"/>
                        <a:lumOff val="35000"/>
                      </a:schemeClr>
                    </a:solidFill>
                    <a:latin typeface="+mn-lt"/>
                    <a:ea typeface="+mn-ea"/>
                    <a:cs typeface="+mn-cs"/>
                  </a:defRPr>
                </a:pPr>
                <a:r>
                  <a:rPr lang="en-GB" sz="2000" dirty="0">
                    <a:solidFill>
                      <a:schemeClr val="tx2"/>
                    </a:solidFill>
                  </a:rPr>
                  <a:t>fraction of SSB</a:t>
                </a:r>
              </a:p>
            </c:rich>
          </c:tx>
          <c:layout>
            <c:manualLayout>
              <c:xMode val="edge"/>
              <c:yMode val="edge"/>
              <c:x val="6.4841651581196858E-3"/>
              <c:y val="0.26151406062676286"/>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dk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spc="20" baseline="0">
                <a:solidFill>
                  <a:schemeClr val="dk1">
                    <a:lumMod val="65000"/>
                    <a:lumOff val="35000"/>
                  </a:schemeClr>
                </a:solidFill>
                <a:latin typeface="+mn-lt"/>
                <a:ea typeface="+mn-ea"/>
                <a:cs typeface="+mn-cs"/>
              </a:defRPr>
            </a:pPr>
            <a:endParaRPr lang="nb-NO"/>
          </a:p>
        </c:txPr>
        <c:crossAx val="9088614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63CA83-A93C-4ECE-B126-1931A22688BE}" type="doc">
      <dgm:prSet loTypeId="urn:microsoft.com/office/officeart/2005/8/layout/chart3" loCatId="relationship" qsTypeId="urn:microsoft.com/office/officeart/2005/8/quickstyle/simple1" qsCatId="simple" csTypeId="urn:microsoft.com/office/officeart/2005/8/colors/colorful3" csCatId="colorful" phldr="1"/>
      <dgm:spPr/>
    </dgm:pt>
    <dgm:pt modelId="{41B7144A-DE73-4752-93EC-0BDCBB5C509B}">
      <dgm:prSet phldrT="[Text]"/>
      <dgm:spPr/>
      <dgm:t>
        <a:bodyPr/>
        <a:lstStyle/>
        <a:p>
          <a:r>
            <a:rPr lang="en-US" dirty="0" smtClean="0"/>
            <a:t>End-users</a:t>
          </a:r>
          <a:endParaRPr lang="en-US" dirty="0"/>
        </a:p>
      </dgm:t>
    </dgm:pt>
    <dgm:pt modelId="{D92D1AF7-26B2-4145-935B-2B6A7D89048B}" type="parTrans" cxnId="{E2B1E805-70FB-4C70-974B-A8528D73AC41}">
      <dgm:prSet/>
      <dgm:spPr/>
      <dgm:t>
        <a:bodyPr/>
        <a:lstStyle/>
        <a:p>
          <a:endParaRPr lang="en-US"/>
        </a:p>
      </dgm:t>
    </dgm:pt>
    <dgm:pt modelId="{E0A33621-89B4-49BC-A9B9-A7F2796DF9AF}" type="sibTrans" cxnId="{E2B1E805-70FB-4C70-974B-A8528D73AC41}">
      <dgm:prSet/>
      <dgm:spPr/>
      <dgm:t>
        <a:bodyPr/>
        <a:lstStyle/>
        <a:p>
          <a:endParaRPr lang="en-US"/>
        </a:p>
      </dgm:t>
    </dgm:pt>
    <dgm:pt modelId="{D88405D3-C537-4DE7-A536-514415CB61C6}">
      <dgm:prSet phldrT="[Text]"/>
      <dgm:spPr/>
      <dgm:t>
        <a:bodyPr/>
        <a:lstStyle/>
        <a:p>
          <a:r>
            <a:rPr lang="en-US" dirty="0" smtClean="0"/>
            <a:t>Developers</a:t>
          </a:r>
          <a:endParaRPr lang="en-US" dirty="0"/>
        </a:p>
      </dgm:t>
    </dgm:pt>
    <dgm:pt modelId="{E42F52BD-1AEF-4117-8C2A-6179565CD4F4}" type="parTrans" cxnId="{AF6C65A7-6D9E-434E-825A-D050209CC759}">
      <dgm:prSet/>
      <dgm:spPr/>
      <dgm:t>
        <a:bodyPr/>
        <a:lstStyle/>
        <a:p>
          <a:endParaRPr lang="en-US"/>
        </a:p>
      </dgm:t>
    </dgm:pt>
    <dgm:pt modelId="{A3EC1B00-9F0D-4D48-8519-CF9E13CE80FE}" type="sibTrans" cxnId="{AF6C65A7-6D9E-434E-825A-D050209CC759}">
      <dgm:prSet/>
      <dgm:spPr/>
      <dgm:t>
        <a:bodyPr/>
        <a:lstStyle/>
        <a:p>
          <a:endParaRPr lang="en-US"/>
        </a:p>
      </dgm:t>
    </dgm:pt>
    <dgm:pt modelId="{B65F5502-9BD3-40B0-B0E8-EEECBAF2DBA8}">
      <dgm:prSet phldrT="[Text]"/>
      <dgm:spPr/>
      <dgm:t>
        <a:bodyPr/>
        <a:lstStyle/>
        <a:p>
          <a:r>
            <a:rPr lang="en-US" dirty="0" smtClean="0"/>
            <a:t>Managers</a:t>
          </a:r>
          <a:endParaRPr lang="en-US" dirty="0"/>
        </a:p>
      </dgm:t>
    </dgm:pt>
    <dgm:pt modelId="{3EEE8D62-3400-4693-AD76-690B1072D17E}" type="parTrans" cxnId="{D39DB3AB-7000-446B-97A7-4695451FF35C}">
      <dgm:prSet/>
      <dgm:spPr/>
      <dgm:t>
        <a:bodyPr/>
        <a:lstStyle/>
        <a:p>
          <a:endParaRPr lang="en-US"/>
        </a:p>
      </dgm:t>
    </dgm:pt>
    <dgm:pt modelId="{5874FE4D-CD68-4220-A977-0AB82CE79308}" type="sibTrans" cxnId="{D39DB3AB-7000-446B-97A7-4695451FF35C}">
      <dgm:prSet/>
      <dgm:spPr/>
      <dgm:t>
        <a:bodyPr/>
        <a:lstStyle/>
        <a:p>
          <a:endParaRPr lang="en-US"/>
        </a:p>
      </dgm:t>
    </dgm:pt>
    <dgm:pt modelId="{A9673EAF-8149-4600-AF80-AB89E13EB979}">
      <dgm:prSet phldrT="[Text]"/>
      <dgm:spPr/>
      <dgm:t>
        <a:bodyPr/>
        <a:lstStyle/>
        <a:p>
          <a:r>
            <a:rPr lang="en-US" dirty="0" smtClean="0"/>
            <a:t>Regulators</a:t>
          </a:r>
          <a:endParaRPr lang="en-US" dirty="0"/>
        </a:p>
      </dgm:t>
    </dgm:pt>
    <dgm:pt modelId="{54D50B89-69A9-4A93-BA46-E717A2AB69EA}" type="parTrans" cxnId="{4202BCF5-4E3F-4533-9BF7-2926E7832412}">
      <dgm:prSet/>
      <dgm:spPr/>
      <dgm:t>
        <a:bodyPr/>
        <a:lstStyle/>
        <a:p>
          <a:endParaRPr lang="en-US"/>
        </a:p>
      </dgm:t>
    </dgm:pt>
    <dgm:pt modelId="{BED27F39-D449-4FC1-BE77-460ED7CDF6EE}" type="sibTrans" cxnId="{4202BCF5-4E3F-4533-9BF7-2926E7832412}">
      <dgm:prSet/>
      <dgm:spPr/>
      <dgm:t>
        <a:bodyPr/>
        <a:lstStyle/>
        <a:p>
          <a:endParaRPr lang="en-US"/>
        </a:p>
      </dgm:t>
    </dgm:pt>
    <dgm:pt modelId="{EEC92637-EA4A-4DFB-A608-243CDED48975}">
      <dgm:prSet phldrT="[Text]"/>
      <dgm:spPr/>
      <dgm:t>
        <a:bodyPr/>
        <a:lstStyle/>
        <a:p>
          <a:r>
            <a:rPr lang="en-US" dirty="0" smtClean="0"/>
            <a:t>Politicians</a:t>
          </a:r>
          <a:endParaRPr lang="en-US" dirty="0"/>
        </a:p>
      </dgm:t>
    </dgm:pt>
    <dgm:pt modelId="{11BF733F-5CA8-4192-BB6E-D08A54F630D8}" type="parTrans" cxnId="{878DF848-27AF-402D-98D0-04B5D7AB726F}">
      <dgm:prSet/>
      <dgm:spPr/>
      <dgm:t>
        <a:bodyPr/>
        <a:lstStyle/>
        <a:p>
          <a:endParaRPr lang="en-US"/>
        </a:p>
      </dgm:t>
    </dgm:pt>
    <dgm:pt modelId="{1146F187-E612-4294-8DBE-43D0A64B3958}" type="sibTrans" cxnId="{878DF848-27AF-402D-98D0-04B5D7AB726F}">
      <dgm:prSet/>
      <dgm:spPr/>
      <dgm:t>
        <a:bodyPr/>
        <a:lstStyle/>
        <a:p>
          <a:endParaRPr lang="en-US"/>
        </a:p>
      </dgm:t>
    </dgm:pt>
    <dgm:pt modelId="{CAB77CED-2D31-4A7C-B4B1-903DD62E0C87}">
      <dgm:prSet phldrT="[Text]"/>
      <dgm:spPr/>
      <dgm:t>
        <a:bodyPr/>
        <a:lstStyle/>
        <a:p>
          <a:r>
            <a:rPr lang="en-US" dirty="0" smtClean="0"/>
            <a:t>Practitioners</a:t>
          </a:r>
          <a:endParaRPr lang="en-US" dirty="0"/>
        </a:p>
      </dgm:t>
    </dgm:pt>
    <dgm:pt modelId="{F0688B0D-D8E8-47CA-B862-F03415C61D82}" type="parTrans" cxnId="{7BF25752-3B28-4ACB-9748-8AB225C23DDD}">
      <dgm:prSet/>
      <dgm:spPr/>
      <dgm:t>
        <a:bodyPr/>
        <a:lstStyle/>
        <a:p>
          <a:endParaRPr lang="en-US"/>
        </a:p>
      </dgm:t>
    </dgm:pt>
    <dgm:pt modelId="{CAD9B756-374D-44A2-9C06-00673940AD22}" type="sibTrans" cxnId="{7BF25752-3B28-4ACB-9748-8AB225C23DDD}">
      <dgm:prSet/>
      <dgm:spPr/>
      <dgm:t>
        <a:bodyPr/>
        <a:lstStyle/>
        <a:p>
          <a:endParaRPr lang="en-US"/>
        </a:p>
      </dgm:t>
    </dgm:pt>
    <dgm:pt modelId="{914FE8F4-672B-4F80-8FD0-0858928597D0}" type="pres">
      <dgm:prSet presAssocID="{2263CA83-A93C-4ECE-B126-1931A22688BE}" presName="compositeShape" presStyleCnt="0">
        <dgm:presLayoutVars>
          <dgm:chMax val="7"/>
          <dgm:dir/>
          <dgm:resizeHandles val="exact"/>
        </dgm:presLayoutVars>
      </dgm:prSet>
      <dgm:spPr/>
    </dgm:pt>
    <dgm:pt modelId="{E39BCF12-415F-4F9C-91F1-0A7033E73640}" type="pres">
      <dgm:prSet presAssocID="{2263CA83-A93C-4ECE-B126-1931A22688BE}" presName="wedge1" presStyleLbl="node1" presStyleIdx="0" presStyleCnt="6"/>
      <dgm:spPr/>
      <dgm:t>
        <a:bodyPr/>
        <a:lstStyle/>
        <a:p>
          <a:endParaRPr lang="en-US"/>
        </a:p>
      </dgm:t>
    </dgm:pt>
    <dgm:pt modelId="{F7662678-094E-4754-80CC-A317386CA93F}" type="pres">
      <dgm:prSet presAssocID="{2263CA83-A93C-4ECE-B126-1931A22688BE}" presName="wedge1Tx" presStyleLbl="node1" presStyleIdx="0" presStyleCnt="6">
        <dgm:presLayoutVars>
          <dgm:chMax val="0"/>
          <dgm:chPref val="0"/>
          <dgm:bulletEnabled val="1"/>
        </dgm:presLayoutVars>
      </dgm:prSet>
      <dgm:spPr/>
      <dgm:t>
        <a:bodyPr/>
        <a:lstStyle/>
        <a:p>
          <a:endParaRPr lang="en-US"/>
        </a:p>
      </dgm:t>
    </dgm:pt>
    <dgm:pt modelId="{EACEBDB4-2DDA-4182-83C6-3613932ABE6C}" type="pres">
      <dgm:prSet presAssocID="{2263CA83-A93C-4ECE-B126-1931A22688BE}" presName="wedge2" presStyleLbl="node1" presStyleIdx="1" presStyleCnt="6"/>
      <dgm:spPr/>
      <dgm:t>
        <a:bodyPr/>
        <a:lstStyle/>
        <a:p>
          <a:endParaRPr lang="en-US"/>
        </a:p>
      </dgm:t>
    </dgm:pt>
    <dgm:pt modelId="{3AEBA8D5-2BDB-4168-AE0F-733C1C52133B}" type="pres">
      <dgm:prSet presAssocID="{2263CA83-A93C-4ECE-B126-1931A22688BE}" presName="wedge2Tx" presStyleLbl="node1" presStyleIdx="1" presStyleCnt="6">
        <dgm:presLayoutVars>
          <dgm:chMax val="0"/>
          <dgm:chPref val="0"/>
          <dgm:bulletEnabled val="1"/>
        </dgm:presLayoutVars>
      </dgm:prSet>
      <dgm:spPr/>
      <dgm:t>
        <a:bodyPr/>
        <a:lstStyle/>
        <a:p>
          <a:endParaRPr lang="en-US"/>
        </a:p>
      </dgm:t>
    </dgm:pt>
    <dgm:pt modelId="{02EA0977-309C-4820-898F-F0DCC52161C7}" type="pres">
      <dgm:prSet presAssocID="{2263CA83-A93C-4ECE-B126-1931A22688BE}" presName="wedge3" presStyleLbl="node1" presStyleIdx="2" presStyleCnt="6"/>
      <dgm:spPr/>
      <dgm:t>
        <a:bodyPr/>
        <a:lstStyle/>
        <a:p>
          <a:endParaRPr lang="en-US"/>
        </a:p>
      </dgm:t>
    </dgm:pt>
    <dgm:pt modelId="{D5E80D6A-5BCA-4159-BCF4-762258EAB43E}" type="pres">
      <dgm:prSet presAssocID="{2263CA83-A93C-4ECE-B126-1931A22688BE}" presName="wedge3Tx" presStyleLbl="node1" presStyleIdx="2" presStyleCnt="6">
        <dgm:presLayoutVars>
          <dgm:chMax val="0"/>
          <dgm:chPref val="0"/>
          <dgm:bulletEnabled val="1"/>
        </dgm:presLayoutVars>
      </dgm:prSet>
      <dgm:spPr/>
      <dgm:t>
        <a:bodyPr/>
        <a:lstStyle/>
        <a:p>
          <a:endParaRPr lang="en-US"/>
        </a:p>
      </dgm:t>
    </dgm:pt>
    <dgm:pt modelId="{49A0A400-AA6A-4D87-B6C1-8EFCF8045538}" type="pres">
      <dgm:prSet presAssocID="{2263CA83-A93C-4ECE-B126-1931A22688BE}" presName="wedge4" presStyleLbl="node1" presStyleIdx="3" presStyleCnt="6"/>
      <dgm:spPr/>
      <dgm:t>
        <a:bodyPr/>
        <a:lstStyle/>
        <a:p>
          <a:endParaRPr lang="en-US"/>
        </a:p>
      </dgm:t>
    </dgm:pt>
    <dgm:pt modelId="{8F6979D4-14F7-4404-85D7-8DFA7F070CF0}" type="pres">
      <dgm:prSet presAssocID="{2263CA83-A93C-4ECE-B126-1931A22688BE}" presName="wedge4Tx" presStyleLbl="node1" presStyleIdx="3" presStyleCnt="6">
        <dgm:presLayoutVars>
          <dgm:chMax val="0"/>
          <dgm:chPref val="0"/>
          <dgm:bulletEnabled val="1"/>
        </dgm:presLayoutVars>
      </dgm:prSet>
      <dgm:spPr/>
      <dgm:t>
        <a:bodyPr/>
        <a:lstStyle/>
        <a:p>
          <a:endParaRPr lang="en-US"/>
        </a:p>
      </dgm:t>
    </dgm:pt>
    <dgm:pt modelId="{5B705AD3-A978-4BE9-BAF0-7B56ECFF6B11}" type="pres">
      <dgm:prSet presAssocID="{2263CA83-A93C-4ECE-B126-1931A22688BE}" presName="wedge5" presStyleLbl="node1" presStyleIdx="4" presStyleCnt="6"/>
      <dgm:spPr/>
      <dgm:t>
        <a:bodyPr/>
        <a:lstStyle/>
        <a:p>
          <a:endParaRPr lang="en-US"/>
        </a:p>
      </dgm:t>
    </dgm:pt>
    <dgm:pt modelId="{5A20B371-F8EB-450B-9CD0-40B5BD77C724}" type="pres">
      <dgm:prSet presAssocID="{2263CA83-A93C-4ECE-B126-1931A22688BE}" presName="wedge5Tx" presStyleLbl="node1" presStyleIdx="4" presStyleCnt="6">
        <dgm:presLayoutVars>
          <dgm:chMax val="0"/>
          <dgm:chPref val="0"/>
          <dgm:bulletEnabled val="1"/>
        </dgm:presLayoutVars>
      </dgm:prSet>
      <dgm:spPr/>
      <dgm:t>
        <a:bodyPr/>
        <a:lstStyle/>
        <a:p>
          <a:endParaRPr lang="en-US"/>
        </a:p>
      </dgm:t>
    </dgm:pt>
    <dgm:pt modelId="{8C90BE72-70D0-49FB-81D2-21BE390442AB}" type="pres">
      <dgm:prSet presAssocID="{2263CA83-A93C-4ECE-B126-1931A22688BE}" presName="wedge6" presStyleLbl="node1" presStyleIdx="5" presStyleCnt="6"/>
      <dgm:spPr/>
      <dgm:t>
        <a:bodyPr/>
        <a:lstStyle/>
        <a:p>
          <a:endParaRPr lang="en-US"/>
        </a:p>
      </dgm:t>
    </dgm:pt>
    <dgm:pt modelId="{DA3C2550-FB49-4B67-B3FA-88E13494171E}" type="pres">
      <dgm:prSet presAssocID="{2263CA83-A93C-4ECE-B126-1931A22688BE}" presName="wedge6Tx" presStyleLbl="node1" presStyleIdx="5" presStyleCnt="6">
        <dgm:presLayoutVars>
          <dgm:chMax val="0"/>
          <dgm:chPref val="0"/>
          <dgm:bulletEnabled val="1"/>
        </dgm:presLayoutVars>
      </dgm:prSet>
      <dgm:spPr/>
      <dgm:t>
        <a:bodyPr/>
        <a:lstStyle/>
        <a:p>
          <a:endParaRPr lang="en-US"/>
        </a:p>
      </dgm:t>
    </dgm:pt>
  </dgm:ptLst>
  <dgm:cxnLst>
    <dgm:cxn modelId="{D39DB3AB-7000-446B-97A7-4695451FF35C}" srcId="{2263CA83-A93C-4ECE-B126-1931A22688BE}" destId="{B65F5502-9BD3-40B0-B0E8-EEECBAF2DBA8}" srcOrd="2" destOrd="0" parTransId="{3EEE8D62-3400-4693-AD76-690B1072D17E}" sibTransId="{5874FE4D-CD68-4220-A977-0AB82CE79308}"/>
    <dgm:cxn modelId="{ED581FBF-5316-4714-AA06-CE8FFD3750C6}" type="presOf" srcId="{B65F5502-9BD3-40B0-B0E8-EEECBAF2DBA8}" destId="{02EA0977-309C-4820-898F-F0DCC52161C7}" srcOrd="0" destOrd="0" presId="urn:microsoft.com/office/officeart/2005/8/layout/chart3"/>
    <dgm:cxn modelId="{878DF848-27AF-402D-98D0-04B5D7AB726F}" srcId="{2263CA83-A93C-4ECE-B126-1931A22688BE}" destId="{EEC92637-EA4A-4DFB-A608-243CDED48975}" srcOrd="5" destOrd="0" parTransId="{11BF733F-5CA8-4192-BB6E-D08A54F630D8}" sibTransId="{1146F187-E612-4294-8DBE-43D0A64B3958}"/>
    <dgm:cxn modelId="{6B7A97CE-F005-446F-83FB-431BE20D267E}" type="presOf" srcId="{41B7144A-DE73-4752-93EC-0BDCBB5C509B}" destId="{E39BCF12-415F-4F9C-91F1-0A7033E73640}" srcOrd="0" destOrd="0" presId="urn:microsoft.com/office/officeart/2005/8/layout/chart3"/>
    <dgm:cxn modelId="{D9152DF7-95CC-4CD8-B9B8-4F886973E22B}" type="presOf" srcId="{B65F5502-9BD3-40B0-B0E8-EEECBAF2DBA8}" destId="{D5E80D6A-5BCA-4159-BCF4-762258EAB43E}" srcOrd="1" destOrd="0" presId="urn:microsoft.com/office/officeart/2005/8/layout/chart3"/>
    <dgm:cxn modelId="{5DE62221-99C0-4352-98FE-965B06699560}" type="presOf" srcId="{D88405D3-C537-4DE7-A536-514415CB61C6}" destId="{EACEBDB4-2DDA-4182-83C6-3613932ABE6C}" srcOrd="0" destOrd="0" presId="urn:microsoft.com/office/officeart/2005/8/layout/chart3"/>
    <dgm:cxn modelId="{7BF25752-3B28-4ACB-9748-8AB225C23DDD}" srcId="{2263CA83-A93C-4ECE-B126-1931A22688BE}" destId="{CAB77CED-2D31-4A7C-B4B1-903DD62E0C87}" srcOrd="4" destOrd="0" parTransId="{F0688B0D-D8E8-47CA-B862-F03415C61D82}" sibTransId="{CAD9B756-374D-44A2-9C06-00673940AD22}"/>
    <dgm:cxn modelId="{0E64085E-47D9-4EFF-8838-92B31B7D9106}" type="presOf" srcId="{A9673EAF-8149-4600-AF80-AB89E13EB979}" destId="{8F6979D4-14F7-4404-85D7-8DFA7F070CF0}" srcOrd="1" destOrd="0" presId="urn:microsoft.com/office/officeart/2005/8/layout/chart3"/>
    <dgm:cxn modelId="{153092A4-51F3-4E54-A7BE-0E450E9FC562}" type="presOf" srcId="{EEC92637-EA4A-4DFB-A608-243CDED48975}" destId="{DA3C2550-FB49-4B67-B3FA-88E13494171E}" srcOrd="1" destOrd="0" presId="urn:microsoft.com/office/officeart/2005/8/layout/chart3"/>
    <dgm:cxn modelId="{3BD3D11D-B574-43E1-A18B-3A19BC9DB0BD}" type="presOf" srcId="{D88405D3-C537-4DE7-A536-514415CB61C6}" destId="{3AEBA8D5-2BDB-4168-AE0F-733C1C52133B}" srcOrd="1" destOrd="0" presId="urn:microsoft.com/office/officeart/2005/8/layout/chart3"/>
    <dgm:cxn modelId="{84BE6C6C-A7EC-4767-8E6C-3A0EDB6F9445}" type="presOf" srcId="{CAB77CED-2D31-4A7C-B4B1-903DD62E0C87}" destId="{5A20B371-F8EB-450B-9CD0-40B5BD77C724}" srcOrd="1" destOrd="0" presId="urn:microsoft.com/office/officeart/2005/8/layout/chart3"/>
    <dgm:cxn modelId="{AF6C65A7-6D9E-434E-825A-D050209CC759}" srcId="{2263CA83-A93C-4ECE-B126-1931A22688BE}" destId="{D88405D3-C537-4DE7-A536-514415CB61C6}" srcOrd="1" destOrd="0" parTransId="{E42F52BD-1AEF-4117-8C2A-6179565CD4F4}" sibTransId="{A3EC1B00-9F0D-4D48-8519-CF9E13CE80FE}"/>
    <dgm:cxn modelId="{E2B1E805-70FB-4C70-974B-A8528D73AC41}" srcId="{2263CA83-A93C-4ECE-B126-1931A22688BE}" destId="{41B7144A-DE73-4752-93EC-0BDCBB5C509B}" srcOrd="0" destOrd="0" parTransId="{D92D1AF7-26B2-4145-935B-2B6A7D89048B}" sibTransId="{E0A33621-89B4-49BC-A9B9-A7F2796DF9AF}"/>
    <dgm:cxn modelId="{F29BAC11-2E17-464D-A33A-CF29CDE87BB1}" type="presOf" srcId="{CAB77CED-2D31-4A7C-B4B1-903DD62E0C87}" destId="{5B705AD3-A978-4BE9-BAF0-7B56ECFF6B11}" srcOrd="0" destOrd="0" presId="urn:microsoft.com/office/officeart/2005/8/layout/chart3"/>
    <dgm:cxn modelId="{8F46AAA4-6A0D-416F-9970-2212C64F4759}" type="presOf" srcId="{A9673EAF-8149-4600-AF80-AB89E13EB979}" destId="{49A0A400-AA6A-4D87-B6C1-8EFCF8045538}" srcOrd="0" destOrd="0" presId="urn:microsoft.com/office/officeart/2005/8/layout/chart3"/>
    <dgm:cxn modelId="{417AA791-45A3-411C-BB4D-3279317F7D96}" type="presOf" srcId="{41B7144A-DE73-4752-93EC-0BDCBB5C509B}" destId="{F7662678-094E-4754-80CC-A317386CA93F}" srcOrd="1" destOrd="0" presId="urn:microsoft.com/office/officeart/2005/8/layout/chart3"/>
    <dgm:cxn modelId="{4202BCF5-4E3F-4533-9BF7-2926E7832412}" srcId="{2263CA83-A93C-4ECE-B126-1931A22688BE}" destId="{A9673EAF-8149-4600-AF80-AB89E13EB979}" srcOrd="3" destOrd="0" parTransId="{54D50B89-69A9-4A93-BA46-E717A2AB69EA}" sibTransId="{BED27F39-D449-4FC1-BE77-460ED7CDF6EE}"/>
    <dgm:cxn modelId="{39CA70D5-1291-4F5E-8AA1-79776705A47F}" type="presOf" srcId="{EEC92637-EA4A-4DFB-A608-243CDED48975}" destId="{8C90BE72-70D0-49FB-81D2-21BE390442AB}" srcOrd="0" destOrd="0" presId="urn:microsoft.com/office/officeart/2005/8/layout/chart3"/>
    <dgm:cxn modelId="{9E3048B7-DDD4-467B-AA33-FA1FE7C77D6C}" type="presOf" srcId="{2263CA83-A93C-4ECE-B126-1931A22688BE}" destId="{914FE8F4-672B-4F80-8FD0-0858928597D0}" srcOrd="0" destOrd="0" presId="urn:microsoft.com/office/officeart/2005/8/layout/chart3"/>
    <dgm:cxn modelId="{0B606774-3D62-4D1F-A90F-5A27949C2F7E}" type="presParOf" srcId="{914FE8F4-672B-4F80-8FD0-0858928597D0}" destId="{E39BCF12-415F-4F9C-91F1-0A7033E73640}" srcOrd="0" destOrd="0" presId="urn:microsoft.com/office/officeart/2005/8/layout/chart3"/>
    <dgm:cxn modelId="{3662210C-EDC1-472E-8964-FFA39315F14D}" type="presParOf" srcId="{914FE8F4-672B-4F80-8FD0-0858928597D0}" destId="{F7662678-094E-4754-80CC-A317386CA93F}" srcOrd="1" destOrd="0" presId="urn:microsoft.com/office/officeart/2005/8/layout/chart3"/>
    <dgm:cxn modelId="{947B0467-D987-41F3-AB39-DBBCCB465070}" type="presParOf" srcId="{914FE8F4-672B-4F80-8FD0-0858928597D0}" destId="{EACEBDB4-2DDA-4182-83C6-3613932ABE6C}" srcOrd="2" destOrd="0" presId="urn:microsoft.com/office/officeart/2005/8/layout/chart3"/>
    <dgm:cxn modelId="{93D40833-9148-48A4-9EBA-46B1C086BE18}" type="presParOf" srcId="{914FE8F4-672B-4F80-8FD0-0858928597D0}" destId="{3AEBA8D5-2BDB-4168-AE0F-733C1C52133B}" srcOrd="3" destOrd="0" presId="urn:microsoft.com/office/officeart/2005/8/layout/chart3"/>
    <dgm:cxn modelId="{BFCE5D15-FF58-472E-B55B-9A731191153A}" type="presParOf" srcId="{914FE8F4-672B-4F80-8FD0-0858928597D0}" destId="{02EA0977-309C-4820-898F-F0DCC52161C7}" srcOrd="4" destOrd="0" presId="urn:microsoft.com/office/officeart/2005/8/layout/chart3"/>
    <dgm:cxn modelId="{7471D0F5-2633-4238-B33E-E687998705F1}" type="presParOf" srcId="{914FE8F4-672B-4F80-8FD0-0858928597D0}" destId="{D5E80D6A-5BCA-4159-BCF4-762258EAB43E}" srcOrd="5" destOrd="0" presId="urn:microsoft.com/office/officeart/2005/8/layout/chart3"/>
    <dgm:cxn modelId="{ED13634B-8AB3-4D95-931D-03B460812A8C}" type="presParOf" srcId="{914FE8F4-672B-4F80-8FD0-0858928597D0}" destId="{49A0A400-AA6A-4D87-B6C1-8EFCF8045538}" srcOrd="6" destOrd="0" presId="urn:microsoft.com/office/officeart/2005/8/layout/chart3"/>
    <dgm:cxn modelId="{CED1FBF8-4D7F-4B0D-971C-13CE9D6649E9}" type="presParOf" srcId="{914FE8F4-672B-4F80-8FD0-0858928597D0}" destId="{8F6979D4-14F7-4404-85D7-8DFA7F070CF0}" srcOrd="7" destOrd="0" presId="urn:microsoft.com/office/officeart/2005/8/layout/chart3"/>
    <dgm:cxn modelId="{1DF97065-05E3-4EDA-B2F1-D05DB8A9F5EF}" type="presParOf" srcId="{914FE8F4-672B-4F80-8FD0-0858928597D0}" destId="{5B705AD3-A978-4BE9-BAF0-7B56ECFF6B11}" srcOrd="8" destOrd="0" presId="urn:microsoft.com/office/officeart/2005/8/layout/chart3"/>
    <dgm:cxn modelId="{C7BA45CE-ADCC-4430-BAC5-79B4F0B35FC2}" type="presParOf" srcId="{914FE8F4-672B-4F80-8FD0-0858928597D0}" destId="{5A20B371-F8EB-450B-9CD0-40B5BD77C724}" srcOrd="9" destOrd="0" presId="urn:microsoft.com/office/officeart/2005/8/layout/chart3"/>
    <dgm:cxn modelId="{90A6066B-BAAC-44BE-A39C-265666981879}" type="presParOf" srcId="{914FE8F4-672B-4F80-8FD0-0858928597D0}" destId="{8C90BE72-70D0-49FB-81D2-21BE390442AB}" srcOrd="10" destOrd="0" presId="urn:microsoft.com/office/officeart/2005/8/layout/chart3"/>
    <dgm:cxn modelId="{F9B7B347-25A7-4657-9FFB-703C0D45D50C}" type="presParOf" srcId="{914FE8F4-672B-4F80-8FD0-0858928597D0}" destId="{DA3C2550-FB49-4B67-B3FA-88E13494171E}" srcOrd="11"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BCF12-415F-4F9C-91F1-0A7033E73640}">
      <dsp:nvSpPr>
        <dsp:cNvPr id="0" name=""/>
        <dsp:cNvSpPr/>
      </dsp:nvSpPr>
      <dsp:spPr>
        <a:xfrm>
          <a:off x="1855893" y="316179"/>
          <a:ext cx="4551680" cy="4551680"/>
        </a:xfrm>
        <a:prstGeom prst="pie">
          <a:avLst>
            <a:gd name="adj1" fmla="val 16200000"/>
            <a:gd name="adj2" fmla="val 198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End-users</a:t>
          </a:r>
          <a:endParaRPr lang="en-US" sz="2000" kern="1200" dirty="0"/>
        </a:p>
      </dsp:txBody>
      <dsp:txXfrm>
        <a:off x="4180501" y="803859"/>
        <a:ext cx="1327573" cy="975360"/>
      </dsp:txXfrm>
    </dsp:sp>
    <dsp:sp modelId="{EACEBDB4-2DDA-4182-83C6-3613932ABE6C}">
      <dsp:nvSpPr>
        <dsp:cNvPr id="0" name=""/>
        <dsp:cNvSpPr/>
      </dsp:nvSpPr>
      <dsp:spPr>
        <a:xfrm>
          <a:off x="1720426" y="550807"/>
          <a:ext cx="4551680" cy="4551680"/>
        </a:xfrm>
        <a:prstGeom prst="pie">
          <a:avLst>
            <a:gd name="adj1" fmla="val 19800000"/>
            <a:gd name="adj2" fmla="val 180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Developers</a:t>
          </a:r>
          <a:endParaRPr lang="en-US" sz="2000" kern="1200" dirty="0"/>
        </a:p>
      </dsp:txBody>
      <dsp:txXfrm>
        <a:off x="4836160" y="2366060"/>
        <a:ext cx="1376341" cy="921173"/>
      </dsp:txXfrm>
    </dsp:sp>
    <dsp:sp modelId="{02EA0977-309C-4820-898F-F0DCC52161C7}">
      <dsp:nvSpPr>
        <dsp:cNvPr id="0" name=""/>
        <dsp:cNvSpPr/>
      </dsp:nvSpPr>
      <dsp:spPr>
        <a:xfrm>
          <a:off x="1720426" y="550807"/>
          <a:ext cx="4551680" cy="4551680"/>
        </a:xfrm>
        <a:prstGeom prst="pie">
          <a:avLst>
            <a:gd name="adj1" fmla="val 1800000"/>
            <a:gd name="adj2" fmla="val 540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Managers</a:t>
          </a:r>
          <a:endParaRPr lang="en-US" sz="2000" kern="1200" dirty="0"/>
        </a:p>
      </dsp:txBody>
      <dsp:txXfrm>
        <a:off x="4045034" y="3639447"/>
        <a:ext cx="1327573" cy="975360"/>
      </dsp:txXfrm>
    </dsp:sp>
    <dsp:sp modelId="{49A0A400-AA6A-4D87-B6C1-8EFCF8045538}">
      <dsp:nvSpPr>
        <dsp:cNvPr id="0" name=""/>
        <dsp:cNvSpPr/>
      </dsp:nvSpPr>
      <dsp:spPr>
        <a:xfrm>
          <a:off x="1720426" y="550807"/>
          <a:ext cx="4551680" cy="4551680"/>
        </a:xfrm>
        <a:prstGeom prst="pie">
          <a:avLst>
            <a:gd name="adj1" fmla="val 5400000"/>
            <a:gd name="adj2" fmla="val 900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Regulators</a:t>
          </a:r>
          <a:endParaRPr lang="en-US" sz="2000" kern="1200" dirty="0"/>
        </a:p>
      </dsp:txBody>
      <dsp:txXfrm>
        <a:off x="2619925" y="3639447"/>
        <a:ext cx="1327573" cy="975360"/>
      </dsp:txXfrm>
    </dsp:sp>
    <dsp:sp modelId="{5B705AD3-A978-4BE9-BAF0-7B56ECFF6B11}">
      <dsp:nvSpPr>
        <dsp:cNvPr id="0" name=""/>
        <dsp:cNvSpPr/>
      </dsp:nvSpPr>
      <dsp:spPr>
        <a:xfrm>
          <a:off x="1720426" y="550807"/>
          <a:ext cx="4551680" cy="4551680"/>
        </a:xfrm>
        <a:prstGeom prst="pie">
          <a:avLst>
            <a:gd name="adj1" fmla="val 9000000"/>
            <a:gd name="adj2" fmla="val 1260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Practitioners</a:t>
          </a:r>
          <a:endParaRPr lang="en-US" sz="2000" kern="1200" dirty="0"/>
        </a:p>
      </dsp:txBody>
      <dsp:txXfrm>
        <a:off x="1790869" y="2366060"/>
        <a:ext cx="1376341" cy="921173"/>
      </dsp:txXfrm>
    </dsp:sp>
    <dsp:sp modelId="{8C90BE72-70D0-49FB-81D2-21BE390442AB}">
      <dsp:nvSpPr>
        <dsp:cNvPr id="0" name=""/>
        <dsp:cNvSpPr/>
      </dsp:nvSpPr>
      <dsp:spPr>
        <a:xfrm>
          <a:off x="1720426" y="550807"/>
          <a:ext cx="4551680" cy="4551680"/>
        </a:xfrm>
        <a:prstGeom prst="pie">
          <a:avLst>
            <a:gd name="adj1" fmla="val 12600000"/>
            <a:gd name="adj2" fmla="val 1620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Politicians</a:t>
          </a:r>
          <a:endParaRPr lang="en-US" sz="2000" kern="1200" dirty="0"/>
        </a:p>
      </dsp:txBody>
      <dsp:txXfrm>
        <a:off x="2619925" y="1038487"/>
        <a:ext cx="1327573" cy="97536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0" cy="48006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4143588" y="0"/>
            <a:ext cx="3169920" cy="480060"/>
          </a:xfrm>
          <a:prstGeom prst="rect">
            <a:avLst/>
          </a:prstGeom>
        </p:spPr>
        <p:txBody>
          <a:bodyPr vert="horz" lIns="91440" tIns="45720" rIns="91440" bIns="45720" rtlCol="0"/>
          <a:lstStyle>
            <a:lvl1pPr algn="r">
              <a:defRPr sz="1200"/>
            </a:lvl1pPr>
          </a:lstStyle>
          <a:p>
            <a:fld id="{0F0186C3-CE04-4F59-B239-2C71FE7D9E8A}" type="datetimeFigureOut">
              <a:rPr lang="nb-NO" smtClean="0"/>
              <a:t>30.05.2017</a:t>
            </a:fld>
            <a:endParaRPr lang="nb-NO"/>
          </a:p>
        </p:txBody>
      </p:sp>
      <p:sp>
        <p:nvSpPr>
          <p:cNvPr id="4" name="Footer Placeholder 3"/>
          <p:cNvSpPr>
            <a:spLocks noGrp="1"/>
          </p:cNvSpPr>
          <p:nvPr>
            <p:ph type="ftr" sz="quarter" idx="2"/>
          </p:nvPr>
        </p:nvSpPr>
        <p:spPr>
          <a:xfrm>
            <a:off x="2" y="9119475"/>
            <a:ext cx="3169920" cy="480060"/>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4143588" y="9119475"/>
            <a:ext cx="3169920" cy="480060"/>
          </a:xfrm>
          <a:prstGeom prst="rect">
            <a:avLst/>
          </a:prstGeom>
        </p:spPr>
        <p:txBody>
          <a:bodyPr vert="horz" lIns="91440" tIns="45720" rIns="91440" bIns="45720" rtlCol="0" anchor="b"/>
          <a:lstStyle>
            <a:lvl1pPr algn="r">
              <a:defRPr sz="1200"/>
            </a:lvl1pPr>
          </a:lstStyle>
          <a:p>
            <a:fld id="{E97B8BEF-F56F-4BE7-B875-723EF71BEB64}" type="slidenum">
              <a:rPr lang="nb-NO" smtClean="0"/>
              <a:t>‹#›</a:t>
            </a:fld>
            <a:endParaRPr lang="nb-NO"/>
          </a:p>
        </p:txBody>
      </p:sp>
    </p:spTree>
    <p:extLst>
      <p:ext uri="{BB962C8B-B14F-4D97-AF65-F5344CB8AC3E}">
        <p14:creationId xmlns:p14="http://schemas.microsoft.com/office/powerpoint/2010/main" val="354254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0" cy="48006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4143588" y="0"/>
            <a:ext cx="3169920" cy="480060"/>
          </a:xfrm>
          <a:prstGeom prst="rect">
            <a:avLst/>
          </a:prstGeom>
        </p:spPr>
        <p:txBody>
          <a:bodyPr vert="horz" lIns="91440" tIns="45720" rIns="91440" bIns="45720" rtlCol="0"/>
          <a:lstStyle>
            <a:lvl1pPr algn="r">
              <a:defRPr sz="1200"/>
            </a:lvl1pPr>
          </a:lstStyle>
          <a:p>
            <a:fld id="{90C94CA7-A72E-45E9-84AD-8E3D8010DE74}" type="datetimeFigureOut">
              <a:rPr lang="nb-NO" smtClean="0"/>
              <a:t>30.05.2017</a:t>
            </a:fld>
            <a:endParaRPr lang="nb-NO"/>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2" y="9119475"/>
            <a:ext cx="3169920" cy="48006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1440" tIns="45720" rIns="91440" bIns="45720" rtlCol="0" anchor="b"/>
          <a:lstStyle>
            <a:lvl1pPr algn="r">
              <a:defRPr sz="1200"/>
            </a:lvl1pPr>
          </a:lstStyle>
          <a:p>
            <a:fld id="{CEEFCD2B-8591-4BE0-9D51-DB8819AF1841}" type="slidenum">
              <a:rPr lang="nb-NO" smtClean="0"/>
              <a:t>‹#›</a:t>
            </a:fld>
            <a:endParaRPr lang="nb-NO"/>
          </a:p>
        </p:txBody>
      </p:sp>
    </p:spTree>
    <p:extLst>
      <p:ext uri="{BB962C8B-B14F-4D97-AF65-F5344CB8AC3E}">
        <p14:creationId xmlns:p14="http://schemas.microsoft.com/office/powerpoint/2010/main" val="175288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Capelin" TargetMode="External"/><Relationship Id="rId3" Type="http://schemas.openxmlformats.org/officeDocument/2006/relationships/hyperlink" Target="https://en.wikipedia.org/wiki/Barents_Sea" TargetMode="External"/><Relationship Id="rId7" Type="http://schemas.openxmlformats.org/officeDocument/2006/relationships/hyperlink" Target="https://en.wikipedia.org/wiki/Kril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Copepod" TargetMode="External"/><Relationship Id="rId5" Type="http://schemas.openxmlformats.org/officeDocument/2006/relationships/hyperlink" Target="https://en.wikipedia.org/wiki/Archipelago" TargetMode="External"/><Relationship Id="rId10" Type="http://schemas.openxmlformats.org/officeDocument/2006/relationships/hyperlink" Target="https://en.wikipedia.org/wiki/Cannibalism_(zoology)" TargetMode="External"/><Relationship Id="rId4" Type="http://schemas.openxmlformats.org/officeDocument/2006/relationships/hyperlink" Target="https://en.wikipedia.org/wiki/Lofoten" TargetMode="External"/><Relationship Id="rId9" Type="http://schemas.openxmlformats.org/officeDocument/2006/relationships/hyperlink" Target="https://en.wikipedia.org/wiki/Atlantic_herr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1</a:t>
            </a:fld>
            <a:endParaRPr lang="nb-NO"/>
          </a:p>
        </p:txBody>
      </p:sp>
    </p:spTree>
    <p:extLst>
      <p:ext uri="{BB962C8B-B14F-4D97-AF65-F5344CB8AC3E}">
        <p14:creationId xmlns:p14="http://schemas.microsoft.com/office/powerpoint/2010/main" val="94688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517D63-9BC9-4D21-A81F-2AF6541574E1}" type="slidenum">
              <a:rPr kumimoji="0" lang="en-US" sz="13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59394" name="Rectangle 2"/>
          <p:cNvSpPr>
            <a:spLocks noGrp="1" noRot="1" noChangeAspect="1" noChangeArrowheads="1" noTextEdit="1"/>
          </p:cNvSpPr>
          <p:nvPr>
            <p:ph type="sldImg"/>
          </p:nvPr>
        </p:nvSpPr>
        <p:spPr>
          <a:xfrm>
            <a:off x="455613" y="720725"/>
            <a:ext cx="6402387" cy="3602038"/>
          </a:xfrm>
          <a:ln/>
        </p:spPr>
      </p:sp>
      <p:sp>
        <p:nvSpPr>
          <p:cNvPr id="59395" name="Rectangle 3"/>
          <p:cNvSpPr>
            <a:spLocks noGrp="1" noChangeArrowheads="1"/>
          </p:cNvSpPr>
          <p:nvPr>
            <p:ph type="body" idx="1"/>
          </p:nvPr>
        </p:nvSpPr>
        <p:spPr/>
        <p:txBody>
          <a:bodyPr/>
          <a:lstStyle/>
          <a:p>
            <a:endParaRPr lang="nb-NO" dirty="0"/>
          </a:p>
        </p:txBody>
      </p:sp>
    </p:spTree>
    <p:extLst>
      <p:ext uri="{BB962C8B-B14F-4D97-AF65-F5344CB8AC3E}">
        <p14:creationId xmlns:p14="http://schemas.microsoft.com/office/powerpoint/2010/main" val="709042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6713" cy="3778250"/>
          </a:xfrm>
        </p:spPr>
      </p:sp>
      <p:sp>
        <p:nvSpPr>
          <p:cNvPr id="3" name="Notes Placeholder 2"/>
          <p:cNvSpPr>
            <a:spLocks noGrp="1"/>
          </p:cNvSpPr>
          <p:nvPr>
            <p:ph type="body" idx="1"/>
          </p:nvPr>
        </p:nvSpPr>
        <p:spPr/>
        <p:txBody>
          <a:bodyPr/>
          <a:lstStyle/>
          <a:p>
            <a:pPr algn="just">
              <a:lnSpc>
                <a:spcPct val="115000"/>
              </a:lnSpc>
              <a:spcAft>
                <a:spcPts val="1269"/>
              </a:spcAft>
            </a:pPr>
            <a:r>
              <a:rPr lang="en-US" sz="1300" dirty="0">
                <a:solidFill>
                  <a:srgbClr val="333300"/>
                </a:solidFill>
                <a:latin typeface="Calibri" pitchFamily="34" charset="0"/>
                <a:cs typeface="Calibri" pitchFamily="34" charset="0"/>
              </a:rPr>
              <a:t>The region is well know for its natural beauty, and as an important source of natural resources. It is the key nursery area for the North Arctic cod stock and it contains considerable petroleum reserves below the seafloor.</a:t>
            </a:r>
          </a:p>
          <a:p>
            <a:pPr algn="just">
              <a:lnSpc>
                <a:spcPct val="115000"/>
              </a:lnSpc>
              <a:spcAft>
                <a:spcPts val="1269"/>
              </a:spcAft>
            </a:pPr>
            <a:endParaRPr lang="en-US" sz="1300" dirty="0">
              <a:solidFill>
                <a:srgbClr val="333300"/>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defTabSz="966612">
              <a:defRPr/>
            </a:pPr>
            <a:fld id="{CEEFCD2B-8591-4BE0-9D51-DB8819AF1841}" type="slidenum">
              <a:rPr lang="nb-NO" smtClean="0">
                <a:solidFill>
                  <a:prstClr val="black"/>
                </a:solidFill>
              </a:rPr>
              <a:pPr defTabSz="966612">
                <a:defRPr/>
              </a:pPr>
              <a:t>13</a:t>
            </a:fld>
            <a:endParaRPr lang="nb-NO">
              <a:solidFill>
                <a:prstClr val="black"/>
              </a:solidFill>
            </a:endParaRPr>
          </a:p>
        </p:txBody>
      </p:sp>
    </p:spTree>
    <p:extLst>
      <p:ext uri="{BB962C8B-B14F-4D97-AF65-F5344CB8AC3E}">
        <p14:creationId xmlns:p14="http://schemas.microsoft.com/office/powerpoint/2010/main" val="40584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58788" y="720725"/>
            <a:ext cx="6397625"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EBM</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Decision making</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Need to be able to simulate many different scenarios</a:t>
            </a:r>
            <a:r>
              <a:rPr lang="en-US" sz="1200" kern="1200" baseline="0" dirty="0" smtClean="0">
                <a:solidFill>
                  <a:schemeClr val="tx1"/>
                </a:solidFill>
                <a:latin typeface="+mn-lt"/>
                <a:ea typeface="+mn-ea"/>
                <a:cs typeface="+mn-cs"/>
              </a:rPr>
              <a:t> – what if? Uncertainty, explore different outcomes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smtClean="0"/>
              <a:t>Models/modeling – need to be able to run scenarios, prognostics, multiple runs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nb-NO" sz="1200" kern="1200" dirty="0" smtClean="0">
              <a:solidFill>
                <a:schemeClr val="tx1"/>
              </a:solidFill>
              <a:latin typeface="+mn-lt"/>
              <a:ea typeface="+mn-ea"/>
              <a:cs typeface="+mn-cs"/>
            </a:endParaRPr>
          </a:p>
        </p:txBody>
      </p:sp>
      <p:sp>
        <p:nvSpPr>
          <p:cNvPr id="225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F4F6E1-52FC-4917-97D4-C752808A8F93}" type="slidenum">
              <a:rPr kumimoji="0" lang="nb-NO" alt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1258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Nordland</a:t>
            </a:r>
            <a:r>
              <a:rPr lang="en-US" dirty="0" smtClean="0"/>
              <a:t> 6/2 The Northeast Arctic cod stock is in the </a:t>
            </a:r>
            <a:r>
              <a:rPr lang="en-US" dirty="0" smtClean="0">
                <a:hlinkClick r:id="rId3" tooltip="Barents Sea"/>
              </a:rPr>
              <a:t>Barents Sea</a:t>
            </a:r>
            <a:r>
              <a:rPr lang="en-US" dirty="0" smtClean="0"/>
              <a:t>. This stock spawns in March and April along the Norwegian coast, about 40% around the </a:t>
            </a:r>
            <a:r>
              <a:rPr lang="en-US" dirty="0" err="1" smtClean="0">
                <a:hlinkClick r:id="rId4" tooltip="Lofoten"/>
              </a:rPr>
              <a:t>Lofoten</a:t>
            </a:r>
            <a:r>
              <a:rPr lang="en-US" dirty="0" smtClean="0"/>
              <a:t> </a:t>
            </a:r>
            <a:r>
              <a:rPr lang="en-US" dirty="0" smtClean="0">
                <a:hlinkClick r:id="rId5" tooltip="Archipelago"/>
              </a:rPr>
              <a:t>archipelago</a:t>
            </a:r>
            <a:r>
              <a:rPr lang="en-US" dirty="0" smtClean="0"/>
              <a:t>. Newly hatched larvae drift northwards with the coastal current while feeding on larval </a:t>
            </a:r>
            <a:r>
              <a:rPr lang="en-US" dirty="0" smtClean="0">
                <a:hlinkClick r:id="rId6" tooltip="Copepod"/>
              </a:rPr>
              <a:t>copepods</a:t>
            </a:r>
            <a:r>
              <a:rPr lang="en-US" dirty="0" smtClean="0"/>
              <a:t>. By summer, the young cod reach the Barents Sea, where they stay for the rest of their lives, until their spawning migration.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the cod grow, they feed on </a:t>
            </a:r>
            <a:r>
              <a:rPr lang="en-US" dirty="0" smtClean="0">
                <a:hlinkClick r:id="rId7" tooltip="Krill"/>
              </a:rPr>
              <a:t>krill</a:t>
            </a:r>
            <a:r>
              <a:rPr lang="en-US" dirty="0" smtClean="0"/>
              <a:t> and other small crustaceans and fish. Adult cod primarily feed on fish such as </a:t>
            </a:r>
            <a:r>
              <a:rPr lang="en-US" dirty="0" smtClean="0">
                <a:hlinkClick r:id="rId8" tooltip="Capelin"/>
              </a:rPr>
              <a:t>capelin</a:t>
            </a:r>
            <a:r>
              <a:rPr lang="en-US" dirty="0" smtClean="0"/>
              <a:t> and </a:t>
            </a:r>
            <a:r>
              <a:rPr lang="en-US" dirty="0" smtClean="0">
                <a:hlinkClick r:id="rId9" tooltip="Atlantic herring"/>
              </a:rPr>
              <a:t>herring</a:t>
            </a:r>
            <a:r>
              <a:rPr lang="en-US" dirty="0" smtClean="0"/>
              <a:t>. The northeast Arctic cod also show </a:t>
            </a:r>
            <a:r>
              <a:rPr lang="en-US" dirty="0" smtClean="0">
                <a:hlinkClick r:id="rId10" tooltip="Cannibalism (zoology)"/>
              </a:rPr>
              <a:t>cannibalistic</a:t>
            </a:r>
            <a:r>
              <a:rPr lang="en-US" dirty="0" smtClean="0"/>
              <a:t> </a:t>
            </a:r>
            <a:r>
              <a:rPr lang="en-US" dirty="0" err="1" smtClean="0"/>
              <a:t>behaviour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15</a:t>
            </a:fld>
            <a:endParaRPr lang="nb-NO"/>
          </a:p>
        </p:txBody>
      </p:sp>
    </p:spTree>
    <p:extLst>
      <p:ext uri="{BB962C8B-B14F-4D97-AF65-F5344CB8AC3E}">
        <p14:creationId xmlns:p14="http://schemas.microsoft.com/office/powerpoint/2010/main" val="2998283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16</a:t>
            </a:fld>
            <a:endParaRPr lang="nb-NO"/>
          </a:p>
        </p:txBody>
      </p:sp>
    </p:spTree>
    <p:extLst>
      <p:ext uri="{BB962C8B-B14F-4D97-AF65-F5344CB8AC3E}">
        <p14:creationId xmlns:p14="http://schemas.microsoft.com/office/powerpoint/2010/main" val="340423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nb-NO" dirty="0" err="1" smtClean="0"/>
              <a:t>Describes</a:t>
            </a:r>
            <a:r>
              <a:rPr lang="nb-NO" dirty="0" smtClean="0"/>
              <a:t> </a:t>
            </a:r>
            <a:r>
              <a:rPr lang="nb-NO" dirty="0" err="1" smtClean="0"/>
              <a:t>the</a:t>
            </a:r>
            <a:r>
              <a:rPr lang="nb-NO" dirty="0" smtClean="0"/>
              <a:t> </a:t>
            </a:r>
            <a:r>
              <a:rPr lang="nb-NO" dirty="0" err="1" smtClean="0"/>
              <a:t>uptake</a:t>
            </a:r>
            <a:r>
              <a:rPr lang="nb-NO" dirty="0" smtClean="0"/>
              <a:t> and </a:t>
            </a:r>
            <a:r>
              <a:rPr lang="nb-NO" dirty="0" err="1" smtClean="0"/>
              <a:t>use</a:t>
            </a:r>
            <a:r>
              <a:rPr lang="nb-NO" dirty="0" smtClean="0"/>
              <a:t> </a:t>
            </a:r>
            <a:r>
              <a:rPr lang="nb-NO" dirty="0" err="1" smtClean="0"/>
              <a:t>of</a:t>
            </a:r>
            <a:r>
              <a:rPr lang="nb-NO" dirty="0" smtClean="0"/>
              <a:t> </a:t>
            </a:r>
            <a:r>
              <a:rPr lang="nb-NO" dirty="0" err="1" smtClean="0"/>
              <a:t>energy</a:t>
            </a:r>
            <a:r>
              <a:rPr lang="nb-NO" dirty="0" smtClean="0"/>
              <a:t> by an </a:t>
            </a:r>
            <a:r>
              <a:rPr lang="nb-NO" dirty="0" err="1" smtClean="0"/>
              <a:t>organism</a:t>
            </a:r>
            <a:r>
              <a:rPr lang="nb-NO" dirty="0" smtClean="0"/>
              <a:t> </a:t>
            </a:r>
            <a:r>
              <a:rPr lang="nb-NO" dirty="0" err="1" smtClean="0"/>
              <a:t>using</a:t>
            </a:r>
            <a:r>
              <a:rPr lang="nb-NO" dirty="0" smtClean="0"/>
              <a:t> simple </a:t>
            </a:r>
            <a:r>
              <a:rPr lang="nb-NO" dirty="0" err="1" smtClean="0"/>
              <a:t>mechanistic</a:t>
            </a:r>
            <a:r>
              <a:rPr lang="nb-NO" dirty="0" smtClean="0"/>
              <a:t> </a:t>
            </a:r>
            <a:r>
              <a:rPr lang="nb-NO" dirty="0" err="1" smtClean="0"/>
              <a:t>rules</a:t>
            </a:r>
            <a:endParaRPr lang="nb-NO" dirty="0" smtClean="0"/>
          </a:p>
          <a:p>
            <a:r>
              <a:rPr lang="nb-NO" dirty="0" smtClean="0"/>
              <a:t>Direct</a:t>
            </a:r>
            <a:r>
              <a:rPr lang="nb-NO" baseline="0" dirty="0" smtClean="0"/>
              <a:t> </a:t>
            </a:r>
            <a:r>
              <a:rPr lang="nb-NO" baseline="0" dirty="0" err="1" smtClean="0"/>
              <a:t>contact</a:t>
            </a:r>
            <a:r>
              <a:rPr lang="nb-NO" baseline="0" dirty="0" smtClean="0"/>
              <a:t> </a:t>
            </a:r>
            <a:r>
              <a:rPr lang="nb-NO" baseline="0" dirty="0" err="1" smtClean="0"/>
              <a:t>with</a:t>
            </a:r>
            <a:r>
              <a:rPr lang="nb-NO" baseline="0" dirty="0" smtClean="0"/>
              <a:t> </a:t>
            </a:r>
            <a:r>
              <a:rPr lang="nb-NO" baseline="0" dirty="0" err="1" smtClean="0"/>
              <a:t>contaminated</a:t>
            </a:r>
            <a:r>
              <a:rPr lang="nb-NO" baseline="0" dirty="0" smtClean="0"/>
              <a:t> </a:t>
            </a:r>
            <a:r>
              <a:rPr lang="nb-NO" baseline="0" dirty="0" err="1" smtClean="0"/>
              <a:t>seawater</a:t>
            </a:r>
            <a:endParaRPr lang="nb-NO" baseline="0" dirty="0" smtClean="0"/>
          </a:p>
          <a:p>
            <a:r>
              <a:rPr lang="nb-NO" baseline="0" dirty="0" err="1" smtClean="0"/>
              <a:t>Extroplated</a:t>
            </a:r>
            <a:r>
              <a:rPr lang="nb-NO" baseline="0" dirty="0" smtClean="0"/>
              <a:t> </a:t>
            </a:r>
            <a:r>
              <a:rPr lang="nb-NO" baseline="0" dirty="0" err="1" smtClean="0"/>
              <a:t>napthalene</a:t>
            </a:r>
            <a:r>
              <a:rPr lang="nb-NO" baseline="0" dirty="0" smtClean="0"/>
              <a:t> to 14 </a:t>
            </a:r>
            <a:r>
              <a:rPr lang="nb-NO" baseline="0" dirty="0" err="1" smtClean="0"/>
              <a:t>of</a:t>
            </a:r>
            <a:r>
              <a:rPr lang="nb-NO" baseline="0" dirty="0" smtClean="0"/>
              <a:t> </a:t>
            </a:r>
            <a:r>
              <a:rPr lang="nb-NO" baseline="0" dirty="0" err="1" smtClean="0"/>
              <a:t>the</a:t>
            </a:r>
            <a:r>
              <a:rPr lang="nb-NO" baseline="0" dirty="0" smtClean="0"/>
              <a:t> </a:t>
            </a:r>
            <a:r>
              <a:rPr lang="nb-NO" baseline="0" dirty="0" err="1" smtClean="0"/>
              <a:t>component</a:t>
            </a:r>
            <a:r>
              <a:rPr lang="nb-NO" baseline="0" dirty="0" smtClean="0"/>
              <a:t> </a:t>
            </a:r>
            <a:r>
              <a:rPr lang="nb-NO" baseline="0" dirty="0" err="1" smtClean="0"/>
              <a:t>groups</a:t>
            </a:r>
            <a:endParaRPr lang="nb-NO" dirty="0"/>
          </a:p>
        </p:txBody>
      </p:sp>
      <p:sp>
        <p:nvSpPr>
          <p:cNvPr id="4" name="Slide Number Placeholder 3"/>
          <p:cNvSpPr>
            <a:spLocks noGrp="1"/>
          </p:cNvSpPr>
          <p:nvPr>
            <p:ph type="sldNum" sz="quarter" idx="10"/>
          </p:nvPr>
        </p:nvSpPr>
        <p:spPr/>
        <p:txBody>
          <a:bodyPr/>
          <a:lstStyle/>
          <a:p>
            <a:fld id="{CEEFCD2B-8591-4BE0-9D51-DB8819AF1841}" type="slidenum">
              <a:rPr lang="nb-NO" smtClean="0"/>
              <a:pPr/>
              <a:t>17</a:t>
            </a:fld>
            <a:endParaRPr lang="nb-NO"/>
          </a:p>
        </p:txBody>
      </p:sp>
    </p:spTree>
    <p:extLst>
      <p:ext uri="{BB962C8B-B14F-4D97-AF65-F5344CB8AC3E}">
        <p14:creationId xmlns:p14="http://schemas.microsoft.com/office/powerpoint/2010/main" val="703572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EEECE1">
                    <a:lumMod val="10000"/>
                  </a:srgbClr>
                </a:solidFill>
                <a:effectLst/>
                <a:uLnTx/>
                <a:uFillTx/>
                <a:latin typeface="+mn-lt"/>
                <a:ea typeface="+mn-ea"/>
                <a:cs typeface="+mn-cs"/>
              </a:rPr>
              <a:t>Bio-available compounds induce effects when concentrations exceed a certain concentration in an organism, or threshold level</a:t>
            </a:r>
            <a:r>
              <a:rPr kumimoji="0" lang="nb-NO" altLang="en-US" sz="1200" b="0" i="0" u="none" strike="noStrike" kern="1200" cap="none" spc="0" normalizeH="0" baseline="0" noProof="0" dirty="0" smtClean="0">
                <a:ln>
                  <a:noFill/>
                </a:ln>
                <a:solidFill>
                  <a:srgbClr val="EEECE1">
                    <a:lumMod val="10000"/>
                  </a:srgbClr>
                </a:solidFill>
                <a:effectLst/>
                <a:uLnTx/>
                <a:uFillTx/>
                <a:latin typeface="+mn-lt"/>
                <a:ea typeface="+mn-ea"/>
                <a:cs typeface="+mn-cs"/>
              </a:rPr>
              <a:t> </a:t>
            </a:r>
          </a:p>
          <a:p>
            <a:r>
              <a:rPr lang="en-US" sz="1200" b="0" i="0" u="none" strike="noStrike" kern="1200" baseline="0" dirty="0" smtClean="0">
                <a:solidFill>
                  <a:schemeClr val="tx1"/>
                </a:solidFill>
                <a:latin typeface="+mn-lt"/>
                <a:ea typeface="+mn-ea"/>
                <a:cs typeface="+mn-cs"/>
              </a:rPr>
              <a:t>Comparison of LC50 values calculated with DEB parameters with the lowest LC50 values found in literature for fish in life stage groups egg/embryo, larvae, juvenile and adult for 8 pseudo groups.</a:t>
            </a:r>
          </a:p>
          <a:p>
            <a:r>
              <a:rPr lang="en-US" sz="1200" b="0" i="0" u="none" strike="noStrike" kern="1200" baseline="0" dirty="0" smtClean="0">
                <a:solidFill>
                  <a:schemeClr val="tx1"/>
                </a:solidFill>
                <a:effectLst/>
                <a:latin typeface="+mn-lt"/>
                <a:ea typeface="+mn-ea"/>
                <a:cs typeface="+mn-cs"/>
              </a:rPr>
              <a:t>Our thresholds with respect to the literature values/approach</a:t>
            </a:r>
          </a:p>
          <a:p>
            <a:r>
              <a:rPr lang="en-US" sz="1200" b="0" i="0" u="none" strike="noStrike" kern="1200" baseline="0" dirty="0" smtClean="0">
                <a:solidFill>
                  <a:schemeClr val="tx1"/>
                </a:solidFill>
                <a:effectLst/>
                <a:latin typeface="+mn-lt"/>
                <a:ea typeface="+mn-ea"/>
                <a:cs typeface="+mn-cs"/>
              </a:rPr>
              <a:t>Processes in time/dynamic model so LC50s aren't the best approach (Static)</a:t>
            </a:r>
          </a:p>
          <a:p>
            <a:r>
              <a:rPr lang="en-US" sz="1200" b="0" i="0" u="none" strike="noStrike" kern="1200" baseline="0" dirty="0" err="1" smtClean="0">
                <a:solidFill>
                  <a:schemeClr val="tx1"/>
                </a:solidFill>
                <a:effectLst/>
                <a:latin typeface="+mn-lt"/>
                <a:ea typeface="+mn-ea"/>
                <a:cs typeface="+mn-cs"/>
              </a:rPr>
              <a:t>MarineForsk</a:t>
            </a:r>
            <a:r>
              <a:rPr lang="en-US" sz="1200" b="0" i="0" u="none" strike="noStrike" kern="1200" baseline="0" dirty="0" smtClean="0">
                <a:solidFill>
                  <a:schemeClr val="tx1"/>
                </a:solidFill>
                <a:effectLst/>
                <a:latin typeface="+mn-lt"/>
                <a:ea typeface="+mn-ea"/>
                <a:cs typeface="+mn-cs"/>
              </a:rPr>
              <a:t> Free project is moving in this direction – training experimentalists to carry out experiments that provide the required information for dynamic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apply four different sets of toxicity parameters to cover both immediate and delayed effects, i.e. narcotic, physiological and behavioral effects (P1-P2) and conservative benchmarks for total PAH exposure (P3-P4)</a:t>
            </a:r>
            <a:r>
              <a:rPr lang="en-US" sz="1200" kern="1200" baseline="30000" dirty="0" smtClean="0">
                <a:solidFill>
                  <a:schemeClr val="tx1"/>
                </a:solidFill>
                <a:effectLst/>
                <a:latin typeface="+mn-lt"/>
                <a:ea typeface="+mn-ea"/>
                <a:cs typeface="+mn-cs"/>
              </a:rPr>
              <a:t>24</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FCD2B-8591-4BE0-9D51-DB8819AF184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23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50000"/>
              </a:lnSpc>
              <a:spcBef>
                <a:spcPts val="600"/>
              </a:spcBef>
              <a:spcAft>
                <a:spcPts val="600"/>
              </a:spcAft>
              <a:buClrTx/>
              <a:buSzTx/>
              <a:buFontTx/>
              <a:buNone/>
              <a:tabLst/>
              <a:defRPr/>
            </a:pPr>
            <a:r>
              <a:rPr lang="en-US" sz="1200" kern="1200" dirty="0" smtClean="0">
                <a:solidFill>
                  <a:schemeClr val="tx1"/>
                </a:solidFill>
                <a:effectLst/>
                <a:latin typeface="+mn-lt"/>
                <a:ea typeface="+mn-ea"/>
                <a:cs typeface="+mn-cs"/>
              </a:rPr>
              <a:t>Topside &amp; Subsea discharge scenarios</a:t>
            </a:r>
          </a:p>
          <a:p>
            <a:pPr marL="0" marR="0" indent="0" algn="just" defTabSz="914400" rtl="0" eaLnBrk="1" fontAlgn="auto" latinLnBrk="0" hangingPunct="1">
              <a:lnSpc>
                <a:spcPct val="150000"/>
              </a:lnSpc>
              <a:spcBef>
                <a:spcPts val="600"/>
              </a:spcBef>
              <a:spcAft>
                <a:spcPts val="600"/>
              </a:spcAft>
              <a:buClrTx/>
              <a:buSzTx/>
              <a:buFontTx/>
              <a:buNone/>
              <a:tabLst/>
              <a:defRPr/>
            </a:pPr>
            <a:r>
              <a:rPr lang="en-US" sz="1200" kern="1200" dirty="0" smtClean="0">
                <a:solidFill>
                  <a:schemeClr val="tx1"/>
                </a:solidFill>
                <a:effectLst/>
                <a:latin typeface="+mn-lt"/>
                <a:ea typeface="+mn-ea"/>
                <a:cs typeface="+mn-cs"/>
              </a:rPr>
              <a:t>We simulate oil spills with oil release rates of 1500 or 4500 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/day, lasting 14,45, and 90 days from a single location on the </a:t>
            </a:r>
            <a:r>
              <a:rPr lang="en-US" sz="1200" kern="1200" dirty="0" err="1" smtClean="0">
                <a:solidFill>
                  <a:schemeClr val="tx1"/>
                </a:solidFill>
                <a:effectLst/>
                <a:latin typeface="+mn-lt"/>
                <a:ea typeface="+mn-ea"/>
                <a:cs typeface="+mn-cs"/>
              </a:rPr>
              <a:t>Lofoten-Vesterålen</a:t>
            </a:r>
            <a:r>
              <a:rPr lang="en-US" sz="1200" kern="1200" dirty="0" smtClean="0">
                <a:solidFill>
                  <a:schemeClr val="tx1"/>
                </a:solidFill>
                <a:effectLst/>
                <a:latin typeface="+mn-lt"/>
                <a:ea typeface="+mn-ea"/>
                <a:cs typeface="+mn-cs"/>
              </a:rPr>
              <a:t> shelf (67.700N 10.841E). </a:t>
            </a:r>
          </a:p>
          <a:p>
            <a:pPr marL="0" marR="0" indent="0" algn="just" defTabSz="914400" rtl="0" eaLnBrk="1" fontAlgn="auto" latinLnBrk="0" hangingPunct="1">
              <a:lnSpc>
                <a:spcPct val="150000"/>
              </a:lnSpc>
              <a:spcBef>
                <a:spcPts val="600"/>
              </a:spcBef>
              <a:spcAft>
                <a:spcPts val="600"/>
              </a:spcAft>
              <a:buClrTx/>
              <a:buSzTx/>
              <a:buFontTx/>
              <a:buNone/>
              <a:tabLst/>
              <a:defRPr/>
            </a:pPr>
            <a:r>
              <a:rPr lang="en-US" sz="1200" kern="1200" dirty="0" smtClean="0">
                <a:solidFill>
                  <a:schemeClr val="tx1"/>
                </a:solidFill>
                <a:effectLst/>
                <a:latin typeface="+mn-lt"/>
                <a:ea typeface="+mn-ea"/>
                <a:cs typeface="+mn-cs"/>
              </a:rPr>
              <a:t>Oil release rates are controlled by reservoir characteristics, which for our study location, results in the release of approximately half the volume of oil as in the DWH spill</a:t>
            </a:r>
          </a:p>
          <a:p>
            <a:pPr marL="0" marR="0" indent="0" algn="just" defTabSz="914400" rtl="0" eaLnBrk="1" fontAlgn="auto" latinLnBrk="0" hangingPunct="1">
              <a:lnSpc>
                <a:spcPct val="150000"/>
              </a:lnSpc>
              <a:spcBef>
                <a:spcPts val="600"/>
              </a:spcBef>
              <a:spcAft>
                <a:spcPts val="600"/>
              </a:spcAft>
              <a:buClrTx/>
              <a:buSzTx/>
              <a:buFontTx/>
              <a:buNone/>
              <a:tabLst/>
              <a:defRPr/>
            </a:pPr>
            <a:r>
              <a:rPr lang="en-US" sz="1200" b="1" i="0" u="none" strike="noStrike" kern="1200" dirty="0" smtClean="0">
                <a:solidFill>
                  <a:schemeClr val="tx1"/>
                </a:solidFill>
                <a:effectLst/>
                <a:latin typeface="+mn-lt"/>
                <a:ea typeface="+mn-ea"/>
                <a:cs typeface="+mn-cs"/>
              </a:rPr>
              <a:t>Year</a:t>
            </a:r>
            <a:r>
              <a:rPr lang="en-US" sz="1100" dirty="0" smtClean="0"/>
              <a:t> </a:t>
            </a:r>
            <a:r>
              <a:rPr lang="en-US" sz="1200" b="1" i="0" u="none" strike="noStrike" kern="1200" dirty="0" smtClean="0">
                <a:solidFill>
                  <a:schemeClr val="tx1"/>
                </a:solidFill>
                <a:effectLst/>
                <a:latin typeface="+mn-lt"/>
                <a:ea typeface="+mn-ea"/>
                <a:cs typeface="+mn-cs"/>
              </a:rPr>
              <a:t>Cod Abundance</a:t>
            </a:r>
            <a:r>
              <a:rPr lang="en-US" sz="1100" dirty="0" smtClean="0"/>
              <a:t> </a:t>
            </a:r>
            <a:r>
              <a:rPr lang="en-US" sz="1200" b="0" i="0" u="none" strike="noStrike" kern="1200" dirty="0" smtClean="0">
                <a:solidFill>
                  <a:schemeClr val="tx1"/>
                </a:solidFill>
                <a:effectLst/>
                <a:latin typeface="+mn-lt"/>
                <a:ea typeface="+mn-ea"/>
                <a:cs typeface="+mn-cs"/>
              </a:rPr>
              <a:t>1995</a:t>
            </a:r>
            <a:r>
              <a:rPr lang="en-US" sz="1100" dirty="0" smtClean="0"/>
              <a:t> </a:t>
            </a:r>
            <a:r>
              <a:rPr lang="en-US" sz="1200" b="0" i="0" u="none" strike="noStrike" kern="1200" dirty="0" smtClean="0">
                <a:solidFill>
                  <a:schemeClr val="tx1"/>
                </a:solidFill>
                <a:effectLst/>
                <a:latin typeface="+mn-lt"/>
                <a:ea typeface="+mn-ea"/>
                <a:cs typeface="+mn-cs"/>
              </a:rPr>
              <a:t>high</a:t>
            </a:r>
            <a:r>
              <a:rPr lang="en-US" sz="1100" dirty="0" smtClean="0"/>
              <a:t> </a:t>
            </a:r>
            <a:r>
              <a:rPr lang="en-US" sz="1200" b="0" i="0" u="none" strike="noStrike" kern="1200" dirty="0" smtClean="0">
                <a:solidFill>
                  <a:schemeClr val="tx1"/>
                </a:solidFill>
                <a:effectLst/>
                <a:latin typeface="+mn-lt"/>
                <a:ea typeface="+mn-ea"/>
                <a:cs typeface="+mn-cs"/>
              </a:rPr>
              <a:t>2001</a:t>
            </a:r>
            <a:r>
              <a:rPr lang="en-US" sz="1100" dirty="0" smtClean="0"/>
              <a:t> </a:t>
            </a:r>
            <a:r>
              <a:rPr lang="en-US" sz="1200" b="0" i="0" u="none" strike="noStrike" kern="1200" dirty="0" smtClean="0">
                <a:solidFill>
                  <a:schemeClr val="tx1"/>
                </a:solidFill>
                <a:effectLst/>
                <a:latin typeface="+mn-lt"/>
                <a:ea typeface="+mn-ea"/>
                <a:cs typeface="+mn-cs"/>
              </a:rPr>
              <a:t>low</a:t>
            </a:r>
            <a:r>
              <a:rPr lang="en-US" sz="1100" dirty="0" smtClean="0"/>
              <a:t> </a:t>
            </a:r>
            <a:r>
              <a:rPr lang="en-US" sz="1200" b="0" i="0" u="none" strike="noStrike" kern="1200" dirty="0" smtClean="0">
                <a:solidFill>
                  <a:schemeClr val="tx1"/>
                </a:solidFill>
                <a:effectLst/>
                <a:latin typeface="+mn-lt"/>
                <a:ea typeface="+mn-ea"/>
                <a:cs typeface="+mn-cs"/>
              </a:rPr>
              <a:t>2002</a:t>
            </a:r>
            <a:r>
              <a:rPr lang="en-US" sz="1100" dirty="0" smtClean="0"/>
              <a:t> </a:t>
            </a:r>
            <a:r>
              <a:rPr lang="en-US" sz="1200" b="0" i="0" u="none" strike="noStrike" kern="1200" dirty="0" smtClean="0">
                <a:solidFill>
                  <a:schemeClr val="tx1"/>
                </a:solidFill>
                <a:effectLst/>
                <a:latin typeface="+mn-lt"/>
                <a:ea typeface="+mn-ea"/>
                <a:cs typeface="+mn-cs"/>
              </a:rPr>
              <a:t>average</a:t>
            </a:r>
            <a:r>
              <a:rPr lang="en-US" sz="1100" dirty="0" smtClean="0"/>
              <a:t> </a:t>
            </a:r>
            <a:endParaRPr lang="en-US" sz="1100" dirty="0">
              <a:effectLst/>
              <a:latin typeface="Calibri" panose="020F0502020204030204" pitchFamily="34" charset="0"/>
              <a:ea typeface="PMingLiU"/>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EEFCD2B-8591-4BE0-9D51-DB8819AF1841}" type="slidenum">
              <a:rPr lang="nb-NO" smtClean="0"/>
              <a:t>19</a:t>
            </a:fld>
            <a:endParaRPr lang="nb-NO"/>
          </a:p>
        </p:txBody>
      </p:sp>
    </p:spTree>
    <p:extLst>
      <p:ext uri="{BB962C8B-B14F-4D97-AF65-F5344CB8AC3E}">
        <p14:creationId xmlns:p14="http://schemas.microsoft.com/office/powerpoint/2010/main" val="241755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dirty="0" smtClean="0"/>
              <a:t>Survival is relative to a no oil simulation - High % = minimal</a:t>
            </a:r>
            <a:r>
              <a:rPr lang="en-US" baseline="0" dirty="0" smtClean="0"/>
              <a:t> impact</a:t>
            </a:r>
            <a:r>
              <a:rPr lang="en-US" dirty="0" smtClean="0"/>
              <a:t>; Low % = high</a:t>
            </a:r>
            <a:r>
              <a:rPr lang="en-US" baseline="0" dirty="0" smtClean="0"/>
              <a:t> impact</a:t>
            </a:r>
            <a:endParaRPr lang="en-US" dirty="0" smtClean="0"/>
          </a:p>
          <a:p>
            <a:r>
              <a:rPr lang="en-US" dirty="0" smtClean="0"/>
              <a:t>These are Maximums. </a:t>
            </a:r>
            <a:r>
              <a:rPr lang="nb-NO" sz="1200" dirty="0" err="1" smtClean="0"/>
              <a:t>Factor</a:t>
            </a:r>
            <a:r>
              <a:rPr lang="nb-NO" sz="1200" dirty="0" smtClean="0"/>
              <a:t> </a:t>
            </a:r>
            <a:r>
              <a:rPr lang="nb-NO" sz="1200" dirty="0" err="1" smtClean="0"/>
              <a:t>of</a:t>
            </a:r>
            <a:r>
              <a:rPr lang="nb-NO" sz="1200" dirty="0" smtClean="0"/>
              <a:t> 4-5 </a:t>
            </a:r>
            <a:r>
              <a:rPr lang="nb-NO" sz="1200" dirty="0" err="1" smtClean="0"/>
              <a:t>decrease</a:t>
            </a:r>
            <a:r>
              <a:rPr lang="nb-NO" sz="1200" dirty="0" smtClean="0"/>
              <a:t> in losses </a:t>
            </a:r>
            <a:r>
              <a:rPr lang="nb-NO" sz="1200" dirty="0" err="1" smtClean="0"/>
              <a:t>of</a:t>
            </a:r>
            <a:r>
              <a:rPr lang="nb-NO" sz="1200" dirty="0" smtClean="0"/>
              <a:t> adult </a:t>
            </a:r>
            <a:r>
              <a:rPr lang="nb-NO" sz="1200" dirty="0" err="1" smtClean="0"/>
              <a:t>cod</a:t>
            </a:r>
            <a:r>
              <a:rPr lang="nb-NO" sz="1200" dirty="0" smtClean="0"/>
              <a:t> </a:t>
            </a:r>
            <a:r>
              <a:rPr lang="en-US" sz="1200" dirty="0" smtClean="0"/>
              <a:t>relative to reductions in survival of eggs &amp; larvae.</a:t>
            </a:r>
            <a:r>
              <a:rPr lang="nb-NO" sz="1200" dirty="0" smtClean="0"/>
              <a:t> Buffer </a:t>
            </a:r>
            <a:r>
              <a:rPr lang="nb-NO" sz="1200" dirty="0" err="1" smtClean="0"/>
              <a:t>effect</a:t>
            </a:r>
            <a:r>
              <a:rPr lang="nb-NO" sz="1200" dirty="0" smtClean="0"/>
              <a:t> </a:t>
            </a:r>
            <a:r>
              <a:rPr lang="nb-NO" sz="1200" dirty="0" err="1" smtClean="0"/>
              <a:t>observed</a:t>
            </a:r>
            <a:r>
              <a:rPr lang="en-US" baseline="0" dirty="0" smtClean="0"/>
              <a:t> as a result of the lag between recruitment and adult maturation (7 </a:t>
            </a:r>
            <a:r>
              <a:rPr lang="en-US" baseline="0" dirty="0" err="1" smtClean="0"/>
              <a:t>yr</a:t>
            </a:r>
            <a:r>
              <a:rPr lang="en-US" baseline="0" dirty="0" smtClean="0"/>
              <a:t> lag)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FCD2B-8591-4BE0-9D51-DB8819AF184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978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ü"/>
            </a:pPr>
            <a:r>
              <a:rPr lang="en-US" sz="2400" dirty="0" smtClean="0"/>
              <a:t>Minor losses of eggs and larvae for most scenarios</a:t>
            </a:r>
          </a:p>
          <a:p>
            <a:pPr marL="342900" indent="-342900">
              <a:buFont typeface="Wingdings" panose="05000000000000000000" pitchFamily="2" charset="2"/>
              <a:buChar char="ü"/>
            </a:pPr>
            <a:r>
              <a:rPr lang="en-US" sz="2400" dirty="0" smtClean="0"/>
              <a:t>Impact on the biomass of the adult stock is limited</a:t>
            </a:r>
          </a:p>
          <a:p>
            <a:pPr marL="0" marR="0" lvl="1" indent="0" algn="l" defTabSz="914400" rtl="0" eaLnBrk="1" fontAlgn="auto" latinLnBrk="0" hangingPunct="1">
              <a:lnSpc>
                <a:spcPct val="100000"/>
              </a:lnSpc>
              <a:spcBef>
                <a:spcPts val="0"/>
              </a:spcBef>
              <a:spcAft>
                <a:spcPts val="0"/>
              </a:spcAft>
              <a:buClrTx/>
              <a:buSzTx/>
              <a:buFontTx/>
              <a:buNone/>
              <a:tabLst/>
              <a:defRPr/>
            </a:pPr>
            <a:r>
              <a:rPr lang="nb-NO" sz="2400" dirty="0" smtClean="0"/>
              <a:t>Management </a:t>
            </a:r>
            <a:r>
              <a:rPr lang="nb-NO" sz="2400" dirty="0" err="1" smtClean="0"/>
              <a:t>actions</a:t>
            </a:r>
            <a:r>
              <a:rPr lang="nb-NO" sz="2400" dirty="0" smtClean="0"/>
              <a:t> (</a:t>
            </a:r>
            <a:r>
              <a:rPr lang="nb-NO" sz="2400" dirty="0" err="1" smtClean="0"/>
              <a:t>reduced</a:t>
            </a:r>
            <a:r>
              <a:rPr lang="nb-NO" sz="2400" dirty="0" smtClean="0"/>
              <a:t> </a:t>
            </a:r>
            <a:r>
              <a:rPr lang="nb-NO" sz="2400" dirty="0" err="1" smtClean="0"/>
              <a:t>fishing</a:t>
            </a:r>
            <a:r>
              <a:rPr lang="nb-NO" sz="2400" dirty="0" smtClean="0"/>
              <a:t>) </a:t>
            </a:r>
            <a:r>
              <a:rPr lang="nb-NO" sz="2400" dirty="0" err="1" smtClean="0"/>
              <a:t>can</a:t>
            </a:r>
            <a:r>
              <a:rPr lang="nb-NO" sz="2400" dirty="0" smtClean="0"/>
              <a:t> be </a:t>
            </a:r>
            <a:r>
              <a:rPr lang="nb-NO" sz="2400" dirty="0" err="1" smtClean="0"/>
              <a:t>taken</a:t>
            </a:r>
            <a:r>
              <a:rPr lang="nb-NO" sz="2400" dirty="0" smtClean="0"/>
              <a:t> to </a:t>
            </a:r>
            <a:r>
              <a:rPr lang="nb-NO" sz="2400" dirty="0" err="1" smtClean="0"/>
              <a:t>mitigate</a:t>
            </a:r>
            <a:r>
              <a:rPr lang="nb-NO" sz="2400" dirty="0" smtClean="0"/>
              <a:t> </a:t>
            </a:r>
            <a:r>
              <a:rPr lang="nb-NO" sz="2400" dirty="0" err="1" smtClean="0"/>
              <a:t>impacts</a:t>
            </a:r>
            <a:r>
              <a:rPr lang="nb-NO" sz="2400" dirty="0" smtClean="0"/>
              <a:t> due to </a:t>
            </a:r>
            <a:r>
              <a:rPr lang="nb-NO" sz="2400" dirty="0" err="1" smtClean="0"/>
              <a:t>the</a:t>
            </a:r>
            <a:r>
              <a:rPr lang="nb-NO" sz="2400" dirty="0" smtClean="0"/>
              <a:t> lag </a:t>
            </a:r>
            <a:r>
              <a:rPr lang="nb-NO" sz="2400" dirty="0" err="1" smtClean="0"/>
              <a:t>between</a:t>
            </a:r>
            <a:r>
              <a:rPr lang="nb-NO" sz="2400" dirty="0" smtClean="0"/>
              <a:t> </a:t>
            </a:r>
            <a:r>
              <a:rPr lang="nb-NO" sz="2400" dirty="0" err="1" smtClean="0"/>
              <a:t>recruitment</a:t>
            </a:r>
            <a:r>
              <a:rPr lang="nb-NO" sz="2400" dirty="0" smtClean="0"/>
              <a:t> and </a:t>
            </a:r>
            <a:r>
              <a:rPr lang="nb-NO" sz="2400" dirty="0" err="1" smtClean="0"/>
              <a:t>fish</a:t>
            </a:r>
            <a:r>
              <a:rPr lang="nb-NO" sz="2400" dirty="0" smtClean="0"/>
              <a:t> </a:t>
            </a:r>
            <a:r>
              <a:rPr lang="nb-NO" sz="2400" dirty="0" err="1" smtClean="0"/>
              <a:t>maturation</a:t>
            </a:r>
            <a:r>
              <a:rPr lang="nb-NO" sz="2400" dirty="0" smtClean="0"/>
              <a:t> </a:t>
            </a:r>
            <a:r>
              <a:rPr lang="nb-NO" sz="2400" dirty="0" err="1" smtClean="0"/>
              <a:t>gives</a:t>
            </a:r>
            <a:r>
              <a:rPr lang="nb-NO" sz="2400" dirty="0" smtClean="0"/>
              <a:t> time for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FCD2B-8591-4BE0-9D51-DB8819AF184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07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arctic ecosystems robust or vulnerable</a:t>
            </a:r>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4</a:t>
            </a:fld>
            <a:endParaRPr lang="nb-NO"/>
          </a:p>
        </p:txBody>
      </p:sp>
    </p:spTree>
    <p:extLst>
      <p:ext uri="{BB962C8B-B14F-4D97-AF65-F5344CB8AC3E}">
        <p14:creationId xmlns:p14="http://schemas.microsoft.com/office/powerpoint/2010/main" val="1609109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180975" indent="0">
              <a:spcBef>
                <a:spcPct val="20000"/>
              </a:spcBef>
              <a:buFontTx/>
              <a:buNone/>
            </a:pPr>
            <a:r>
              <a:rPr lang="en-US" sz="1200" dirty="0" smtClean="0">
                <a:solidFill>
                  <a:srgbClr val="333300"/>
                </a:solidFill>
                <a:latin typeface="Calibri" pitchFamily="34" charset="0"/>
                <a:cs typeface="Calibri" pitchFamily="34" charset="0"/>
              </a:rPr>
              <a:t>On average, only 6 out of 1 million of a new generation of</a:t>
            </a:r>
            <a:r>
              <a:rPr lang="en-US" sz="1200" baseline="0" dirty="0" smtClean="0">
                <a:solidFill>
                  <a:srgbClr val="333300"/>
                </a:solidFill>
                <a:latin typeface="Calibri" pitchFamily="34" charset="0"/>
                <a:cs typeface="Calibri" pitchFamily="34" charset="0"/>
              </a:rPr>
              <a:t> eggs reach the age of recruitment to the fishery (3yr). </a:t>
            </a:r>
            <a:r>
              <a:rPr lang="en-US" sz="1200" dirty="0" smtClean="0">
                <a:solidFill>
                  <a:srgbClr val="333300"/>
                </a:solidFill>
                <a:latin typeface="Calibri" pitchFamily="34" charset="0"/>
                <a:cs typeface="Calibri" pitchFamily="34" charset="0"/>
              </a:rPr>
              <a:t>There are lots of reasons</a:t>
            </a:r>
            <a:r>
              <a:rPr lang="en-US" sz="1200" baseline="0" dirty="0" smtClean="0">
                <a:solidFill>
                  <a:srgbClr val="333300"/>
                </a:solidFill>
                <a:latin typeface="Calibri" pitchFamily="34" charset="0"/>
                <a:cs typeface="Calibri" pitchFamily="34" charset="0"/>
              </a:rPr>
              <a:t> why stocks vary (not well understood)</a:t>
            </a:r>
          </a:p>
          <a:p>
            <a:pPr marL="180975" indent="0">
              <a:spcBef>
                <a:spcPct val="20000"/>
              </a:spcBef>
              <a:buFontTx/>
              <a:buNone/>
            </a:pPr>
            <a:r>
              <a:rPr lang="en-US" sz="1200" baseline="0" dirty="0" smtClean="0">
                <a:solidFill>
                  <a:srgbClr val="333300"/>
                </a:solidFill>
                <a:latin typeface="Calibri" pitchFamily="34" charset="0"/>
                <a:cs typeface="Calibri" pitchFamily="34" charset="0"/>
              </a:rPr>
              <a:t>Climate, </a:t>
            </a:r>
            <a:r>
              <a:rPr lang="en-US" sz="1200" baseline="0" dirty="0" err="1" smtClean="0">
                <a:solidFill>
                  <a:srgbClr val="333300"/>
                </a:solidFill>
                <a:latin typeface="Calibri" pitchFamily="34" charset="0"/>
                <a:cs typeface="Calibri" pitchFamily="34" charset="0"/>
              </a:rPr>
              <a:t>cannabilism</a:t>
            </a:r>
            <a:r>
              <a:rPr lang="en-US" sz="1200" baseline="0" dirty="0" smtClean="0">
                <a:solidFill>
                  <a:srgbClr val="333300"/>
                </a:solidFill>
                <a:latin typeface="Calibri" pitchFamily="34" charset="0"/>
                <a:cs typeface="Calibri" pitchFamily="34" charset="0"/>
              </a:rPr>
              <a:t>, density-dependent mortality, </a:t>
            </a:r>
          </a:p>
          <a:p>
            <a:pPr marL="180975" indent="0">
              <a:spcBef>
                <a:spcPct val="20000"/>
              </a:spcBef>
              <a:buFontTx/>
              <a:buNone/>
            </a:pPr>
            <a:endParaRPr lang="en-US" sz="1200" dirty="0" smtClean="0">
              <a:solidFill>
                <a:srgbClr val="333300"/>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FCD2B-8591-4BE0-9D51-DB8819AF184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21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Oil spill impact on fish populations may differ</a:t>
            </a:r>
            <a:r>
              <a:rPr lang="en-US" sz="3200" b="1" baseline="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among species with other life history traits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Fish with shorter lifespans (e.g. capelin) or with more variable recruitment (e.g. herring or haddock) are more vulnerable to losses to a single good recruitment event</a:t>
            </a:r>
            <a:endParaRPr lang="nb-NO" sz="2400" dirty="0" smtClean="0"/>
          </a:p>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23</a:t>
            </a:fld>
            <a:endParaRPr lang="nb-NO"/>
          </a:p>
        </p:txBody>
      </p:sp>
    </p:spTree>
    <p:extLst>
      <p:ext uri="{BB962C8B-B14F-4D97-AF65-F5344CB8AC3E}">
        <p14:creationId xmlns:p14="http://schemas.microsoft.com/office/powerpoint/2010/main" val="4222378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pPr lvl="1">
              <a:buFont typeface="Wingdings" panose="05000000000000000000" pitchFamily="2" charset="2"/>
              <a:buNone/>
              <a:defRPr/>
            </a:pPr>
            <a:r>
              <a:rPr lang="nb-NO" sz="2400" dirty="0" smtClean="0"/>
              <a:t>Exxon </a:t>
            </a:r>
            <a:r>
              <a:rPr lang="nb-NO" sz="2400" dirty="0" err="1" smtClean="0"/>
              <a:t>Valdez</a:t>
            </a:r>
            <a:r>
              <a:rPr lang="nb-NO" sz="2400" dirty="0" smtClean="0"/>
              <a:t> </a:t>
            </a:r>
            <a:r>
              <a:rPr lang="nb-NO" sz="2400" dirty="0" err="1" smtClean="0"/>
              <a:t>assessment</a:t>
            </a:r>
            <a:r>
              <a:rPr lang="nb-NO" sz="2400" dirty="0" smtClean="0"/>
              <a:t>.</a:t>
            </a:r>
            <a:r>
              <a:rPr lang="nb-NO" sz="2400" baseline="0" dirty="0" smtClean="0"/>
              <a:t> DWH </a:t>
            </a:r>
            <a:r>
              <a:rPr lang="nb-NO" sz="2400" baseline="0" dirty="0" err="1" smtClean="0"/>
              <a:t>working</a:t>
            </a:r>
            <a:r>
              <a:rPr lang="nb-NO" sz="2400" baseline="0" dirty="0" smtClean="0"/>
              <a:t> </a:t>
            </a:r>
            <a:r>
              <a:rPr lang="nb-NO" sz="2400" baseline="0" dirty="0" err="1" smtClean="0"/>
              <a:t>on</a:t>
            </a:r>
            <a:r>
              <a:rPr lang="nb-NO" sz="2400" baseline="0" dirty="0" smtClean="0"/>
              <a:t> it. Norway </a:t>
            </a:r>
            <a:r>
              <a:rPr lang="nb-NO" sz="2400" baseline="0" dirty="0" err="1" smtClean="0"/>
              <a:t>actually</a:t>
            </a:r>
            <a:r>
              <a:rPr lang="nb-NO" sz="2400" baseline="0" dirty="0" smtClean="0"/>
              <a:t> has </a:t>
            </a:r>
            <a:r>
              <a:rPr lang="nb-NO" sz="2400" baseline="0" dirty="0" err="1" smtClean="0"/>
              <a:t>such</a:t>
            </a:r>
            <a:r>
              <a:rPr lang="nb-NO" sz="2400" baseline="0" dirty="0" smtClean="0"/>
              <a:t> a </a:t>
            </a:r>
            <a:r>
              <a:rPr lang="nb-NO" sz="2400" baseline="0" dirty="0" err="1" smtClean="0"/>
              <a:t>tool</a:t>
            </a:r>
            <a:r>
              <a:rPr lang="nb-NO" sz="2400" baseline="0" dirty="0" smtClean="0"/>
              <a:t>. </a:t>
            </a:r>
            <a:r>
              <a:rPr lang="nb-NO" sz="2400" dirty="0" err="1" smtClean="0"/>
              <a:t>Further</a:t>
            </a:r>
            <a:r>
              <a:rPr lang="nb-NO" sz="2400" dirty="0" smtClean="0"/>
              <a:t> </a:t>
            </a:r>
            <a:r>
              <a:rPr lang="nb-NO" sz="2400" dirty="0" err="1" smtClean="0"/>
              <a:t>improvements</a:t>
            </a:r>
            <a:r>
              <a:rPr lang="nb-NO" sz="2400" dirty="0" smtClean="0"/>
              <a:t> and </a:t>
            </a:r>
            <a:r>
              <a:rPr lang="nb-NO" sz="2400" dirty="0" err="1" smtClean="0"/>
              <a:t>simulations</a:t>
            </a:r>
            <a:r>
              <a:rPr lang="nb-NO" sz="2400" dirty="0" smtClean="0"/>
              <a:t> </a:t>
            </a:r>
            <a:r>
              <a:rPr lang="nb-NO" sz="2400" dirty="0" err="1" smtClean="0"/>
              <a:t>will</a:t>
            </a:r>
            <a:r>
              <a:rPr lang="nb-NO" sz="2400" dirty="0" smtClean="0"/>
              <a:t> </a:t>
            </a:r>
            <a:r>
              <a:rPr lang="nb-NO" sz="2400" dirty="0" err="1" smtClean="0"/>
              <a:t>help</a:t>
            </a:r>
            <a:r>
              <a:rPr lang="nb-NO" sz="2400" dirty="0" smtClean="0"/>
              <a:t> to </a:t>
            </a:r>
            <a:r>
              <a:rPr lang="nb-NO" sz="2400" dirty="0" err="1" smtClean="0"/>
              <a:t>increase</a:t>
            </a:r>
            <a:r>
              <a:rPr lang="nb-NO" sz="2400" dirty="0" smtClean="0"/>
              <a:t> </a:t>
            </a:r>
            <a:r>
              <a:rPr lang="nb-NO" sz="2400" dirty="0" err="1" smtClean="0"/>
              <a:t>our</a:t>
            </a:r>
            <a:r>
              <a:rPr lang="nb-NO" sz="2400" dirty="0" smtClean="0"/>
              <a:t> </a:t>
            </a:r>
            <a:r>
              <a:rPr lang="nb-NO" sz="2400" dirty="0" err="1" smtClean="0"/>
              <a:t>understanding</a:t>
            </a:r>
            <a:r>
              <a:rPr lang="nb-NO" sz="2400" dirty="0" smtClean="0"/>
              <a:t> </a:t>
            </a:r>
            <a:r>
              <a:rPr lang="nb-NO" sz="2400" dirty="0" err="1" smtClean="0"/>
              <a:t>of</a:t>
            </a:r>
            <a:r>
              <a:rPr lang="nb-NO" sz="2400" dirty="0" smtClean="0"/>
              <a:t> </a:t>
            </a:r>
            <a:r>
              <a:rPr lang="nb-NO" sz="2400" dirty="0" err="1" smtClean="0"/>
              <a:t>potential</a:t>
            </a:r>
            <a:r>
              <a:rPr lang="nb-NO" sz="2400" dirty="0" smtClean="0"/>
              <a:t> </a:t>
            </a:r>
            <a:r>
              <a:rPr lang="nb-NO" sz="2400" dirty="0" err="1" smtClean="0"/>
              <a:t>impacts</a:t>
            </a:r>
            <a:endParaRPr lang="nb-NO"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FCD2B-8591-4BE0-9D51-DB8819AF1841}"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111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smtClean="0"/>
              <a:t>Need to use the best available knowledge and </a:t>
            </a:r>
            <a:r>
              <a:rPr lang="nb-NO" sz="1200" b="1" dirty="0" smtClean="0"/>
              <a:t>continually</a:t>
            </a:r>
            <a:r>
              <a:rPr lang="nb-NO" sz="1200" b="1" baseline="0" dirty="0" smtClean="0"/>
              <a:t> update, test, &amp; modify </a:t>
            </a:r>
            <a:r>
              <a:rPr lang="nb-NO" sz="1200" baseline="0" dirty="0" smtClean="0"/>
              <a:t>– as expected in EBM</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Build from other research advances not just a software but </a:t>
            </a:r>
            <a:r>
              <a:rPr lang="en-US" sz="1200" b="1" dirty="0" smtClean="0"/>
              <a:t>expert consortium </a:t>
            </a:r>
            <a:r>
              <a:rPr lang="en-US" sz="1200" dirty="0" smtClean="0"/>
              <a:t>that runs models and provides interpretations</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smtClean="0"/>
              <a:t>Accept</a:t>
            </a:r>
            <a:r>
              <a:rPr lang="nb-NO" sz="1200" baseline="0" dirty="0" smtClean="0"/>
              <a:t> that there is a continuum of technology – 1) hardware, 2) software, 3) combinations of people, methods, software, hardware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Exp</a:t>
            </a:r>
            <a:r>
              <a:rPr lang="en-US" sz="1200" dirty="0" smtClean="0"/>
              <a:t> &amp; Modelers:</a:t>
            </a:r>
            <a:r>
              <a:rPr lang="en-US" sz="1200" baseline="0" dirty="0" smtClean="0"/>
              <a:t> </a:t>
            </a:r>
            <a:r>
              <a:rPr lang="en-US" sz="1200" dirty="0" smtClean="0"/>
              <a:t>Fortunately </a:t>
            </a:r>
            <a:r>
              <a:rPr lang="en-US" sz="1200" dirty="0" err="1" smtClean="0"/>
              <a:t>starrlight</a:t>
            </a:r>
            <a:r>
              <a:rPr lang="en-US" sz="1200" dirty="0" smtClean="0"/>
              <a:t> has a project on </a:t>
            </a:r>
            <a:r>
              <a:rPr lang="en-US" sz="1200" dirty="0" err="1" smtClean="0"/>
              <a:t>this.FREE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FREE project </a:t>
            </a:r>
            <a:r>
              <a:rPr lang="en-US" sz="1200" b="1" dirty="0" smtClean="0"/>
              <a:t>Biologist training: from data to parameters </a:t>
            </a:r>
            <a:endParaRPr lang="en-US" sz="1200" dirty="0" smtClean="0"/>
          </a:p>
          <a:p>
            <a:endParaRPr lang="nb-NO" baseline="0" dirty="0" smtClean="0"/>
          </a:p>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25</a:t>
            </a:fld>
            <a:endParaRPr lang="nb-NO"/>
          </a:p>
        </p:txBody>
      </p:sp>
    </p:spTree>
    <p:extLst>
      <p:ext uri="{BB962C8B-B14F-4D97-AF65-F5344CB8AC3E}">
        <p14:creationId xmlns:p14="http://schemas.microsoft.com/office/powerpoint/2010/main" val="277975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6713" cy="3778250"/>
          </a:xfrm>
        </p:spPr>
      </p:sp>
      <p:sp>
        <p:nvSpPr>
          <p:cNvPr id="3" name="Notes Placeholder 2"/>
          <p:cNvSpPr>
            <a:spLocks noGrp="1"/>
          </p:cNvSpPr>
          <p:nvPr>
            <p:ph type="body" idx="1"/>
          </p:nvPr>
        </p:nvSpPr>
        <p:spPr/>
        <p:txBody>
          <a:bodyPr/>
          <a:lstStyle/>
          <a:p>
            <a:pPr algn="just">
              <a:lnSpc>
                <a:spcPct val="115000"/>
              </a:lnSpc>
              <a:spcAft>
                <a:spcPts val="1269"/>
              </a:spcAft>
            </a:pPr>
            <a:r>
              <a:rPr lang="en-US" sz="1300" dirty="0">
                <a:solidFill>
                  <a:srgbClr val="333300"/>
                </a:solidFill>
                <a:latin typeface="Calibri" pitchFamily="34" charset="0"/>
                <a:cs typeface="Calibri" pitchFamily="34" charset="0"/>
              </a:rPr>
              <a:t>The region is well know for its natural beauty, and as an important source of natural resources. It is the key nursery area for the North Arctic cod stock and it contains considerable petroleum reserves below the seafloor.</a:t>
            </a:r>
          </a:p>
          <a:p>
            <a:pPr algn="just">
              <a:lnSpc>
                <a:spcPct val="115000"/>
              </a:lnSpc>
              <a:spcAft>
                <a:spcPts val="1269"/>
              </a:spcAft>
            </a:pPr>
            <a:endParaRPr lang="en-US" sz="1300" dirty="0">
              <a:solidFill>
                <a:srgbClr val="333300"/>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defTabSz="966612">
              <a:defRPr/>
            </a:pPr>
            <a:fld id="{CEEFCD2B-8591-4BE0-9D51-DB8819AF1841}" type="slidenum">
              <a:rPr lang="nb-NO" smtClean="0">
                <a:solidFill>
                  <a:prstClr val="black"/>
                </a:solidFill>
              </a:rPr>
              <a:pPr defTabSz="966612">
                <a:defRPr/>
              </a:pPr>
              <a:t>26</a:t>
            </a:fld>
            <a:endParaRPr lang="nb-NO">
              <a:solidFill>
                <a:prstClr val="black"/>
              </a:solidFill>
            </a:endParaRPr>
          </a:p>
        </p:txBody>
      </p:sp>
    </p:spTree>
    <p:extLst>
      <p:ext uri="{BB962C8B-B14F-4D97-AF65-F5344CB8AC3E}">
        <p14:creationId xmlns:p14="http://schemas.microsoft.com/office/powerpoint/2010/main" val="1111878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may not know,</a:t>
            </a:r>
            <a:r>
              <a:rPr lang="en-US" baseline="0" dirty="0" smtClean="0"/>
              <a:t> is that it is also the location of the world’s northernmost surf competition (</a:t>
            </a:r>
            <a:r>
              <a:rPr lang="en-US" baseline="0" dirty="0" err="1" smtClean="0"/>
              <a:t>Unstad</a:t>
            </a:r>
            <a:r>
              <a:rPr lang="en-US" baseline="0" dirty="0" smtClean="0"/>
              <a:t>). Lets take a minute to enjoy this. And while your watching, remember that the water temperatures are around 10 (50).</a:t>
            </a:r>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27</a:t>
            </a:fld>
            <a:endParaRPr lang="nb-NO"/>
          </a:p>
        </p:txBody>
      </p:sp>
    </p:spTree>
    <p:extLst>
      <p:ext uri="{BB962C8B-B14F-4D97-AF65-F5344CB8AC3E}">
        <p14:creationId xmlns:p14="http://schemas.microsoft.com/office/powerpoint/2010/main" val="49413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nb-NO" dirty="0" smtClean="0"/>
              <a:t>Despite</a:t>
            </a:r>
            <a:r>
              <a:rPr lang="en-US" altLang="nb-NO" baseline="0" dirty="0" smtClean="0"/>
              <a:t> remoteness</a:t>
            </a:r>
          </a:p>
          <a:p>
            <a:pPr eaLnBrk="1" hangingPunct="1"/>
            <a:r>
              <a:rPr lang="en-US" altLang="nb-NO" dirty="0" smtClean="0"/>
              <a:t>Climate change comes first in Arctic</a:t>
            </a:r>
          </a:p>
          <a:p>
            <a:pPr eaLnBrk="1" hangingPunct="1"/>
            <a:r>
              <a:rPr lang="en-US" altLang="nb-NO" dirty="0" smtClean="0"/>
              <a:t>Changes are more rapid</a:t>
            </a:r>
            <a:endParaRPr lang="ru-RU" alt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Cross-border challenges Barents Sea - </a:t>
            </a:r>
            <a:r>
              <a:rPr lang="en-US" sz="1200" dirty="0" err="1" smtClean="0"/>
              <a:t>russia</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5</a:t>
            </a:fld>
            <a:endParaRPr lang="nb-NO"/>
          </a:p>
        </p:txBody>
      </p:sp>
    </p:spTree>
    <p:extLst>
      <p:ext uri="{BB962C8B-B14F-4D97-AF65-F5344CB8AC3E}">
        <p14:creationId xmlns:p14="http://schemas.microsoft.com/office/powerpoint/2010/main" val="64269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pPr marL="180975" indent="0">
              <a:spcBef>
                <a:spcPct val="20000"/>
              </a:spcBef>
              <a:buFontTx/>
              <a:buNone/>
            </a:pPr>
            <a:r>
              <a:rPr lang="en-US" sz="1200" dirty="0" smtClean="0">
                <a:solidFill>
                  <a:srgbClr val="333300"/>
                </a:solidFill>
                <a:latin typeface="Calibri" pitchFamily="34" charset="0"/>
                <a:cs typeface="Calibri" pitchFamily="34" charset="0"/>
              </a:rPr>
              <a:t>EBM needs research to evolve</a:t>
            </a:r>
          </a:p>
          <a:p>
            <a:pPr marL="180975" indent="0">
              <a:spcBef>
                <a:spcPct val="20000"/>
              </a:spcBef>
              <a:buFontTx/>
              <a:buNone/>
            </a:pPr>
            <a:r>
              <a:rPr lang="en-US" sz="1200" dirty="0" smtClean="0">
                <a:solidFill>
                  <a:srgbClr val="333300"/>
                </a:solidFill>
                <a:latin typeface="Calibri" pitchFamily="34" charset="0"/>
                <a:cs typeface="Calibri" pitchFamily="34" charset="0"/>
              </a:rPr>
              <a:t>EBM-the gold standard and Norway EU adopted Marine Strategy directive June 2008 - </a:t>
            </a:r>
            <a:r>
              <a:rPr lang="en-US" dirty="0" smtClean="0"/>
              <a:t>The Directive enshrines in a legislative framework the ecosystem approach to the management of human activities having an impact on the marine environment, integrating the concepts of environmental protection and sustainable use.</a:t>
            </a:r>
            <a:endParaRPr lang="en-US" sz="1200" dirty="0" smtClean="0">
              <a:solidFill>
                <a:srgbClr val="333300"/>
              </a:solidFill>
              <a:latin typeface="Calibri" pitchFamily="34" charset="0"/>
              <a:cs typeface="Calibri" pitchFamily="34" charset="0"/>
            </a:endParaRPr>
          </a:p>
          <a:p>
            <a:pPr marL="180975" indent="0">
              <a:spcBef>
                <a:spcPct val="20000"/>
              </a:spcBef>
              <a:buFontTx/>
              <a:buNone/>
            </a:pPr>
            <a:r>
              <a:rPr lang="en-US" sz="1200" dirty="0" smtClean="0">
                <a:solidFill>
                  <a:srgbClr val="333300"/>
                </a:solidFill>
                <a:latin typeface="Calibri" pitchFamily="34" charset="0"/>
                <a:cs typeface="Calibri" pitchFamily="34" charset="0"/>
              </a:rPr>
              <a:t>balance and integrate the needs of multiple human user groups while maintaining the health of the underlying system that supports those needs</a:t>
            </a:r>
          </a:p>
          <a:p>
            <a:pPr marL="180975" indent="0">
              <a:spcBef>
                <a:spcPct val="20000"/>
              </a:spcBef>
              <a:buFontTx/>
              <a:buNone/>
            </a:pPr>
            <a:r>
              <a:rPr lang="en-US" sz="1200" dirty="0" smtClean="0">
                <a:solidFill>
                  <a:srgbClr val="333300"/>
                </a:solidFill>
                <a:latin typeface="Calibri" pitchFamily="34" charset="0"/>
                <a:cs typeface="Calibri" pitchFamily="34" charset="0"/>
              </a:rPr>
              <a:t>collaborative decision-making involving a diverse set of organizations and individuals .</a:t>
            </a:r>
          </a:p>
          <a:p>
            <a:pPr marL="180975" marR="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rgbClr val="333300"/>
                </a:solidFill>
                <a:latin typeface="Calibri" pitchFamily="34" charset="0"/>
                <a:cs typeface="Calibri" pitchFamily="34" charset="0"/>
              </a:rPr>
              <a:t>monitoring and evaluation are tied to changes in future management directions.</a:t>
            </a:r>
          </a:p>
          <a:p>
            <a:pPr marL="180975" marR="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rgbClr val="333300"/>
                </a:solidFill>
                <a:latin typeface="Calibri" pitchFamily="34" charset="0"/>
                <a:cs typeface="Calibri" pitchFamily="34" charset="0"/>
              </a:rPr>
              <a:t>Adaptive – needs to continuously evolve to stay in step with research</a:t>
            </a:r>
            <a:r>
              <a:rPr lang="en-US" sz="1200" baseline="0" dirty="0" smtClean="0">
                <a:solidFill>
                  <a:srgbClr val="333300"/>
                </a:solidFill>
                <a:latin typeface="Calibri" pitchFamily="34" charset="0"/>
                <a:cs typeface="Calibri" pitchFamily="34" charset="0"/>
              </a:rPr>
              <a:t> developments</a:t>
            </a:r>
            <a:endParaRPr lang="en-US" sz="1200" dirty="0" smtClean="0">
              <a:solidFill>
                <a:srgbClr val="333300"/>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CEEFCD2B-8591-4BE0-9D51-DB8819AF1841}" type="slidenum">
              <a:rPr lang="nb-NO" smtClean="0"/>
              <a:pPr/>
              <a:t>6</a:t>
            </a:fld>
            <a:endParaRPr lang="nb-NO"/>
          </a:p>
        </p:txBody>
      </p:sp>
    </p:spTree>
    <p:extLst>
      <p:ext uri="{BB962C8B-B14F-4D97-AF65-F5344CB8AC3E}">
        <p14:creationId xmlns:p14="http://schemas.microsoft.com/office/powerpoint/2010/main" val="417153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now you are wondering if this has anything to do with DEB.</a:t>
            </a:r>
          </a:p>
          <a:p>
            <a:r>
              <a:rPr lang="en-US" dirty="0" smtClean="0"/>
              <a:t>It has everything to do with DEB!</a:t>
            </a:r>
          </a:p>
          <a:p>
            <a:r>
              <a:rPr lang="nb-NO" baseline="0" dirty="0" smtClean="0"/>
              <a:t>Mechanistic effects models based on Deb are an essential part of the modeling for decision-making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Arctic is potentially vulnerable ecosystem</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Many pressures</a:t>
            </a:r>
            <a:r>
              <a:rPr lang="nb-NO" baseline="0" dirty="0" smtClean="0"/>
              <a:t> from human activities</a:t>
            </a:r>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Continuous acquisition of knowledge is required for EBM</a:t>
            </a:r>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Need models to address questions that cannot be addressed otherwise</a:t>
            </a:r>
            <a:endParaRPr lang="en-US" dirty="0" smtClean="0"/>
          </a:p>
          <a:p>
            <a:r>
              <a:rPr lang="en-US" dirty="0" smtClean="0"/>
              <a:t> is critical for developing EBM in to a useful</a:t>
            </a:r>
            <a:r>
              <a:rPr lang="en-US" baseline="0" dirty="0" smtClean="0"/>
              <a:t> strategy for managing the environment</a:t>
            </a:r>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7</a:t>
            </a:fld>
            <a:endParaRPr lang="nb-NO"/>
          </a:p>
        </p:txBody>
      </p:sp>
    </p:spTree>
    <p:extLst>
      <p:ext uri="{BB962C8B-B14F-4D97-AF65-F5344CB8AC3E}">
        <p14:creationId xmlns:p14="http://schemas.microsoft.com/office/powerpoint/2010/main" val="189115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69863" y="777875"/>
            <a:ext cx="6911975" cy="3889375"/>
          </a:xfrm>
          <a:ln/>
        </p:spPr>
      </p:sp>
      <p:sp>
        <p:nvSpPr>
          <p:cNvPr id="43011" name="Rectangle 3"/>
          <p:cNvSpPr>
            <a:spLocks noGrp="1" noChangeArrowheads="1"/>
          </p:cNvSpPr>
          <p:nvPr>
            <p:ph type="body" idx="1"/>
          </p:nvPr>
        </p:nvSpPr>
        <p:spPr>
          <a:xfrm>
            <a:off x="725744" y="4925491"/>
            <a:ext cx="5799370" cy="4663457"/>
          </a:xfrm>
          <a:noFill/>
          <a:ln/>
        </p:spPr>
        <p:txBody>
          <a:bodyPr/>
          <a:lstStyle/>
          <a:p>
            <a:r>
              <a:rPr lang="en-US" dirty="0" smtClean="0"/>
              <a:t>Northern Norwegian Knowledge Hub</a:t>
            </a:r>
          </a:p>
          <a:p>
            <a:r>
              <a:rPr lang="en-US" baseline="0" dirty="0" smtClean="0"/>
              <a:t> – consortium of 22 institutes/orgs</a:t>
            </a:r>
            <a:r>
              <a:rPr lang="en-US" dirty="0" smtClean="0"/>
              <a:t> </a:t>
            </a:r>
            <a:endParaRPr lang="en-US" dirty="0" smtClean="0">
              <a:latin typeface="Arial" pitchFamily="34" charset="0"/>
            </a:endParaRPr>
          </a:p>
          <a:p>
            <a:r>
              <a:rPr lang="en-US" dirty="0" smtClean="0">
                <a:latin typeface="Arial" pitchFamily="34" charset="0"/>
              </a:rPr>
              <a:t>ARCTOS</a:t>
            </a:r>
            <a:endParaRPr lang="nb-NO" dirty="0" smtClean="0">
              <a:latin typeface="Arial" pitchFamily="34" charset="0"/>
            </a:endParaRPr>
          </a:p>
        </p:txBody>
      </p:sp>
    </p:spTree>
    <p:extLst>
      <p:ext uri="{BB962C8B-B14F-4D97-AF65-F5344CB8AC3E}">
        <p14:creationId xmlns:p14="http://schemas.microsoft.com/office/powerpoint/2010/main" val="1322190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85738" y="798513"/>
            <a:ext cx="7110413" cy="4000500"/>
          </a:xfrm>
          <a:ln/>
        </p:spPr>
      </p:sp>
      <p:sp>
        <p:nvSpPr>
          <p:cNvPr id="20483" name="Notes Placeholder 2"/>
          <p:cNvSpPr>
            <a:spLocks noGrp="1"/>
          </p:cNvSpPr>
          <p:nvPr>
            <p:ph type="body" idx="1"/>
          </p:nvPr>
        </p:nvSpPr>
        <p:spPr>
          <a:noFill/>
          <a:ln/>
        </p:spPr>
        <p:txBody>
          <a:bodyPr/>
          <a:lstStyle/>
          <a:p>
            <a:r>
              <a:rPr lang="nb-NO" dirty="0" smtClean="0"/>
              <a:t>Aquaculture production and environment</a:t>
            </a:r>
          </a:p>
        </p:txBody>
      </p:sp>
      <p:sp>
        <p:nvSpPr>
          <p:cNvPr id="20484" name="Slide Number Placeholder 3"/>
          <p:cNvSpPr>
            <a:spLocks noGrp="1"/>
          </p:cNvSpPr>
          <p:nvPr>
            <p:ph type="sldNum" sz="quarter" idx="5"/>
          </p:nvPr>
        </p:nvSpPr>
        <p:spPr>
          <a:noFill/>
        </p:spPr>
        <p:txBody>
          <a:bodyPr/>
          <a:lstStyle/>
          <a:p>
            <a:pPr defTabSz="914400">
              <a:defRPr/>
            </a:pPr>
            <a:fld id="{C0E0C774-839B-4DAB-9ADB-3E4DDF845941}" type="slidenum">
              <a:rPr lang="en-US" smtClean="0">
                <a:solidFill>
                  <a:prstClr val="black"/>
                </a:solidFill>
                <a:latin typeface="Arial" charset="0"/>
              </a:rPr>
              <a:pPr defTabSz="914400">
                <a:defRPr/>
              </a:pPr>
              <a:t>9</a:t>
            </a:fld>
            <a:endParaRPr lang="en-US" smtClean="0">
              <a:solidFill>
                <a:prstClr val="black"/>
              </a:solidFill>
              <a:latin typeface="Arial" charset="0"/>
            </a:endParaRPr>
          </a:p>
        </p:txBody>
      </p:sp>
    </p:spTree>
    <p:extLst>
      <p:ext uri="{BB962C8B-B14F-4D97-AF65-F5344CB8AC3E}">
        <p14:creationId xmlns:p14="http://schemas.microsoft.com/office/powerpoint/2010/main" val="110789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Models are an</a:t>
            </a:r>
            <a:r>
              <a:rPr lang="nb-NO" baseline="0" dirty="0" smtClean="0"/>
              <a:t> essential tool for providing advisory services to support decision-making when it comes to the environment</a:t>
            </a:r>
          </a:p>
        </p:txBody>
      </p:sp>
      <p:sp>
        <p:nvSpPr>
          <p:cNvPr id="4" name="Slide Number Placeholder 3"/>
          <p:cNvSpPr>
            <a:spLocks noGrp="1"/>
          </p:cNvSpPr>
          <p:nvPr>
            <p:ph type="sldNum" sz="quarter" idx="10"/>
          </p:nvPr>
        </p:nvSpPr>
        <p:spPr/>
        <p:txBody>
          <a:bodyPr/>
          <a:lstStyle/>
          <a:p>
            <a:fld id="{CEEFCD2B-8591-4BE0-9D51-DB8819AF1841}" type="slidenum">
              <a:rPr lang="nb-NO" smtClean="0"/>
              <a:t>10</a:t>
            </a:fld>
            <a:endParaRPr lang="nb-NO"/>
          </a:p>
        </p:txBody>
      </p:sp>
    </p:spTree>
    <p:extLst>
      <p:ext uri="{BB962C8B-B14F-4D97-AF65-F5344CB8AC3E}">
        <p14:creationId xmlns:p14="http://schemas.microsoft.com/office/powerpoint/2010/main" val="342574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EFCD2B-8591-4BE0-9D51-DB8819AF1841}" type="slidenum">
              <a:rPr lang="nb-NO" smtClean="0"/>
              <a:t>11</a:t>
            </a:fld>
            <a:endParaRPr lang="nb-NO"/>
          </a:p>
        </p:txBody>
      </p:sp>
    </p:spTree>
    <p:extLst>
      <p:ext uri="{BB962C8B-B14F-4D97-AF65-F5344CB8AC3E}">
        <p14:creationId xmlns:p14="http://schemas.microsoft.com/office/powerpoint/2010/main" val="182872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36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44A63B-1424-4136-BE0E-7C844D7D9677}" type="datetimeFigureOut">
              <a:rPr lang="en-US" smtClean="0"/>
              <a:t>5/30/2017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1CAB66E-9F79-4E49-94D8-42A49BB11357}" type="slidenum">
              <a:rPr lang="en-US" smtClean="0"/>
              <a:t>‹#›</a:t>
            </a:fld>
            <a:endParaRPr lang="en-US"/>
          </a:p>
        </p:txBody>
      </p:sp>
    </p:spTree>
    <p:extLst>
      <p:ext uri="{BB962C8B-B14F-4D97-AF65-F5344CB8AC3E}">
        <p14:creationId xmlns:p14="http://schemas.microsoft.com/office/powerpoint/2010/main" val="2764245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667"/>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1975822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43064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lumMod val="85000"/>
                    <a:lumOff val="1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2940652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90320"/>
            <a:ext cx="109728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43575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9488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skrift+tekst">
    <p:spTree>
      <p:nvGrpSpPr>
        <p:cNvPr id="1" name=""/>
        <p:cNvGrpSpPr/>
        <p:nvPr/>
      </p:nvGrpSpPr>
      <p:grpSpPr>
        <a:xfrm>
          <a:off x="0" y="0"/>
          <a:ext cx="0" cy="0"/>
          <a:chOff x="0" y="0"/>
          <a:chExt cx="0" cy="0"/>
        </a:xfrm>
      </p:grpSpPr>
      <p:pic>
        <p:nvPicPr>
          <p:cNvPr id="6"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sz="half" idx="1"/>
          </p:nvPr>
        </p:nvSpPr>
        <p:spPr>
          <a:xfrm>
            <a:off x="600041" y="2755259"/>
            <a:ext cx="5384800" cy="3086741"/>
          </a:xfrm>
        </p:spPr>
        <p:txBody>
          <a:bodyPr/>
          <a:lstStyle>
            <a:lvl1pPr>
              <a:lnSpc>
                <a:spcPct val="100000"/>
              </a:lnSpc>
              <a:defRPr sz="2400">
                <a:latin typeface="Panton"/>
                <a:cs typeface="Panton"/>
              </a:defRPr>
            </a:lvl1pPr>
            <a:lvl2pPr>
              <a:lnSpc>
                <a:spcPct val="120000"/>
              </a:lnSpc>
              <a:defRPr sz="2133">
                <a:latin typeface="Panton"/>
                <a:cs typeface="Panton"/>
              </a:defRPr>
            </a:lvl2pPr>
            <a:lvl3pPr>
              <a:lnSpc>
                <a:spcPct val="120000"/>
              </a:lnSpc>
              <a:defRPr sz="1867">
                <a:latin typeface="Panton"/>
                <a:cs typeface="Panton"/>
              </a:defRPr>
            </a:lvl3pPr>
            <a:lvl4pPr>
              <a:lnSpc>
                <a:spcPct val="120000"/>
              </a:lnSpc>
              <a:defRPr sz="1867">
                <a:latin typeface="Panton"/>
                <a:cs typeface="Panton"/>
              </a:defRPr>
            </a:lvl4pPr>
            <a:lvl5pPr>
              <a:lnSpc>
                <a:spcPct val="120000"/>
              </a:lnSpc>
              <a:defRPr sz="1867">
                <a:latin typeface="Panton"/>
                <a:cs typeface="Panton"/>
              </a:defRPr>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2"/>
          </p:nvPr>
        </p:nvSpPr>
        <p:spPr>
          <a:xfrm>
            <a:off x="6188041" y="2755259"/>
            <a:ext cx="5384800" cy="3086741"/>
          </a:xfrm>
        </p:spPr>
        <p:txBody>
          <a:bodyPr/>
          <a:lstStyle>
            <a:lvl1pPr>
              <a:lnSpc>
                <a:spcPct val="100000"/>
              </a:lnSpc>
              <a:defRPr sz="2400">
                <a:latin typeface="Panton"/>
                <a:cs typeface="Panton"/>
              </a:defRPr>
            </a:lvl1pPr>
            <a:lvl2pPr>
              <a:lnSpc>
                <a:spcPct val="120000"/>
              </a:lnSpc>
              <a:defRPr sz="2133">
                <a:latin typeface="Panton"/>
                <a:cs typeface="Panton"/>
              </a:defRPr>
            </a:lvl2pPr>
            <a:lvl3pPr>
              <a:lnSpc>
                <a:spcPct val="120000"/>
              </a:lnSpc>
              <a:defRPr sz="1867">
                <a:latin typeface="Panton"/>
                <a:cs typeface="Panton"/>
              </a:defRPr>
            </a:lvl3pPr>
            <a:lvl4pPr>
              <a:lnSpc>
                <a:spcPct val="120000"/>
              </a:lnSpc>
              <a:defRPr sz="1867">
                <a:latin typeface="Panton"/>
                <a:cs typeface="Panton"/>
              </a:defRPr>
            </a:lvl4pPr>
            <a:lvl5pPr>
              <a:lnSpc>
                <a:spcPct val="120000"/>
              </a:lnSpc>
              <a:defRPr sz="1867">
                <a:latin typeface="Panton"/>
                <a:cs typeface="Panton"/>
              </a:defRPr>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txBox="1">
            <a:spLocks/>
          </p:cNvSpPr>
          <p:nvPr userDrawn="1"/>
        </p:nvSpPr>
        <p:spPr bwMode="auto">
          <a:xfrm>
            <a:off x="839788" y="78347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5867" dirty="0" smtClean="0">
                <a:solidFill>
                  <a:prstClr val="black"/>
                </a:solidFill>
                <a:latin typeface="Panton" charset="0"/>
                <a:ea typeface="Panton" charset="0"/>
                <a:cs typeface="Panton" charset="0"/>
              </a:rPr>
              <a:t>Click to edit Master title style</a:t>
            </a:r>
            <a:endParaRPr lang="en-US" sz="5867" dirty="0">
              <a:solidFill>
                <a:prstClr val="black"/>
              </a:solidFill>
              <a:latin typeface="Panton" charset="0"/>
              <a:ea typeface="Panton" charset="0"/>
              <a:cs typeface="Panton" charset="0"/>
            </a:endParaRPr>
          </a:p>
        </p:txBody>
      </p:sp>
    </p:spTree>
    <p:extLst>
      <p:ext uri="{BB962C8B-B14F-4D97-AF65-F5344CB8AC3E}">
        <p14:creationId xmlns:p14="http://schemas.microsoft.com/office/powerpoint/2010/main" val="2174240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7624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Tree>
    <p:extLst>
      <p:ext uri="{BB962C8B-B14F-4D97-AF65-F5344CB8AC3E}">
        <p14:creationId xmlns:p14="http://schemas.microsoft.com/office/powerpoint/2010/main" val="7543384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Tree>
    <p:extLst>
      <p:ext uri="{BB962C8B-B14F-4D97-AF65-F5344CB8AC3E}">
        <p14:creationId xmlns:p14="http://schemas.microsoft.com/office/powerpoint/2010/main" val="5831332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44A63B-1424-4136-BE0E-7C844D7D9677}" type="datetimeFigureOut">
              <a:rPr lang="en-US" smtClean="0"/>
              <a:t>5/30/2017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1CAB66E-9F79-4E49-94D8-42A49BB11357}" type="slidenum">
              <a:rPr lang="en-US" smtClean="0"/>
              <a:t>‹#›</a:t>
            </a:fld>
            <a:endParaRPr lang="en-US"/>
          </a:p>
        </p:txBody>
      </p:sp>
    </p:spTree>
    <p:extLst>
      <p:ext uri="{BB962C8B-B14F-4D97-AF65-F5344CB8AC3E}">
        <p14:creationId xmlns:p14="http://schemas.microsoft.com/office/powerpoint/2010/main" val="2871400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337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574884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68613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alternative">
    <p:spTree>
      <p:nvGrpSpPr>
        <p:cNvPr id="1" name=""/>
        <p:cNvGrpSpPr/>
        <p:nvPr/>
      </p:nvGrpSpPr>
      <p:grpSpPr>
        <a:xfrm>
          <a:off x="0" y="0"/>
          <a:ext cx="0" cy="0"/>
          <a:chOff x="0" y="0"/>
          <a:chExt cx="0" cy="0"/>
        </a:xfrm>
      </p:grpSpPr>
      <p:sp>
        <p:nvSpPr>
          <p:cNvPr id="8" name="Title 1"/>
          <p:cNvSpPr>
            <a:spLocks noGrp="1"/>
          </p:cNvSpPr>
          <p:nvPr>
            <p:ph type="title"/>
          </p:nvPr>
        </p:nvSpPr>
        <p:spPr>
          <a:xfrm>
            <a:off x="609600" y="3515463"/>
            <a:ext cx="11070168" cy="1816101"/>
          </a:xfrm>
        </p:spPr>
        <p:txBody>
          <a:bodyPr anchor="t"/>
          <a:lstStyle>
            <a:lvl1pPr algn="l">
              <a:defRPr sz="4533" b="1" cap="all">
                <a:latin typeface="Panton SemiBold"/>
                <a:cs typeface="Panton SemiBold"/>
              </a:defRPr>
            </a:lvl1pPr>
          </a:lstStyle>
          <a:p>
            <a:r>
              <a:rPr lang="en-US" smtClean="0"/>
              <a:t>Click to edit Master title style</a:t>
            </a:r>
            <a:endParaRPr lang="en-US" dirty="0"/>
          </a:p>
        </p:txBody>
      </p:sp>
      <p:sp>
        <p:nvSpPr>
          <p:cNvPr id="9" name="Text Placeholder 2"/>
          <p:cNvSpPr>
            <a:spLocks noGrp="1"/>
          </p:cNvSpPr>
          <p:nvPr>
            <p:ph type="body" idx="1"/>
          </p:nvPr>
        </p:nvSpPr>
        <p:spPr>
          <a:xfrm>
            <a:off x="609600" y="1515213"/>
            <a:ext cx="11070168" cy="2000251"/>
          </a:xfrm>
        </p:spPr>
        <p:txBody>
          <a:bodyPr anchor="b"/>
          <a:lstStyle>
            <a:lvl1pPr marL="0" indent="0">
              <a:buNone/>
              <a:defRPr sz="2000">
                <a:solidFill>
                  <a:srgbClr val="008993"/>
                </a:solidFill>
                <a:latin typeface="Panton Light"/>
                <a:cs typeface="Panton 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Edit Master text styles</a:t>
            </a:r>
          </a:p>
        </p:txBody>
      </p:sp>
      <p:sp>
        <p:nvSpPr>
          <p:cNvPr id="5" name="Date Placeholder 2"/>
          <p:cNvSpPr>
            <a:spLocks noGrp="1"/>
          </p:cNvSpPr>
          <p:nvPr>
            <p:ph type="dt" sz="half" idx="10"/>
          </p:nvPr>
        </p:nvSpPr>
        <p:spPr>
          <a:xfrm>
            <a:off x="609600" y="6356351"/>
            <a:ext cx="2844800" cy="366183"/>
          </a:xfrm>
          <a:prstGeom prst="rect">
            <a:avLst/>
          </a:prstGeom>
        </p:spPr>
        <p:txBody>
          <a:bodyPr/>
          <a:lstStyle>
            <a:lvl1pPr>
              <a:defRPr sz="1333">
                <a:solidFill>
                  <a:srgbClr val="008993"/>
                </a:solidFill>
                <a:latin typeface="Panton Light" charset="0"/>
              </a:defRPr>
            </a:lvl1pPr>
          </a:lstStyle>
          <a:p>
            <a:pPr defTabSz="609585" fontAlgn="base">
              <a:spcBef>
                <a:spcPct val="0"/>
              </a:spcBef>
              <a:spcAft>
                <a:spcPct val="0"/>
              </a:spcAft>
            </a:pPr>
            <a:fld id="{45A7FE0A-35E3-BD46-AEEF-ECB3349DD4AD}" type="datetimeFigureOut">
              <a:rPr lang="en-US" altLang="en-US" smtClean="0">
                <a:ea typeface="ＭＳ Ｐゴシック" charset="-128"/>
              </a:rPr>
              <a:pPr defTabSz="609585" fontAlgn="base">
                <a:spcBef>
                  <a:spcPct val="0"/>
                </a:spcBef>
                <a:spcAft>
                  <a:spcPct val="0"/>
                </a:spcAft>
              </a:pPr>
              <a:t>5/30/2017</a:t>
            </a:fld>
            <a:endParaRPr lang="en-US" altLang="en-US">
              <a:ea typeface="ＭＳ Ｐゴシック" charset="-128"/>
            </a:endParaRPr>
          </a:p>
        </p:txBody>
      </p:sp>
      <p:sp>
        <p:nvSpPr>
          <p:cNvPr id="6" name="Footer Placeholder 3"/>
          <p:cNvSpPr>
            <a:spLocks noGrp="1"/>
          </p:cNvSpPr>
          <p:nvPr>
            <p:ph type="ftr" sz="quarter" idx="11"/>
          </p:nvPr>
        </p:nvSpPr>
        <p:spPr>
          <a:xfrm>
            <a:off x="4165600" y="6356351"/>
            <a:ext cx="3860800" cy="366183"/>
          </a:xfrm>
          <a:prstGeom prst="rect">
            <a:avLst/>
          </a:prstGeom>
        </p:spPr>
        <p:txBody>
          <a:bodyPr/>
          <a:lstStyle>
            <a:lvl1pPr>
              <a:defRPr sz="1333" dirty="0">
                <a:solidFill>
                  <a:srgbClr val="008993"/>
                </a:solidFill>
                <a:latin typeface="Panton Light"/>
                <a:cs typeface="Panton Light"/>
              </a:defRPr>
            </a:lvl1pPr>
          </a:lstStyle>
          <a:p>
            <a:pPr defTabSz="609585" fontAlgn="base">
              <a:spcBef>
                <a:spcPct val="0"/>
              </a:spcBef>
              <a:spcAft>
                <a:spcPct val="0"/>
              </a:spcAft>
              <a:defRPr/>
            </a:pPr>
            <a:endParaRPr lang="en-US">
              <a:ea typeface="ＭＳ Ｐゴシック" charset="-128"/>
            </a:endParaRPr>
          </a:p>
        </p:txBody>
      </p:sp>
    </p:spTree>
    <p:extLst>
      <p:ext uri="{BB962C8B-B14F-4D97-AF65-F5344CB8AC3E}">
        <p14:creationId xmlns:p14="http://schemas.microsoft.com/office/powerpoint/2010/main" val="116251483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_alternative">
    <p:spTree>
      <p:nvGrpSpPr>
        <p:cNvPr id="1" name=""/>
        <p:cNvGrpSpPr/>
        <p:nvPr/>
      </p:nvGrpSpPr>
      <p:grpSpPr>
        <a:xfrm>
          <a:off x="0" y="0"/>
          <a:ext cx="0" cy="0"/>
          <a:chOff x="0" y="0"/>
          <a:chExt cx="0" cy="0"/>
        </a:xfrm>
      </p:grpSpPr>
      <p:sp>
        <p:nvSpPr>
          <p:cNvPr id="12" name="Title 1"/>
          <p:cNvSpPr>
            <a:spLocks noGrp="1"/>
          </p:cNvSpPr>
          <p:nvPr>
            <p:ph type="title"/>
          </p:nvPr>
        </p:nvSpPr>
        <p:spPr>
          <a:xfrm>
            <a:off x="498445" y="1704893"/>
            <a:ext cx="11252263" cy="961724"/>
          </a:xfrm>
        </p:spPr>
        <p:txBody>
          <a:bodyPr anchor="t"/>
          <a:lstStyle>
            <a:lvl1pPr algn="l">
              <a:defRPr sz="2400" b="0" cap="none">
                <a:latin typeface="Panton SemiBold"/>
                <a:cs typeface="Panton SemiBold"/>
              </a:defRPr>
            </a:lvl1pPr>
          </a:lstStyle>
          <a:p>
            <a:r>
              <a:rPr lang="en-US" smtClean="0"/>
              <a:t>Click to edit Master title style</a:t>
            </a:r>
            <a:endParaRPr lang="en-US" dirty="0"/>
          </a:p>
        </p:txBody>
      </p:sp>
      <p:sp>
        <p:nvSpPr>
          <p:cNvPr id="25" name="Text Placeholder 23"/>
          <p:cNvSpPr>
            <a:spLocks noGrp="1"/>
          </p:cNvSpPr>
          <p:nvPr>
            <p:ph type="body" sz="quarter" idx="11"/>
          </p:nvPr>
        </p:nvSpPr>
        <p:spPr>
          <a:xfrm>
            <a:off x="498445" y="549917"/>
            <a:ext cx="11252265" cy="891116"/>
          </a:xfrm>
        </p:spPr>
        <p:txBody>
          <a:bodyPr/>
          <a:lstStyle>
            <a:lvl1pPr marL="0" indent="0">
              <a:buFontTx/>
              <a:buNone/>
              <a:defRPr sz="1867">
                <a:solidFill>
                  <a:srgbClr val="008993"/>
                </a:solidFill>
                <a:latin typeface="Panton Light"/>
                <a:cs typeface="Panton Light"/>
              </a:defRPr>
            </a:lvl1pPr>
          </a:lstStyle>
          <a:p>
            <a:pPr lvl="0"/>
            <a:r>
              <a:rPr lang="en-US" smtClean="0"/>
              <a:t>Edit Master text styles</a:t>
            </a:r>
          </a:p>
        </p:txBody>
      </p:sp>
      <p:sp>
        <p:nvSpPr>
          <p:cNvPr id="8" name="Content Placeholder 4"/>
          <p:cNvSpPr>
            <a:spLocks noGrp="1"/>
          </p:cNvSpPr>
          <p:nvPr>
            <p:ph idx="1"/>
          </p:nvPr>
        </p:nvSpPr>
        <p:spPr>
          <a:xfrm>
            <a:off x="498443" y="2666616"/>
            <a:ext cx="11252263" cy="3353184"/>
          </a:xfrm>
        </p:spPr>
        <p:txBody>
          <a:bodyPr/>
          <a:lstStyle>
            <a:lvl1pPr>
              <a:defRPr sz="1867">
                <a:latin typeface="Panton light"/>
                <a:cs typeface="Panton light"/>
              </a:defRPr>
            </a:lvl1pPr>
          </a:lstStyle>
          <a:p>
            <a:pPr lvl="0"/>
            <a:r>
              <a:rPr lang="en-US" smtClean="0"/>
              <a:t>Edit Master text styles</a:t>
            </a:r>
          </a:p>
        </p:txBody>
      </p:sp>
    </p:spTree>
    <p:extLst>
      <p:ext uri="{BB962C8B-B14F-4D97-AF65-F5344CB8AC3E}">
        <p14:creationId xmlns:p14="http://schemas.microsoft.com/office/powerpoint/2010/main" val="11767536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alternative">
    <p:spTree>
      <p:nvGrpSpPr>
        <p:cNvPr id="1" name=""/>
        <p:cNvGrpSpPr/>
        <p:nvPr/>
      </p:nvGrpSpPr>
      <p:grpSpPr>
        <a:xfrm>
          <a:off x="0" y="0"/>
          <a:ext cx="0" cy="0"/>
          <a:chOff x="0" y="0"/>
          <a:chExt cx="0" cy="0"/>
        </a:xfrm>
      </p:grpSpPr>
      <p:sp>
        <p:nvSpPr>
          <p:cNvPr id="6" name="Subtitle 2"/>
          <p:cNvSpPr>
            <a:spLocks noGrp="1"/>
          </p:cNvSpPr>
          <p:nvPr>
            <p:ph type="subTitle" idx="1"/>
          </p:nvPr>
        </p:nvSpPr>
        <p:spPr>
          <a:xfrm>
            <a:off x="600043" y="2708308"/>
            <a:ext cx="10972800" cy="2336800"/>
          </a:xfrm>
        </p:spPr>
        <p:txBody>
          <a:bodyPr/>
          <a:lstStyle>
            <a:lvl1pPr marL="0" indent="0" algn="l">
              <a:buNone/>
              <a:defRPr sz="2400">
                <a:solidFill>
                  <a:schemeClr val="tx1">
                    <a:lumMod val="50000"/>
                    <a:lumOff val="50000"/>
                  </a:schemeClr>
                </a:solidFill>
                <a:latin typeface="Panton"/>
                <a:cs typeface="Panton"/>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11" name="Title 1"/>
          <p:cNvSpPr>
            <a:spLocks noGrp="1"/>
          </p:cNvSpPr>
          <p:nvPr>
            <p:ph type="title"/>
          </p:nvPr>
        </p:nvSpPr>
        <p:spPr>
          <a:xfrm>
            <a:off x="600043" y="1704891"/>
            <a:ext cx="10972800" cy="961724"/>
          </a:xfrm>
        </p:spPr>
        <p:txBody>
          <a:bodyPr anchor="t"/>
          <a:lstStyle>
            <a:lvl1pPr algn="l">
              <a:defRPr sz="2400" b="0" cap="none">
                <a:latin typeface="Panton SemiBold"/>
                <a:cs typeface="Panton SemiBold"/>
              </a:defRPr>
            </a:lvl1pPr>
          </a:lstStyle>
          <a:p>
            <a:r>
              <a:rPr lang="en-US" smtClean="0"/>
              <a:t>Click to edit Master title style</a:t>
            </a:r>
            <a:endParaRPr lang="en-US" dirty="0"/>
          </a:p>
        </p:txBody>
      </p:sp>
    </p:spTree>
    <p:extLst>
      <p:ext uri="{BB962C8B-B14F-4D97-AF65-F5344CB8AC3E}">
        <p14:creationId xmlns:p14="http://schemas.microsoft.com/office/powerpoint/2010/main" val="1569134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_alternative">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4165601" y="592085"/>
            <a:ext cx="7407241" cy="5502345"/>
          </a:xfrm>
        </p:spPr>
        <p:txBody>
          <a:bodyPr/>
          <a:lstStyle>
            <a:lvl1pPr>
              <a:lnSpc>
                <a:spcPct val="100000"/>
              </a:lnSpc>
              <a:defRPr sz="2933">
                <a:latin typeface="Panton"/>
                <a:cs typeface="Panton"/>
              </a:defRPr>
            </a:lvl1pPr>
            <a:lvl2pPr>
              <a:lnSpc>
                <a:spcPct val="120000"/>
              </a:lnSpc>
              <a:defRPr sz="2400">
                <a:latin typeface="Panton"/>
                <a:cs typeface="Panton"/>
              </a:defRPr>
            </a:lvl2pPr>
            <a:lvl3pPr>
              <a:lnSpc>
                <a:spcPct val="120000"/>
              </a:lnSpc>
              <a:defRPr sz="2133">
                <a:latin typeface="Panton"/>
                <a:cs typeface="Panton"/>
              </a:defRPr>
            </a:lvl3pPr>
            <a:lvl4pPr>
              <a:lnSpc>
                <a:spcPct val="120000"/>
              </a:lnSpc>
              <a:defRPr sz="2133">
                <a:latin typeface="Panton"/>
                <a:cs typeface="Panton"/>
              </a:defRPr>
            </a:lvl4pPr>
            <a:lvl5pPr>
              <a:lnSpc>
                <a:spcPct val="120000"/>
              </a:lnSpc>
              <a:defRPr sz="2133">
                <a:latin typeface="Panton"/>
                <a:cs typeface="Panton"/>
              </a:defRPr>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600043" y="592085"/>
            <a:ext cx="3283872" cy="994824"/>
          </a:xfrm>
        </p:spPr>
        <p:txBody>
          <a:bodyPr anchor="t"/>
          <a:lstStyle>
            <a:lvl1pPr algn="l">
              <a:defRPr sz="2400" b="0" cap="none">
                <a:latin typeface="Panton SemiBold"/>
                <a:cs typeface="Panton SemiBold"/>
              </a:defRPr>
            </a:lvl1pPr>
          </a:lstStyle>
          <a:p>
            <a:r>
              <a:rPr lang="en-US" smtClean="0"/>
              <a:t>Click to edit Master title style</a:t>
            </a:r>
            <a:endParaRPr lang="en-US" dirty="0"/>
          </a:p>
        </p:txBody>
      </p:sp>
      <p:sp>
        <p:nvSpPr>
          <p:cNvPr id="8" name="Text Placeholder 3"/>
          <p:cNvSpPr>
            <a:spLocks noGrp="1"/>
          </p:cNvSpPr>
          <p:nvPr>
            <p:ph type="body" sz="half" idx="13"/>
          </p:nvPr>
        </p:nvSpPr>
        <p:spPr>
          <a:xfrm>
            <a:off x="603850" y="1586909"/>
            <a:ext cx="3280065" cy="4507520"/>
          </a:xfrm>
        </p:spPr>
        <p:txBody>
          <a:bodyPr/>
          <a:lstStyle>
            <a:lvl1pPr marL="380990" indent="-380990">
              <a:buFont typeface="Arial"/>
              <a:buChar char="•"/>
              <a:defRPr sz="1867">
                <a:latin typeface="Panton Light"/>
                <a:cs typeface="Panton Ligh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Edit Master text styles</a:t>
            </a:r>
          </a:p>
        </p:txBody>
      </p:sp>
    </p:spTree>
    <p:extLst>
      <p:ext uri="{BB962C8B-B14F-4D97-AF65-F5344CB8AC3E}">
        <p14:creationId xmlns:p14="http://schemas.microsoft.com/office/powerpoint/2010/main" val="30370029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s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0" y="0"/>
            <a:ext cx="12192000" cy="6858000"/>
          </a:xfrm>
        </p:spPr>
        <p:txBody>
          <a:bodyPr/>
          <a:lstStyle/>
          <a:p>
            <a:pPr lvl="0"/>
            <a:r>
              <a:rPr lang="en-US" smtClean="0"/>
              <a:t>Edit Master text styles</a:t>
            </a:r>
          </a:p>
        </p:txBody>
      </p:sp>
      <p:sp>
        <p:nvSpPr>
          <p:cNvPr id="2" name="Title 1"/>
          <p:cNvSpPr>
            <a:spLocks noGrp="1"/>
          </p:cNvSpPr>
          <p:nvPr>
            <p:ph type="title"/>
          </p:nvPr>
        </p:nvSpPr>
        <p:spPr>
          <a:xfrm>
            <a:off x="6093884" y="2029563"/>
            <a:ext cx="5232400" cy="703887"/>
          </a:xfrm>
        </p:spPr>
        <p:txBody>
          <a:bodyPr anchor="t"/>
          <a:lstStyle>
            <a:lvl1pPr algn="l">
              <a:defRPr sz="4800" b="0" cap="none">
                <a:latin typeface="Panton SemiBold"/>
                <a:cs typeface="Panton SemiBold"/>
              </a:defRPr>
            </a:lvl1pPr>
          </a:lstStyle>
          <a:p>
            <a:r>
              <a:rPr lang="en-US" smtClean="0"/>
              <a:t>Click to edit Master title style</a:t>
            </a:r>
            <a:endParaRPr lang="en-US" dirty="0"/>
          </a:p>
        </p:txBody>
      </p:sp>
    </p:spTree>
    <p:extLst>
      <p:ext uri="{BB962C8B-B14F-4D97-AF65-F5344CB8AC3E}">
        <p14:creationId xmlns:p14="http://schemas.microsoft.com/office/powerpoint/2010/main" val="25869487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tegori-side">
    <p:spTree>
      <p:nvGrpSpPr>
        <p:cNvPr id="1" name=""/>
        <p:cNvGrpSpPr/>
        <p:nvPr/>
      </p:nvGrpSpPr>
      <p:grpSpPr>
        <a:xfrm>
          <a:off x="0" y="0"/>
          <a:ext cx="0" cy="0"/>
          <a:chOff x="0" y="0"/>
          <a:chExt cx="0" cy="0"/>
        </a:xfrm>
      </p:grpSpPr>
      <p:pic>
        <p:nvPicPr>
          <p:cNvPr id="4"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91584" y="293767"/>
            <a:ext cx="10972800" cy="1143000"/>
          </a:xfrm>
        </p:spPr>
        <p:txBody>
          <a:bodyPr/>
          <a:lstStyle>
            <a:lvl1pPr algn="l">
              <a:defRPr sz="10666">
                <a:solidFill>
                  <a:schemeClr val="bg1"/>
                </a:solidFill>
                <a:effectLst>
                  <a:outerShdw blurRad="152400" dist="38100" dir="2700000" algn="tl" rotWithShape="0">
                    <a:srgbClr val="000000">
                      <a:alpha val="43000"/>
                    </a:srgbClr>
                  </a:outerShdw>
                </a:effectLst>
                <a:latin typeface="Panton Light"/>
                <a:cs typeface="Panton Light"/>
              </a:defRPr>
            </a:lvl1pPr>
          </a:lstStyle>
          <a:p>
            <a:r>
              <a:rPr lang="en-US" smtClean="0"/>
              <a:t>Click to edit Master title style</a:t>
            </a:r>
            <a:endParaRPr lang="en-US" dirty="0"/>
          </a:p>
        </p:txBody>
      </p:sp>
    </p:spTree>
    <p:extLst>
      <p:ext uri="{BB962C8B-B14F-4D97-AF65-F5344CB8AC3E}">
        <p14:creationId xmlns:p14="http://schemas.microsoft.com/office/powerpoint/2010/main" val="34307413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tegori-side_forenklet">
    <p:spTree>
      <p:nvGrpSpPr>
        <p:cNvPr id="1" name=""/>
        <p:cNvGrpSpPr/>
        <p:nvPr/>
      </p:nvGrpSpPr>
      <p:grpSpPr>
        <a:xfrm>
          <a:off x="0" y="0"/>
          <a:ext cx="0" cy="0"/>
          <a:chOff x="0" y="0"/>
          <a:chExt cx="0" cy="0"/>
        </a:xfrm>
      </p:grpSpPr>
      <p:sp>
        <p:nvSpPr>
          <p:cNvPr id="8" name="Title 1"/>
          <p:cNvSpPr>
            <a:spLocks noGrp="1"/>
          </p:cNvSpPr>
          <p:nvPr>
            <p:ph type="title"/>
          </p:nvPr>
        </p:nvSpPr>
        <p:spPr>
          <a:xfrm>
            <a:off x="391584" y="293767"/>
            <a:ext cx="10972800" cy="1143000"/>
          </a:xfrm>
        </p:spPr>
        <p:txBody>
          <a:bodyPr/>
          <a:lstStyle>
            <a:lvl1pPr algn="l">
              <a:defRPr sz="10666">
                <a:solidFill>
                  <a:srgbClr val="000000"/>
                </a:solidFill>
                <a:effectLst/>
                <a:latin typeface="Panton Light"/>
                <a:cs typeface="Panton Light"/>
              </a:defRPr>
            </a:lvl1pPr>
          </a:lstStyle>
          <a:p>
            <a:r>
              <a:rPr lang="en-US" smtClean="0"/>
              <a:t>Click to edit Master title style</a:t>
            </a:r>
            <a:endParaRPr lang="en-US" dirty="0"/>
          </a:p>
        </p:txBody>
      </p:sp>
    </p:spTree>
    <p:extLst>
      <p:ext uri="{BB962C8B-B14F-4D97-AF65-F5344CB8AC3E}">
        <p14:creationId xmlns:p14="http://schemas.microsoft.com/office/powerpoint/2010/main" val="3403601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228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 innho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 y="0"/>
            <a:ext cx="6091767" cy="6858000"/>
          </a:xfrm>
        </p:spPr>
        <p:txBody>
          <a:bodyPr/>
          <a:lstStyle/>
          <a:p>
            <a:pPr lvl="0"/>
            <a:r>
              <a:rPr lang="en-US" smtClean="0"/>
              <a:t>Edit Master text styles</a:t>
            </a:r>
          </a:p>
        </p:txBody>
      </p:sp>
      <p:sp>
        <p:nvSpPr>
          <p:cNvPr id="12" name="Title 1"/>
          <p:cNvSpPr>
            <a:spLocks noGrp="1"/>
          </p:cNvSpPr>
          <p:nvPr>
            <p:ph type="title"/>
          </p:nvPr>
        </p:nvSpPr>
        <p:spPr>
          <a:xfrm>
            <a:off x="6584183" y="1940934"/>
            <a:ext cx="4742101" cy="961724"/>
          </a:xfrm>
        </p:spPr>
        <p:txBody>
          <a:bodyPr anchor="t"/>
          <a:lstStyle>
            <a:lvl1pPr algn="l">
              <a:defRPr sz="2400" b="0" cap="none">
                <a:latin typeface="Panton SemiBold"/>
                <a:cs typeface="Panton SemiBold"/>
              </a:defRPr>
            </a:lvl1pPr>
          </a:lstStyle>
          <a:p>
            <a:r>
              <a:rPr lang="en-US" smtClean="0"/>
              <a:t>Click to edit Master title style</a:t>
            </a:r>
            <a:endParaRPr lang="en-US" dirty="0"/>
          </a:p>
        </p:txBody>
      </p:sp>
      <p:sp>
        <p:nvSpPr>
          <p:cNvPr id="15" name="Text Placeholder 3"/>
          <p:cNvSpPr>
            <a:spLocks noGrp="1"/>
          </p:cNvSpPr>
          <p:nvPr>
            <p:ph type="body" sz="half" idx="2"/>
          </p:nvPr>
        </p:nvSpPr>
        <p:spPr>
          <a:xfrm>
            <a:off x="6584182" y="2902658"/>
            <a:ext cx="4742101" cy="2528709"/>
          </a:xfrm>
        </p:spPr>
        <p:txBody>
          <a:bodyPr/>
          <a:lstStyle>
            <a:lvl1pPr marL="380990" indent="-380990">
              <a:buFont typeface="Arial"/>
              <a:buChar char="•"/>
              <a:defRPr sz="1867">
                <a:latin typeface="Panton Light"/>
                <a:cs typeface="Panton Ligh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Edit Master text styles</a:t>
            </a:r>
          </a:p>
        </p:txBody>
      </p:sp>
      <p:sp>
        <p:nvSpPr>
          <p:cNvPr id="25" name="Text Placeholder 23"/>
          <p:cNvSpPr>
            <a:spLocks noGrp="1"/>
          </p:cNvSpPr>
          <p:nvPr>
            <p:ph type="body" sz="quarter" idx="11"/>
          </p:nvPr>
        </p:nvSpPr>
        <p:spPr>
          <a:xfrm>
            <a:off x="6584182" y="549917"/>
            <a:ext cx="4742103" cy="891116"/>
          </a:xfrm>
        </p:spPr>
        <p:txBody>
          <a:bodyPr/>
          <a:lstStyle>
            <a:lvl1pPr marL="0" indent="0">
              <a:buFontTx/>
              <a:buNone/>
              <a:defRPr sz="1867">
                <a:solidFill>
                  <a:srgbClr val="008993"/>
                </a:solidFill>
                <a:latin typeface="Panton Light"/>
                <a:cs typeface="Panton Light"/>
              </a:defRPr>
            </a:lvl1pPr>
          </a:lstStyle>
          <a:p>
            <a:pPr lvl="0"/>
            <a:r>
              <a:rPr lang="en-US" smtClean="0"/>
              <a:t>Edit Master text styles</a:t>
            </a:r>
          </a:p>
        </p:txBody>
      </p:sp>
    </p:spTree>
    <p:extLst>
      <p:ext uri="{BB962C8B-B14F-4D97-AF65-F5344CB8AC3E}">
        <p14:creationId xmlns:p14="http://schemas.microsoft.com/office/powerpoint/2010/main" val="36529056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4433" y="657226"/>
            <a:ext cx="11618384" cy="97155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4435" y="1700214"/>
            <a:ext cx="5659967"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2" y="1700214"/>
            <a:ext cx="5659967" cy="230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34435" y="4152900"/>
            <a:ext cx="5659967" cy="2300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2" y="4152900"/>
            <a:ext cx="5659967" cy="2300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4417" y="6653213"/>
            <a:ext cx="2844800" cy="304800"/>
          </a:xfrm>
        </p:spPr>
        <p:txBody>
          <a:bodyPr/>
          <a:lstStyle>
            <a:lvl1pPr>
              <a:defRPr/>
            </a:lvl1pPr>
          </a:lstStyle>
          <a:p>
            <a:pPr defTabSz="609585" fontAlgn="base">
              <a:spcBef>
                <a:spcPct val="0"/>
              </a:spcBef>
              <a:spcAft>
                <a:spcPct val="0"/>
              </a:spcAft>
            </a:pPr>
            <a:endParaRPr lang="en-GB">
              <a:solidFill>
                <a:prstClr val="black"/>
              </a:solidFill>
              <a:ea typeface="ＭＳ Ｐゴシック" charset="-128"/>
            </a:endParaRPr>
          </a:p>
        </p:txBody>
      </p:sp>
      <p:sp>
        <p:nvSpPr>
          <p:cNvPr id="8" name="Footer Placeholder 7"/>
          <p:cNvSpPr>
            <a:spLocks noGrp="1"/>
          </p:cNvSpPr>
          <p:nvPr>
            <p:ph type="ftr" sz="quarter" idx="11"/>
          </p:nvPr>
        </p:nvSpPr>
        <p:spPr>
          <a:xfrm>
            <a:off x="4165600" y="6653213"/>
            <a:ext cx="3860800" cy="304800"/>
          </a:xfrm>
        </p:spPr>
        <p:txBody>
          <a:bodyPr/>
          <a:lstStyle>
            <a:lvl1pPr>
              <a:defRPr/>
            </a:lvl1pPr>
          </a:lstStyle>
          <a:p>
            <a:pPr defTabSz="609585" fontAlgn="base">
              <a:spcBef>
                <a:spcPct val="0"/>
              </a:spcBef>
              <a:spcAft>
                <a:spcPct val="0"/>
              </a:spcAft>
            </a:pPr>
            <a:r>
              <a:rPr lang="en-GB" smtClean="0">
                <a:solidFill>
                  <a:prstClr val="black"/>
                </a:solidFill>
                <a:ea typeface="ＭＳ Ｐゴシック" charset="-128"/>
              </a:rPr>
              <a:t> </a:t>
            </a:r>
            <a:r>
              <a:rPr lang="en-GB" smtClean="0">
                <a:solidFill>
                  <a:prstClr val="black"/>
                </a:solidFill>
                <a:ea typeface="ＭＳ Ｐゴシック" charset="-128"/>
                <a:cs typeface="Arial" charset="0"/>
              </a:rPr>
              <a:t>© www.a</a:t>
            </a:r>
            <a:r>
              <a:rPr lang="en-GB" smtClean="0">
                <a:solidFill>
                  <a:prstClr val="black"/>
                </a:solidFill>
                <a:ea typeface="ＭＳ Ｐゴシック" charset="-128"/>
              </a:rPr>
              <a:t>kvaplan.niva.no</a:t>
            </a:r>
            <a:endParaRPr lang="en-GB">
              <a:solidFill>
                <a:prstClr val="black"/>
              </a:solidFill>
              <a:ea typeface="ＭＳ Ｐゴシック" charset="-128"/>
            </a:endParaRPr>
          </a:p>
        </p:txBody>
      </p:sp>
      <p:sp>
        <p:nvSpPr>
          <p:cNvPr id="9" name="Slide Number Placeholder 8"/>
          <p:cNvSpPr>
            <a:spLocks noGrp="1"/>
          </p:cNvSpPr>
          <p:nvPr>
            <p:ph type="sldNum" sz="quarter" idx="12"/>
          </p:nvPr>
        </p:nvSpPr>
        <p:spPr>
          <a:xfrm>
            <a:off x="8737600" y="6669088"/>
            <a:ext cx="2844800" cy="304800"/>
          </a:xfrm>
        </p:spPr>
        <p:txBody>
          <a:bodyPr/>
          <a:lstStyle>
            <a:lvl1pPr>
              <a:defRPr/>
            </a:lvl1pPr>
          </a:lstStyle>
          <a:p>
            <a:pPr defTabSz="609585" fontAlgn="base">
              <a:spcBef>
                <a:spcPct val="0"/>
              </a:spcBef>
              <a:spcAft>
                <a:spcPct val="0"/>
              </a:spcAft>
            </a:pPr>
            <a:fld id="{7043D06D-D3A6-4A9B-9E5C-3A373D8C6324}" type="slidenum">
              <a:rPr lang="en-GB" smtClean="0">
                <a:solidFill>
                  <a:prstClr val="black"/>
                </a:solidFill>
                <a:ea typeface="ＭＳ Ｐゴシック" charset="-128"/>
              </a:rPr>
              <a:pPr defTabSz="609585" fontAlgn="base">
                <a:spcBef>
                  <a:spcPct val="0"/>
                </a:spcBef>
                <a:spcAft>
                  <a:spcPct val="0"/>
                </a:spcAft>
              </a:pPr>
              <a:t>‹#›</a:t>
            </a:fld>
            <a:endParaRPr lang="en-GB">
              <a:solidFill>
                <a:prstClr val="black"/>
              </a:solidFill>
              <a:ea typeface="ＭＳ Ｐゴシック" charset="-128"/>
            </a:endParaRPr>
          </a:p>
        </p:txBody>
      </p:sp>
    </p:spTree>
    <p:extLst>
      <p:ext uri="{BB962C8B-B14F-4D97-AF65-F5344CB8AC3E}">
        <p14:creationId xmlns:p14="http://schemas.microsoft.com/office/powerpoint/2010/main" val="523685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34436" y="657243"/>
            <a:ext cx="11618384" cy="971551"/>
          </a:xfrm>
        </p:spPr>
        <p:txBody>
          <a:bodyPr/>
          <a:lstStyle/>
          <a:p>
            <a:r>
              <a:rPr lang="en-US" smtClean="0"/>
              <a:t>Click to edit Master title style</a:t>
            </a:r>
            <a:endParaRPr lang="nb-NO"/>
          </a:p>
        </p:txBody>
      </p:sp>
      <p:sp>
        <p:nvSpPr>
          <p:cNvPr id="3" name="SmartArt Placeholder 2"/>
          <p:cNvSpPr>
            <a:spLocks noGrp="1"/>
          </p:cNvSpPr>
          <p:nvPr>
            <p:ph type="dgm" idx="1"/>
          </p:nvPr>
        </p:nvSpPr>
        <p:spPr>
          <a:xfrm>
            <a:off x="334442" y="1700216"/>
            <a:ext cx="11523135" cy="4752975"/>
          </a:xfrm>
        </p:spPr>
        <p:txBody>
          <a:bodyPr/>
          <a:lstStyle/>
          <a:p>
            <a:endParaRPr lang="nb-NO"/>
          </a:p>
        </p:txBody>
      </p:sp>
      <p:sp>
        <p:nvSpPr>
          <p:cNvPr id="4" name="Date Placeholder 3"/>
          <p:cNvSpPr>
            <a:spLocks noGrp="1"/>
          </p:cNvSpPr>
          <p:nvPr>
            <p:ph type="dt" sz="half" idx="10"/>
          </p:nvPr>
        </p:nvSpPr>
        <p:spPr>
          <a:xfrm>
            <a:off x="624417" y="6653213"/>
            <a:ext cx="2844800" cy="30480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4165600" y="6653213"/>
            <a:ext cx="3860800" cy="304800"/>
          </a:xfrm>
        </p:spPr>
        <p:txBody>
          <a:bodyPr/>
          <a:lstStyle>
            <a:lvl1pPr>
              <a:defRPr/>
            </a:lvl1pPr>
          </a:lstStyle>
          <a:p>
            <a:r>
              <a:rPr lang="en-US">
                <a:solidFill>
                  <a:srgbClr val="FFFFFF"/>
                </a:solidFill>
              </a:rPr>
              <a:t> </a:t>
            </a:r>
            <a:r>
              <a:rPr lang="en-US">
                <a:solidFill>
                  <a:srgbClr val="FFFFFF"/>
                </a:solidFill>
                <a:cs typeface="Arial" charset="0"/>
              </a:rPr>
              <a:t>© www.a</a:t>
            </a:r>
            <a:r>
              <a:rPr lang="en-US">
                <a:solidFill>
                  <a:srgbClr val="FFFFFF"/>
                </a:solidFill>
              </a:rPr>
              <a:t>kvaplan.niva.no</a:t>
            </a:r>
          </a:p>
        </p:txBody>
      </p:sp>
      <p:sp>
        <p:nvSpPr>
          <p:cNvPr id="6" name="Slide Number Placeholder 5"/>
          <p:cNvSpPr>
            <a:spLocks noGrp="1"/>
          </p:cNvSpPr>
          <p:nvPr>
            <p:ph type="sldNum" sz="quarter" idx="12"/>
          </p:nvPr>
        </p:nvSpPr>
        <p:spPr>
          <a:xfrm>
            <a:off x="8737600" y="6669088"/>
            <a:ext cx="2844800" cy="304800"/>
          </a:xfrm>
        </p:spPr>
        <p:txBody>
          <a:bodyPr/>
          <a:lstStyle>
            <a:lvl1pPr>
              <a:defRPr/>
            </a:lvl1pPr>
          </a:lstStyle>
          <a:p>
            <a:fld id="{28833F0F-8558-4142-B4BF-F7CF27A1CA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873795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95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96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side">
    <p:spTree>
      <p:nvGrpSpPr>
        <p:cNvPr id="1" name=""/>
        <p:cNvGrpSpPr/>
        <p:nvPr/>
      </p:nvGrpSpPr>
      <p:grpSpPr>
        <a:xfrm>
          <a:off x="0" y="0"/>
          <a:ext cx="0" cy="0"/>
          <a:chOff x="0" y="0"/>
          <a:chExt cx="0" cy="0"/>
        </a:xfrm>
      </p:grpSpPr>
      <p:sp>
        <p:nvSpPr>
          <p:cNvPr id="7" name="Content Placeholder 2"/>
          <p:cNvSpPr>
            <a:spLocks noGrp="1"/>
          </p:cNvSpPr>
          <p:nvPr>
            <p:ph idx="13"/>
          </p:nvPr>
        </p:nvSpPr>
        <p:spPr>
          <a:xfrm>
            <a:off x="0" y="0"/>
            <a:ext cx="12192000" cy="6858000"/>
          </a:xfrm>
        </p:spPr>
        <p:txBody>
          <a:bodyPr/>
          <a:lstStyle/>
          <a:p>
            <a:pPr lvl="0"/>
            <a:r>
              <a:rPr lang="nb-NO" smtClean="0"/>
              <a:t>Click to edit Master text styles</a:t>
            </a:r>
          </a:p>
        </p:txBody>
      </p:sp>
      <p:sp>
        <p:nvSpPr>
          <p:cNvPr id="2" name="Title 1"/>
          <p:cNvSpPr>
            <a:spLocks noGrp="1"/>
          </p:cNvSpPr>
          <p:nvPr>
            <p:ph type="title"/>
          </p:nvPr>
        </p:nvSpPr>
        <p:spPr>
          <a:xfrm>
            <a:off x="6093884" y="2029563"/>
            <a:ext cx="5232400" cy="703887"/>
          </a:xfrm>
        </p:spPr>
        <p:txBody>
          <a:bodyPr anchor="t"/>
          <a:lstStyle>
            <a:lvl1pPr algn="l">
              <a:defRPr sz="4800" b="0" cap="none">
                <a:latin typeface="Panton SemiBold"/>
                <a:cs typeface="Panton SemiBold"/>
              </a:defRPr>
            </a:lvl1pPr>
          </a:lstStyle>
          <a:p>
            <a:r>
              <a:rPr lang="nb-NO" smtClean="0"/>
              <a:t>Click to edit Master title style</a:t>
            </a:r>
            <a:endParaRPr lang="en-US" dirty="0"/>
          </a:p>
        </p:txBody>
      </p:sp>
    </p:spTree>
    <p:extLst>
      <p:ext uri="{BB962C8B-B14F-4D97-AF65-F5344CB8AC3E}">
        <p14:creationId xmlns:p14="http://schemas.microsoft.com/office/powerpoint/2010/main" val="1243272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tat-side">
    <p:spTree>
      <p:nvGrpSpPr>
        <p:cNvPr id="1" name=""/>
        <p:cNvGrpSpPr/>
        <p:nvPr/>
      </p:nvGrpSpPr>
      <p:grpSpPr>
        <a:xfrm>
          <a:off x="0" y="0"/>
          <a:ext cx="0" cy="0"/>
          <a:chOff x="0" y="0"/>
          <a:chExt cx="0" cy="0"/>
        </a:xfrm>
      </p:grpSpPr>
      <p:pic>
        <p:nvPicPr>
          <p:cNvPr id="3"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2302933" y="1509185"/>
            <a:ext cx="7467088" cy="3922183"/>
          </a:xfrm>
        </p:spPr>
        <p:txBody>
          <a:bodyPr anchor="t"/>
          <a:lstStyle>
            <a:lvl1pPr algn="ctr">
              <a:defRPr sz="2400" b="0" cap="none">
                <a:latin typeface="Panton SemiBold"/>
                <a:cs typeface="Panton SemiBold"/>
              </a:defRPr>
            </a:lvl1pPr>
          </a:lstStyle>
          <a:p>
            <a:r>
              <a:rPr lang="nb-NO" smtClean="0"/>
              <a:t>Click to edit Master title style</a:t>
            </a:r>
            <a:endParaRPr lang="en-US" dirty="0"/>
          </a:p>
        </p:txBody>
      </p:sp>
    </p:spTree>
    <p:extLst>
      <p:ext uri="{BB962C8B-B14F-4D97-AF65-F5344CB8AC3E}">
        <p14:creationId xmlns:p14="http://schemas.microsoft.com/office/powerpoint/2010/main" val="3645149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tegori-side">
    <p:spTree>
      <p:nvGrpSpPr>
        <p:cNvPr id="1" name=""/>
        <p:cNvGrpSpPr/>
        <p:nvPr/>
      </p:nvGrpSpPr>
      <p:grpSpPr>
        <a:xfrm>
          <a:off x="0" y="0"/>
          <a:ext cx="0" cy="0"/>
          <a:chOff x="0" y="0"/>
          <a:chExt cx="0" cy="0"/>
        </a:xfrm>
      </p:grpSpPr>
      <p:pic>
        <p:nvPicPr>
          <p:cNvPr id="4"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0" y="0"/>
            <a:ext cx="12192000" cy="6858000"/>
          </a:xfrm>
        </p:spPr>
        <p:txBody>
          <a:bodyPr/>
          <a:lstStyle/>
          <a:p>
            <a:pPr lvl="0"/>
            <a:r>
              <a:rPr lang="nb-NO" smtClean="0"/>
              <a:t>Click to edit Master text styles</a:t>
            </a:r>
          </a:p>
        </p:txBody>
      </p:sp>
      <p:sp>
        <p:nvSpPr>
          <p:cNvPr id="8" name="Title 1"/>
          <p:cNvSpPr>
            <a:spLocks noGrp="1"/>
          </p:cNvSpPr>
          <p:nvPr>
            <p:ph type="title"/>
          </p:nvPr>
        </p:nvSpPr>
        <p:spPr>
          <a:xfrm>
            <a:off x="391584" y="293767"/>
            <a:ext cx="10972800" cy="1143000"/>
          </a:xfrm>
        </p:spPr>
        <p:txBody>
          <a:bodyPr/>
          <a:lstStyle>
            <a:lvl1pPr algn="l">
              <a:defRPr sz="10666">
                <a:solidFill>
                  <a:schemeClr val="bg1"/>
                </a:solidFill>
                <a:effectLst>
                  <a:outerShdw blurRad="152400" dist="38100" dir="2700000" algn="tl" rotWithShape="0">
                    <a:srgbClr val="000000">
                      <a:alpha val="43000"/>
                    </a:srgbClr>
                  </a:outerShdw>
                </a:effectLst>
                <a:latin typeface="Panton Light"/>
                <a:cs typeface="Panton Light"/>
              </a:defRPr>
            </a:lvl1pPr>
          </a:lstStyle>
          <a:p>
            <a:r>
              <a:rPr lang="nb-NO" smtClean="0"/>
              <a:t>Click to edit Master title style</a:t>
            </a:r>
            <a:endParaRPr lang="en-US" dirty="0"/>
          </a:p>
        </p:txBody>
      </p:sp>
    </p:spTree>
    <p:extLst>
      <p:ext uri="{BB962C8B-B14F-4D97-AF65-F5344CB8AC3E}">
        <p14:creationId xmlns:p14="http://schemas.microsoft.com/office/powerpoint/2010/main" val="296765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e | innhold">
    <p:spTree>
      <p:nvGrpSpPr>
        <p:cNvPr id="1" name=""/>
        <p:cNvGrpSpPr/>
        <p:nvPr/>
      </p:nvGrpSpPr>
      <p:grpSpPr>
        <a:xfrm>
          <a:off x="0" y="0"/>
          <a:ext cx="0" cy="0"/>
          <a:chOff x="0" y="0"/>
          <a:chExt cx="0" cy="0"/>
        </a:xfrm>
      </p:grpSpPr>
      <p:pic>
        <p:nvPicPr>
          <p:cNvPr id="6"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 y="0"/>
            <a:ext cx="6091767" cy="6858000"/>
          </a:xfrm>
        </p:spPr>
        <p:txBody>
          <a:bodyPr/>
          <a:lstStyle/>
          <a:p>
            <a:pPr lvl="0"/>
            <a:r>
              <a:rPr lang="nb-NO" smtClean="0"/>
              <a:t>Click to edit Master text styles</a:t>
            </a:r>
          </a:p>
        </p:txBody>
      </p:sp>
      <p:sp>
        <p:nvSpPr>
          <p:cNvPr id="12" name="Title 1"/>
          <p:cNvSpPr>
            <a:spLocks noGrp="1"/>
          </p:cNvSpPr>
          <p:nvPr>
            <p:ph type="title"/>
          </p:nvPr>
        </p:nvSpPr>
        <p:spPr>
          <a:xfrm>
            <a:off x="6584183" y="1940934"/>
            <a:ext cx="4742101" cy="961724"/>
          </a:xfrm>
        </p:spPr>
        <p:txBody>
          <a:bodyPr anchor="t"/>
          <a:lstStyle>
            <a:lvl1pPr algn="l">
              <a:defRPr sz="2400" b="0" cap="none">
                <a:latin typeface="Panton SemiBold"/>
                <a:cs typeface="Panton SemiBold"/>
              </a:defRPr>
            </a:lvl1pPr>
          </a:lstStyle>
          <a:p>
            <a:r>
              <a:rPr lang="nb-NO" smtClean="0"/>
              <a:t>Click to edit Master title style</a:t>
            </a:r>
            <a:endParaRPr lang="en-US" dirty="0"/>
          </a:p>
        </p:txBody>
      </p:sp>
      <p:sp>
        <p:nvSpPr>
          <p:cNvPr id="15" name="Text Placeholder 3"/>
          <p:cNvSpPr>
            <a:spLocks noGrp="1"/>
          </p:cNvSpPr>
          <p:nvPr>
            <p:ph type="body" sz="half" idx="2"/>
          </p:nvPr>
        </p:nvSpPr>
        <p:spPr>
          <a:xfrm>
            <a:off x="6584182" y="2902658"/>
            <a:ext cx="4742101" cy="2528709"/>
          </a:xfrm>
        </p:spPr>
        <p:txBody>
          <a:bodyPr/>
          <a:lstStyle>
            <a:lvl1pPr marL="380990" indent="-380990">
              <a:buFont typeface="Arial"/>
              <a:buChar char="•"/>
              <a:defRPr sz="1867">
                <a:latin typeface="Panton Light"/>
                <a:cs typeface="Panton Light"/>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smtClean="0"/>
              <a:t>Click to edit Master text styles</a:t>
            </a:r>
          </a:p>
        </p:txBody>
      </p:sp>
      <p:sp>
        <p:nvSpPr>
          <p:cNvPr id="25" name="Text Placeholder 23"/>
          <p:cNvSpPr>
            <a:spLocks noGrp="1"/>
          </p:cNvSpPr>
          <p:nvPr>
            <p:ph type="body" sz="quarter" idx="11"/>
          </p:nvPr>
        </p:nvSpPr>
        <p:spPr>
          <a:xfrm>
            <a:off x="6584182" y="549917"/>
            <a:ext cx="4742103" cy="891116"/>
          </a:xfrm>
        </p:spPr>
        <p:txBody>
          <a:bodyPr/>
          <a:lstStyle>
            <a:lvl1pPr>
              <a:defRPr sz="1867">
                <a:solidFill>
                  <a:srgbClr val="008993"/>
                </a:solidFill>
                <a:latin typeface="Panton Light"/>
                <a:cs typeface="Panton Light"/>
              </a:defRPr>
            </a:lvl1pPr>
          </a:lstStyle>
          <a:p>
            <a:pPr lvl="0"/>
            <a:r>
              <a:rPr lang="nb-NO" smtClean="0"/>
              <a:t>Click to edit Master text styles</a:t>
            </a:r>
          </a:p>
        </p:txBody>
      </p:sp>
    </p:spTree>
    <p:extLst>
      <p:ext uri="{BB962C8B-B14F-4D97-AF65-F5344CB8AC3E}">
        <p14:creationId xmlns:p14="http://schemas.microsoft.com/office/powerpoint/2010/main" val="4114347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3" descr="aplan_logo_pos.pd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7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51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2832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3"/>
          <p:cNvSpPr>
            <a:spLocks noGrp="1"/>
          </p:cNvSpPr>
          <p:nvPr>
            <p:ph type="dt" sz="half" idx="10"/>
          </p:nvPr>
        </p:nvSpPr>
        <p:spPr/>
        <p:txBody>
          <a:bodyPr/>
          <a:lstStyle>
            <a:lvl1pPr>
              <a:defRPr/>
            </a:lvl1pPr>
          </a:lstStyle>
          <a:p>
            <a:pPr>
              <a:defRPr/>
            </a:pPr>
            <a:fld id="{9A18152B-87FA-454D-AC9F-6A31924041B3}" type="datetimeFigureOut">
              <a:rPr lang="nb-NO"/>
              <a:pPr>
                <a:defRPr/>
              </a:pPr>
              <a:t>30.05.2017</a:t>
            </a:fld>
            <a:endParaRPr lang="nb-NO"/>
          </a:p>
        </p:txBody>
      </p:sp>
      <p:sp>
        <p:nvSpPr>
          <p:cNvPr id="4" name="Footer Placeholder 4"/>
          <p:cNvSpPr>
            <a:spLocks noGrp="1"/>
          </p:cNvSpPr>
          <p:nvPr>
            <p:ph type="ftr" sz="quarter" idx="11"/>
          </p:nvPr>
        </p:nvSpPr>
        <p:spPr/>
        <p:txBody>
          <a:bodyPr/>
          <a:lstStyle>
            <a:lvl1pPr>
              <a:defRPr/>
            </a:lvl1pPr>
          </a:lstStyle>
          <a:p>
            <a:pPr>
              <a:defRPr/>
            </a:pPr>
            <a:endParaRPr lang="nb-NO"/>
          </a:p>
        </p:txBody>
      </p:sp>
      <p:sp>
        <p:nvSpPr>
          <p:cNvPr id="5" name="Slide Number Placeholder 5"/>
          <p:cNvSpPr>
            <a:spLocks noGrp="1"/>
          </p:cNvSpPr>
          <p:nvPr>
            <p:ph type="sldNum" sz="quarter" idx="12"/>
          </p:nvPr>
        </p:nvSpPr>
        <p:spPr/>
        <p:txBody>
          <a:bodyPr/>
          <a:lstStyle>
            <a:lvl1pPr>
              <a:defRPr/>
            </a:lvl1pPr>
          </a:lstStyle>
          <a:p>
            <a:fld id="{3B05BC3C-499F-4AA4-AE92-973C06B846FE}" type="slidenum">
              <a:rPr lang="nb-NO" altLang="en-US"/>
              <a:pPr/>
              <a:t>‹#›</a:t>
            </a:fld>
            <a:endParaRPr lang="nb-NO" altLang="en-US"/>
          </a:p>
        </p:txBody>
      </p:sp>
    </p:spTree>
    <p:extLst>
      <p:ext uri="{BB962C8B-B14F-4D97-AF65-F5344CB8AC3E}">
        <p14:creationId xmlns:p14="http://schemas.microsoft.com/office/powerpoint/2010/main" val="253844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A44A63B-1424-4136-BE0E-7C844D7D9677}" type="datetimeFigureOut">
              <a:rPr lang="en-US" smtClean="0"/>
              <a:t>5/30/2017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1CAB66E-9F79-4E49-94D8-42A49BB11357}" type="slidenum">
              <a:rPr lang="en-US" smtClean="0"/>
              <a:t>‹#›</a:t>
            </a:fld>
            <a:endParaRPr lang="en-US"/>
          </a:p>
        </p:txBody>
      </p:sp>
    </p:spTree>
    <p:extLst>
      <p:ext uri="{BB962C8B-B14F-4D97-AF65-F5344CB8AC3E}">
        <p14:creationId xmlns:p14="http://schemas.microsoft.com/office/powerpoint/2010/main" val="197903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5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53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image" Target="../media/image1.emf"/><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753175"/>
      </p:ext>
    </p:extLst>
  </p:cSld>
  <p:clrMap bg1="lt1" tx1="dk1" bg2="lt2" tx2="dk2" accent1="accent1" accent2="accent2" accent3="accent3" accent4="accent4" accent5="accent5" accent6="accent6" hlink="hlink" folHlink="folHlink"/>
  <p:sldLayoutIdLst>
    <p:sldLayoutId id="2147483665" r:id="rId1"/>
    <p:sldLayoutId id="2147483683" r:id="rId2"/>
    <p:sldLayoutId id="2147483743"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9455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9" r:id="rId3"/>
    <p:sldLayoutId id="214748374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122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algn="l" rtl="0" eaLnBrk="0" fontAlgn="base" hangingPunct="0">
        <a:spcBef>
          <a:spcPct val="20000"/>
        </a:spcBef>
        <a:spcAft>
          <a:spcPct val="0"/>
        </a:spcAft>
        <a:buFont typeface="Arial" panose="020B0604020202020204" pitchFamily="34" charset="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872486"/>
      </p:ext>
    </p:extLst>
  </p:cSld>
  <p:clrMap bg1="lt1" tx1="dk1" bg2="lt2" tx2="dk2" accent1="accent1" accent2="accent2" accent3="accent3" accent4="accent4" accent5="accent5" accent6="accent6" hlink="hlink" folHlink="folHlink"/>
  <p:sldLayoutIdLst>
    <p:sldLayoutId id="2147483675" r:id="rId1"/>
    <p:sldLayoutId id="214748368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pic>
        <p:nvPicPr>
          <p:cNvPr id="8" name="Picture 13" descr="aplan_logo_pos.pdf"/>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10039352" y="6032500"/>
            <a:ext cx="1822449" cy="7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8031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35" r:id="rId22"/>
    <p:sldLayoutId id="2147483745" r:id="rId23"/>
    <p:sldLayoutId id="2147483746" r:id="rId24"/>
  </p:sldLayoutIdLst>
  <p:timing>
    <p:tnLst>
      <p:par>
        <p:cTn id="1" dur="indefinite" restart="never" nodeType="tmRoot"/>
      </p:par>
    </p:tnLst>
  </p:timing>
  <p:txStyles>
    <p:titleStyle>
      <a:lvl1pPr algn="ctr" defTabSz="609585" rtl="0" eaLnBrk="1" fontAlgn="base" hangingPunct="1">
        <a:spcBef>
          <a:spcPct val="0"/>
        </a:spcBef>
        <a:spcAft>
          <a:spcPct val="0"/>
        </a:spcAft>
        <a:defRPr sz="4667" b="1" i="0" kern="1200">
          <a:solidFill>
            <a:schemeClr val="tx1"/>
          </a:solidFill>
          <a:latin typeface="Panton" charset="0"/>
          <a:ea typeface="Panton" charset="0"/>
          <a:cs typeface="Panton"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3333" b="0" i="0" kern="1200">
          <a:solidFill>
            <a:schemeClr val="tx1">
              <a:lumMod val="75000"/>
              <a:lumOff val="25000"/>
            </a:schemeClr>
          </a:solidFill>
          <a:latin typeface="Panton Light" charset="0"/>
          <a:ea typeface="Panton Light" charset="0"/>
          <a:cs typeface="Panton Light" charset="0"/>
        </a:defRPr>
      </a:lvl1pPr>
      <a:lvl2pPr marL="990575" indent="-380990" algn="l" defTabSz="609585" rtl="0" eaLnBrk="1" fontAlgn="base" hangingPunct="1">
        <a:spcBef>
          <a:spcPct val="20000"/>
        </a:spcBef>
        <a:spcAft>
          <a:spcPct val="0"/>
        </a:spcAft>
        <a:buFont typeface="Arial" charset="0"/>
        <a:buChar char="–"/>
        <a:defRPr sz="2933" b="0" i="0" kern="1200">
          <a:solidFill>
            <a:schemeClr val="tx1">
              <a:lumMod val="75000"/>
              <a:lumOff val="25000"/>
            </a:schemeClr>
          </a:solidFill>
          <a:latin typeface="Panton Light" charset="0"/>
          <a:ea typeface="Panton Light" charset="0"/>
          <a:cs typeface="Panton Light" charset="0"/>
        </a:defRPr>
      </a:lvl2pPr>
      <a:lvl3pPr marL="1523962" indent="-304792" algn="l" defTabSz="609585" rtl="0" eaLnBrk="1" fontAlgn="base" hangingPunct="1">
        <a:spcBef>
          <a:spcPct val="20000"/>
        </a:spcBef>
        <a:spcAft>
          <a:spcPct val="0"/>
        </a:spcAft>
        <a:buFont typeface="Arial" charset="0"/>
        <a:buChar char="•"/>
        <a:defRPr sz="2667" b="0" i="0" kern="1200">
          <a:solidFill>
            <a:schemeClr val="tx1">
              <a:lumMod val="75000"/>
              <a:lumOff val="25000"/>
            </a:schemeClr>
          </a:solidFill>
          <a:latin typeface="Panton Light" charset="0"/>
          <a:ea typeface="Panton Light" charset="0"/>
          <a:cs typeface="Panton Light" charset="0"/>
        </a:defRPr>
      </a:lvl3pPr>
      <a:lvl4pPr marL="2133547" indent="-304792" algn="l" defTabSz="609585" rtl="0" eaLnBrk="1" fontAlgn="base" hangingPunct="1">
        <a:spcBef>
          <a:spcPct val="20000"/>
        </a:spcBef>
        <a:spcAft>
          <a:spcPct val="0"/>
        </a:spcAft>
        <a:buFont typeface="Arial" charset="0"/>
        <a:buChar char="–"/>
        <a:defRPr sz="2400" b="0" i="0" kern="1200">
          <a:solidFill>
            <a:schemeClr val="tx1">
              <a:lumMod val="75000"/>
              <a:lumOff val="25000"/>
            </a:schemeClr>
          </a:solidFill>
          <a:latin typeface="Panton Light" charset="0"/>
          <a:ea typeface="Panton Light" charset="0"/>
          <a:cs typeface="Panton Light" charset="0"/>
        </a:defRPr>
      </a:lvl4pPr>
      <a:lvl5pPr marL="2743131" indent="-304792" algn="l" defTabSz="609585" rtl="0" eaLnBrk="1" fontAlgn="base" hangingPunct="1">
        <a:spcBef>
          <a:spcPct val="20000"/>
        </a:spcBef>
        <a:spcAft>
          <a:spcPct val="0"/>
        </a:spcAft>
        <a:buFont typeface="Arial" charset="0"/>
        <a:buChar char="»"/>
        <a:defRPr sz="2133" b="0" i="0" kern="1200">
          <a:solidFill>
            <a:schemeClr val="tx1">
              <a:lumMod val="75000"/>
              <a:lumOff val="25000"/>
            </a:schemeClr>
          </a:solidFill>
          <a:latin typeface="Panton Light" charset="0"/>
          <a:ea typeface="Panton Light" charset="0"/>
          <a:cs typeface="Panton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en-US" smtClean="0"/>
              <a:t>Click to edit Master title style</a:t>
            </a:r>
            <a:endParaRPr lang="en-US" altLang="en-US" smtClean="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smtClean="0"/>
              <a:t>Click to edit Master text styles</a:t>
            </a:r>
          </a:p>
          <a:p>
            <a:pPr lvl="1"/>
            <a:r>
              <a:rPr lang="nb-NO" altLang="en-US" smtClean="0"/>
              <a:t>Second level</a:t>
            </a:r>
          </a:p>
          <a:p>
            <a:pPr lvl="2"/>
            <a:r>
              <a:rPr lang="nb-NO" altLang="en-US" smtClean="0"/>
              <a:t>Third level</a:t>
            </a:r>
          </a:p>
          <a:p>
            <a:pPr lvl="3"/>
            <a:r>
              <a:rPr lang="nb-NO" altLang="en-US" smtClean="0"/>
              <a:t>Fourth level</a:t>
            </a:r>
          </a:p>
          <a:p>
            <a:pPr lvl="4"/>
            <a:r>
              <a:rPr lang="nb-NO" altLang="en-US" smtClean="0"/>
              <a:t>Fifth level</a:t>
            </a:r>
            <a:endParaRPr lang="en-US" altLang="en-US" smtClean="0"/>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pPr>
              <a:defRPr/>
            </a:pPr>
            <a:fld id="{B8BBEBD0-3362-425E-9D55-49DD04D1A05B}" type="datetimeFigureOut">
              <a:rPr lang="en-US" altLang="en-US"/>
              <a:pPr>
                <a:defRPr/>
              </a:pPr>
              <a:t>5/30/2017</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pPr>
              <a:defRPr/>
            </a:pPr>
            <a:fld id="{4DDAC5BF-07DE-4710-A141-51976ACCB629}" type="slidenum">
              <a:rPr lang="en-US" altLang="en-US"/>
              <a:pPr>
                <a:defRPr/>
              </a:pPr>
              <a:t>‹#›</a:t>
            </a:fld>
            <a:endParaRPr lang="en-US" altLang="en-US"/>
          </a:p>
        </p:txBody>
      </p:sp>
    </p:spTree>
    <p:extLst>
      <p:ext uri="{BB962C8B-B14F-4D97-AF65-F5344CB8AC3E}">
        <p14:creationId xmlns:p14="http://schemas.microsoft.com/office/powerpoint/2010/main" val="310417852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chart" Target="../charts/chart1.xml"/><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66.jp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69.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wmf"/><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www.yunphoto.n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aplan_logo.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9933" y="6032500"/>
            <a:ext cx="1803400"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18809" y="565229"/>
            <a:ext cx="6552728" cy="3785652"/>
          </a:xfrm>
          <a:prstGeom prst="rect">
            <a:avLst/>
          </a:prstGeom>
        </p:spPr>
        <p:txBody>
          <a:bodyPr wrap="square">
            <a:spAutoFit/>
          </a:bodyPr>
          <a:lstStyle/>
          <a:p>
            <a:r>
              <a:rPr lang="en-US" sz="4800" dirty="0">
                <a:solidFill>
                  <a:prstClr val="white"/>
                </a:solidFill>
                <a:latin typeface="Panton Thin" charset="0"/>
                <a:ea typeface="MS PGothic" panose="020B0600070205080204" pitchFamily="34" charset="-128"/>
              </a:rPr>
              <a:t>Environmental sustainability challenges in the Arctic – developing solutions with the help of </a:t>
            </a:r>
            <a:r>
              <a:rPr lang="en-US" sz="4800" dirty="0" smtClean="0">
                <a:solidFill>
                  <a:prstClr val="white"/>
                </a:solidFill>
                <a:latin typeface="Panton Thin" charset="0"/>
                <a:ea typeface="MS PGothic" panose="020B0600070205080204" pitchFamily="34" charset="-128"/>
              </a:rPr>
              <a:t>DEB</a:t>
            </a:r>
            <a:endParaRPr lang="en-US" sz="4800" dirty="0">
              <a:solidFill>
                <a:prstClr val="white"/>
              </a:solidFill>
              <a:latin typeface="Panton Thin" charset="0"/>
              <a:ea typeface="MS PGothic" panose="020B0600070205080204" pitchFamily="34" charset="-128"/>
            </a:endParaRPr>
          </a:p>
        </p:txBody>
      </p:sp>
      <p:sp>
        <p:nvSpPr>
          <p:cNvPr id="2" name="Rectangle 1"/>
          <p:cNvSpPr/>
          <p:nvPr/>
        </p:nvSpPr>
        <p:spPr>
          <a:xfrm>
            <a:off x="6994652" y="4596649"/>
            <a:ext cx="3801041" cy="1200329"/>
          </a:xfrm>
          <a:prstGeom prst="rect">
            <a:avLst/>
          </a:prstGeom>
        </p:spPr>
        <p:txBody>
          <a:bodyPr wrap="none">
            <a:spAutoFit/>
          </a:bodyPr>
          <a:lstStyle/>
          <a:p>
            <a:r>
              <a:rPr lang="en-US" sz="3600" dirty="0" smtClean="0">
                <a:solidFill>
                  <a:prstClr val="white"/>
                </a:solidFill>
                <a:latin typeface="Panton Thin" charset="0"/>
                <a:ea typeface="MS PGothic" panose="020B0600070205080204" pitchFamily="34" charset="-128"/>
              </a:rPr>
              <a:t>JoLynn Carroll</a:t>
            </a:r>
          </a:p>
          <a:p>
            <a:r>
              <a:rPr lang="en-US" sz="3600" dirty="0" smtClean="0">
                <a:solidFill>
                  <a:prstClr val="white"/>
                </a:solidFill>
                <a:latin typeface="Panton Thin" charset="0"/>
                <a:ea typeface="MS PGothic" panose="020B0600070205080204" pitchFamily="34" charset="-128"/>
              </a:rPr>
              <a:t>Assistant Director</a:t>
            </a:r>
            <a:endParaRPr lang="en-US" sz="3600" dirty="0">
              <a:solidFill>
                <a:prstClr val="white"/>
              </a:solidFill>
              <a:latin typeface="Panton Thin" charset="0"/>
              <a:ea typeface="MS PGothic" panose="020B0600070205080204" pitchFamily="34" charset="-128"/>
            </a:endParaRPr>
          </a:p>
        </p:txBody>
      </p:sp>
      <p:sp>
        <p:nvSpPr>
          <p:cNvPr id="3" name="Rectangle 2"/>
          <p:cNvSpPr/>
          <p:nvPr/>
        </p:nvSpPr>
        <p:spPr>
          <a:xfrm>
            <a:off x="0" y="6027003"/>
            <a:ext cx="2961067" cy="830997"/>
          </a:xfrm>
          <a:prstGeom prst="rect">
            <a:avLst/>
          </a:prstGeom>
        </p:spPr>
        <p:txBody>
          <a:bodyPr wrap="none">
            <a:spAutoFit/>
          </a:bodyPr>
          <a:lstStyle/>
          <a:p>
            <a:r>
              <a:rPr lang="en-US" sz="4800" dirty="0">
                <a:solidFill>
                  <a:prstClr val="white"/>
                </a:solidFill>
                <a:latin typeface="Panton Thin" charset="0"/>
                <a:ea typeface="MS PGothic" panose="020B0600070205080204" pitchFamily="34" charset="-128"/>
              </a:rPr>
              <a:t>Keynote </a:t>
            </a:r>
            <a:r>
              <a:rPr lang="en-US" sz="4800" dirty="0" smtClean="0">
                <a:solidFill>
                  <a:prstClr val="white"/>
                </a:solidFill>
                <a:latin typeface="Panton Thin" charset="0"/>
                <a:ea typeface="MS PGothic" panose="020B0600070205080204" pitchFamily="34" charset="-128"/>
              </a:rPr>
              <a:t>1</a:t>
            </a:r>
            <a:endParaRPr lang="en-US" sz="4800" dirty="0">
              <a:solidFill>
                <a:prstClr val="white"/>
              </a:solidFill>
              <a:latin typeface="Panton Thin" charset="0"/>
              <a:ea typeface="MS PGothic" panose="020B0600070205080204" pitchFamily="34" charset="-128"/>
            </a:endParaRPr>
          </a:p>
        </p:txBody>
      </p:sp>
    </p:spTree>
    <p:extLst>
      <p:ext uri="{BB962C8B-B14F-4D97-AF65-F5344CB8AC3E}">
        <p14:creationId xmlns:p14="http://schemas.microsoft.com/office/powerpoint/2010/main" val="662670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solidFill>
                  <a:schemeClr val="accent5">
                    <a:lumMod val="75000"/>
                  </a:schemeClr>
                </a:solidFill>
                <a:latin typeface="Comic Sans MS" pitchFamily="66" charset="0"/>
                <a:ea typeface="Panton" charset="0"/>
                <a:cs typeface="Panton" charset="0"/>
              </a:rPr>
              <a:t>Models support decision – making</a:t>
            </a:r>
            <a:endParaRPr lang="en-US" b="1" dirty="0">
              <a:solidFill>
                <a:schemeClr val="accent5">
                  <a:lumMod val="75000"/>
                </a:schemeClr>
              </a:solidFill>
              <a:latin typeface="Comic Sans MS" pitchFamily="66" charset="0"/>
              <a:ea typeface="Panton" charset="0"/>
              <a:cs typeface="Panton" charset="0"/>
            </a:endParaRPr>
          </a:p>
        </p:txBody>
      </p:sp>
      <p:sp>
        <p:nvSpPr>
          <p:cNvPr id="4" name="Content Placeholder 3"/>
          <p:cNvSpPr>
            <a:spLocks noGrp="1"/>
          </p:cNvSpPr>
          <p:nvPr>
            <p:ph idx="1"/>
          </p:nvPr>
        </p:nvSpPr>
        <p:spPr>
          <a:xfrm>
            <a:off x="692968" y="5085184"/>
            <a:ext cx="10947648" cy="1368152"/>
          </a:xfrm>
        </p:spPr>
        <p:style>
          <a:lnRef idx="2">
            <a:schemeClr val="accent1"/>
          </a:lnRef>
          <a:fillRef idx="1">
            <a:schemeClr val="lt1"/>
          </a:fillRef>
          <a:effectRef idx="0">
            <a:schemeClr val="accent1"/>
          </a:effectRef>
          <a:fontRef idx="minor">
            <a:schemeClr val="dk1"/>
          </a:fontRef>
        </p:style>
        <p:txBody>
          <a:bodyPr/>
          <a:lstStyle/>
          <a:p>
            <a:pPr lvl="0" algn="just"/>
            <a:r>
              <a:rPr lang="en-US" sz="2800" i="1" dirty="0" smtClean="0"/>
              <a:t>Models </a:t>
            </a:r>
            <a:r>
              <a:rPr lang="en-US" sz="2800" i="1" dirty="0"/>
              <a:t>provide the required quantitative capacity to examine processes on relevant spatial and temporal </a:t>
            </a:r>
            <a:r>
              <a:rPr lang="en-US" sz="2800" i="1" dirty="0" smtClean="0"/>
              <a:t>scales </a:t>
            </a:r>
            <a:r>
              <a:rPr lang="en-US" sz="2800" i="1" dirty="0"/>
              <a:t>and to conduct numerical experiments when real </a:t>
            </a:r>
            <a:r>
              <a:rPr lang="en-US" sz="2800" i="1" dirty="0" smtClean="0"/>
              <a:t>experimentation </a:t>
            </a:r>
            <a:r>
              <a:rPr lang="en-US" sz="2800" i="1" dirty="0" smtClean="0">
                <a:solidFill>
                  <a:prstClr val="black"/>
                </a:solidFill>
              </a:rPr>
              <a:t>is </a:t>
            </a:r>
            <a:r>
              <a:rPr lang="en-US" sz="2800" i="1" dirty="0">
                <a:solidFill>
                  <a:prstClr val="black"/>
                </a:solidFill>
              </a:rPr>
              <a:t>infeasible</a:t>
            </a:r>
            <a:r>
              <a:rPr lang="nb-NO" sz="2800" i="1" dirty="0" smtClean="0">
                <a:solidFill>
                  <a:prstClr val="black"/>
                </a:solidFill>
              </a:rPr>
              <a:t>.</a:t>
            </a:r>
            <a:endParaRPr lang="nb-NO" sz="2800" i="1" dirty="0">
              <a:solidFill>
                <a:prstClr val="black"/>
              </a:solidFill>
            </a:endParaRPr>
          </a:p>
        </p:txBody>
      </p:sp>
      <p:sp>
        <p:nvSpPr>
          <p:cNvPr id="5" name="Rectangle 4"/>
          <p:cNvSpPr/>
          <p:nvPr/>
        </p:nvSpPr>
        <p:spPr>
          <a:xfrm>
            <a:off x="1487488" y="1412776"/>
            <a:ext cx="10153128" cy="3539430"/>
          </a:xfrm>
          <a:prstGeom prst="rect">
            <a:avLst/>
          </a:prstGeom>
        </p:spPr>
        <p:txBody>
          <a:bodyPr wrap="square">
            <a:spAutoFit/>
          </a:bodyPr>
          <a:lstStyle/>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Examine multiple what if scenarios</a:t>
            </a:r>
          </a:p>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Extrapolate from individual to population level impacts</a:t>
            </a:r>
          </a:p>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Link impacts to biological/ecological responses</a:t>
            </a:r>
          </a:p>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Identify key sources of uncertainty </a:t>
            </a:r>
          </a:p>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Quantify uncertainties</a:t>
            </a:r>
          </a:p>
          <a:p>
            <a:pPr marL="457200" indent="-457200">
              <a:buFont typeface="Wingdings" panose="05000000000000000000" pitchFamily="2" charset="2"/>
              <a:buChar char="ü"/>
            </a:pPr>
            <a:r>
              <a:rPr lang="nb-NO" sz="3200" dirty="0">
                <a:solidFill>
                  <a:schemeClr val="accent5">
                    <a:lumMod val="75000"/>
                  </a:schemeClr>
                </a:solidFill>
                <a:latin typeface="Comic Sans MS" pitchFamily="66" charset="0"/>
                <a:ea typeface="Panton" charset="0"/>
                <a:cs typeface="Panton" charset="0"/>
              </a:rPr>
              <a:t>Examine different response options</a:t>
            </a:r>
            <a:endParaRPr lang="en-US" sz="3200" dirty="0">
              <a:solidFill>
                <a:schemeClr val="accent5">
                  <a:lumMod val="75000"/>
                </a:schemeClr>
              </a:solidFill>
              <a:latin typeface="Comic Sans MS" pitchFamily="66" charset="0"/>
              <a:ea typeface="Panton" charset="0"/>
              <a:cs typeface="Panton" charset="0"/>
            </a:endParaRPr>
          </a:p>
        </p:txBody>
      </p:sp>
    </p:spTree>
    <p:extLst>
      <p:ext uri="{BB962C8B-B14F-4D97-AF65-F5344CB8AC3E}">
        <p14:creationId xmlns:p14="http://schemas.microsoft.com/office/powerpoint/2010/main" val="372333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08" y="460525"/>
            <a:ext cx="11618384" cy="971551"/>
          </a:xfrm>
        </p:spPr>
        <p:txBody>
          <a:bodyPr>
            <a:noAutofit/>
          </a:bodyPr>
          <a:lstStyle/>
          <a:p>
            <a:r>
              <a:rPr lang="nb-NO" sz="3200" dirty="0" smtClean="0">
                <a:solidFill>
                  <a:schemeClr val="accent5">
                    <a:lumMod val="75000"/>
                  </a:schemeClr>
                </a:solidFill>
                <a:latin typeface="Comic Sans MS" pitchFamily="66" charset="0"/>
              </a:rPr>
              <a:t>Aquaculture </a:t>
            </a:r>
            <a:r>
              <a:rPr lang="nb-NO" sz="3200" dirty="0">
                <a:solidFill>
                  <a:schemeClr val="accent5">
                    <a:lumMod val="75000"/>
                  </a:schemeClr>
                </a:solidFill>
                <a:latin typeface="Comic Sans MS" pitchFamily="66" charset="0"/>
              </a:rPr>
              <a:t/>
            </a:r>
            <a:br>
              <a:rPr lang="nb-NO" sz="3200" dirty="0">
                <a:solidFill>
                  <a:schemeClr val="accent5">
                    <a:lumMod val="75000"/>
                  </a:schemeClr>
                </a:solidFill>
                <a:latin typeface="Comic Sans MS" pitchFamily="66" charset="0"/>
              </a:rPr>
            </a:br>
            <a:r>
              <a:rPr lang="nb-NO" sz="3200" dirty="0">
                <a:solidFill>
                  <a:schemeClr val="accent5">
                    <a:lumMod val="75000"/>
                  </a:schemeClr>
                </a:solidFill>
                <a:latin typeface="Comic Sans MS" pitchFamily="66" charset="0"/>
              </a:rPr>
              <a:t>Norway`s second biggest export trade</a:t>
            </a:r>
          </a:p>
        </p:txBody>
      </p:sp>
      <p:sp>
        <p:nvSpPr>
          <p:cNvPr id="4" name="Footer Placeholder 3"/>
          <p:cNvSpPr>
            <a:spLocks noGrp="1"/>
          </p:cNvSpPr>
          <p:nvPr>
            <p:ph type="ftr" sz="quarter" idx="11"/>
          </p:nvPr>
        </p:nvSpPr>
        <p:spPr/>
        <p:txBody>
          <a:bodyPr/>
          <a:lstStyle/>
          <a:p>
            <a:r>
              <a:rPr lang="en-US" smtClean="0">
                <a:solidFill>
                  <a:srgbClr val="FFFFFF"/>
                </a:solidFill>
              </a:rPr>
              <a:t> </a:t>
            </a:r>
            <a:r>
              <a:rPr lang="en-US" smtClean="0">
                <a:solidFill>
                  <a:srgbClr val="FFFFFF"/>
                </a:solidFill>
                <a:cs typeface="Arial" charset="0"/>
              </a:rPr>
              <a:t>© www.a</a:t>
            </a:r>
            <a:r>
              <a:rPr lang="en-US" smtClean="0">
                <a:solidFill>
                  <a:srgbClr val="FFFFFF"/>
                </a:solidFill>
              </a:rPr>
              <a:t>kvaplan.niva.no</a:t>
            </a:r>
            <a:endParaRPr lang="en-US">
              <a:solidFill>
                <a:srgbClr val="FFFFFF"/>
              </a:solidFill>
            </a:endParaRPr>
          </a:p>
        </p:txBody>
      </p:sp>
      <p:pic>
        <p:nvPicPr>
          <p:cNvPr id="1026" name="Picture 2"/>
          <p:cNvPicPr>
            <a:picLocks noGrp="1" noChangeAspect="1" noChangeArrowheads="1"/>
          </p:cNvPicPr>
          <p:nvPr>
            <p:ph type="dgm" idx="1"/>
          </p:nvPr>
        </p:nvPicPr>
        <p:blipFill>
          <a:blip r:embed="rId3">
            <a:extLst>
              <a:ext uri="{28A0092B-C50C-407E-A947-70E740481C1C}">
                <a14:useLocalDpi xmlns:a14="http://schemas.microsoft.com/office/drawing/2010/main" val="0"/>
              </a:ext>
            </a:extLst>
          </a:blip>
          <a:srcRect/>
          <a:stretch>
            <a:fillRect/>
          </a:stretch>
        </p:blipFill>
        <p:spPr bwMode="auto">
          <a:xfrm>
            <a:off x="839416" y="1772816"/>
            <a:ext cx="10362184" cy="419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22329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p:txBody>
          <a:bodyPr/>
          <a:lstStyle/>
          <a:p>
            <a:pPr algn="ctr" fontAlgn="base">
              <a:spcBef>
                <a:spcPct val="0"/>
              </a:spcBef>
              <a:spcAft>
                <a:spcPct val="0"/>
              </a:spcAft>
              <a:defRPr/>
            </a:pPr>
            <a:r>
              <a:rPr lang="en-US" sz="1000" b="1" dirty="0">
                <a:solidFill>
                  <a:srgbClr val="FFFFFF"/>
                </a:solidFill>
                <a:latin typeface="Arial" pitchFamily="34" charset="0"/>
              </a:rPr>
              <a:t> </a:t>
            </a:r>
          </a:p>
        </p:txBody>
      </p:sp>
      <p:sp>
        <p:nvSpPr>
          <p:cNvPr id="7" name="Title 1"/>
          <p:cNvSpPr txBox="1">
            <a:spLocks/>
          </p:cNvSpPr>
          <p:nvPr/>
        </p:nvSpPr>
        <p:spPr bwMode="auto">
          <a:xfrm>
            <a:off x="-384720" y="153194"/>
            <a:ext cx="11618384" cy="97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defTabSz="609585" rtl="0" eaLnBrk="1" fontAlgn="base" hangingPunct="1">
              <a:spcBef>
                <a:spcPct val="0"/>
              </a:spcBef>
              <a:spcAft>
                <a:spcPct val="0"/>
              </a:spcAft>
              <a:defRPr sz="4667" b="1" i="0" kern="1200">
                <a:solidFill>
                  <a:schemeClr val="tx1"/>
                </a:solidFill>
                <a:latin typeface="Panton" charset="0"/>
                <a:ea typeface="Panton" charset="0"/>
                <a:cs typeface="Panton"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r>
              <a:rPr lang="nb-NO" sz="3200" dirty="0" smtClean="0">
                <a:solidFill>
                  <a:schemeClr val="accent5">
                    <a:lumMod val="75000"/>
                  </a:schemeClr>
                </a:solidFill>
                <a:latin typeface="Comic Sans MS" pitchFamily="66" charset="0"/>
              </a:rPr>
              <a:t>Offshore </a:t>
            </a:r>
            <a:r>
              <a:rPr lang="nb-NO" sz="3200" dirty="0" err="1" smtClean="0">
                <a:solidFill>
                  <a:schemeClr val="accent5">
                    <a:lumMod val="75000"/>
                  </a:schemeClr>
                </a:solidFill>
                <a:latin typeface="Comic Sans MS" pitchFamily="66" charset="0"/>
              </a:rPr>
              <a:t>oil</a:t>
            </a:r>
            <a:r>
              <a:rPr lang="nb-NO" sz="3200" dirty="0" smtClean="0">
                <a:solidFill>
                  <a:schemeClr val="accent5">
                    <a:lumMod val="75000"/>
                  </a:schemeClr>
                </a:solidFill>
                <a:latin typeface="Comic Sans MS" pitchFamily="66" charset="0"/>
              </a:rPr>
              <a:t> and gas </a:t>
            </a:r>
            <a:br>
              <a:rPr lang="nb-NO" sz="3200" dirty="0" smtClean="0">
                <a:solidFill>
                  <a:schemeClr val="accent5">
                    <a:lumMod val="75000"/>
                  </a:schemeClr>
                </a:solidFill>
                <a:latin typeface="Comic Sans MS" pitchFamily="66" charset="0"/>
              </a:rPr>
            </a:br>
            <a:r>
              <a:rPr lang="nb-NO" sz="3200" dirty="0" err="1" smtClean="0">
                <a:solidFill>
                  <a:schemeClr val="accent5">
                    <a:lumMod val="75000"/>
                  </a:schemeClr>
                </a:solidFill>
                <a:latin typeface="Comic Sans MS" pitchFamily="66" charset="0"/>
              </a:rPr>
              <a:t>Norway`s</a:t>
            </a:r>
            <a:r>
              <a:rPr lang="nb-NO" sz="3200" dirty="0" smtClean="0">
                <a:solidFill>
                  <a:schemeClr val="accent5">
                    <a:lumMod val="75000"/>
                  </a:schemeClr>
                </a:solidFill>
                <a:latin typeface="Comic Sans MS" pitchFamily="66" charset="0"/>
              </a:rPr>
              <a:t> </a:t>
            </a:r>
            <a:r>
              <a:rPr lang="nb-NO" sz="3200" dirty="0" err="1" smtClean="0">
                <a:solidFill>
                  <a:schemeClr val="accent5">
                    <a:lumMod val="75000"/>
                  </a:schemeClr>
                </a:solidFill>
                <a:latin typeface="Comic Sans MS" pitchFamily="66" charset="0"/>
              </a:rPr>
              <a:t>biggest</a:t>
            </a:r>
            <a:r>
              <a:rPr lang="nb-NO" sz="3200" dirty="0" smtClean="0">
                <a:solidFill>
                  <a:schemeClr val="accent5">
                    <a:lumMod val="75000"/>
                  </a:schemeClr>
                </a:solidFill>
                <a:latin typeface="Comic Sans MS" pitchFamily="66" charset="0"/>
              </a:rPr>
              <a:t> </a:t>
            </a:r>
            <a:r>
              <a:rPr lang="nb-NO" sz="3200" dirty="0" err="1" smtClean="0">
                <a:solidFill>
                  <a:schemeClr val="accent5">
                    <a:lumMod val="75000"/>
                  </a:schemeClr>
                </a:solidFill>
                <a:latin typeface="Comic Sans MS" pitchFamily="66" charset="0"/>
              </a:rPr>
              <a:t>export</a:t>
            </a:r>
            <a:r>
              <a:rPr lang="nb-NO" sz="3200" dirty="0" smtClean="0">
                <a:solidFill>
                  <a:schemeClr val="accent5">
                    <a:lumMod val="75000"/>
                  </a:schemeClr>
                </a:solidFill>
                <a:latin typeface="Comic Sans MS" pitchFamily="66" charset="0"/>
              </a:rPr>
              <a:t> trade</a:t>
            </a:r>
            <a:endParaRPr lang="nb-NO" sz="3200" dirty="0">
              <a:solidFill>
                <a:schemeClr val="accent5">
                  <a:lumMod val="75000"/>
                </a:schemeClr>
              </a:solidFill>
              <a:latin typeface="Comic Sans MS" pitchFamily="66" charset="0"/>
            </a:endParaRPr>
          </a:p>
        </p:txBody>
      </p:sp>
      <p:pic>
        <p:nvPicPr>
          <p:cNvPr id="9" name="Picture 10" descr="petro Fotograf Rune Paleru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15" y="1268760"/>
            <a:ext cx="91551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36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02086" y="2302048"/>
            <a:ext cx="11719260" cy="2501596"/>
            <a:chOff x="209388" y="2871620"/>
            <a:chExt cx="11719260" cy="2501596"/>
          </a:xfrm>
        </p:grpSpPr>
        <p:pic>
          <p:nvPicPr>
            <p:cNvPr id="16" name="Picture 4" descr="http://www.fauna-flora.org/wp-content/uploads/School-of-cod-copyright-Joachim-S-Muel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65"/>
            <a:stretch/>
          </p:blipFill>
          <p:spPr bwMode="auto">
            <a:xfrm>
              <a:off x="4412187" y="2879136"/>
              <a:ext cx="3607666" cy="2447261"/>
            </a:xfrm>
            <a:prstGeom prst="rect">
              <a:avLst/>
            </a:prstGeom>
            <a:solidFill>
              <a:schemeClr val="bg1"/>
            </a:solidFill>
            <a:ln>
              <a:noFill/>
            </a:ln>
            <a:extLst/>
          </p:spPr>
        </p:pic>
        <p:pic>
          <p:nvPicPr>
            <p:cNvPr id="15" name="Picture 5" descr="Image resul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842" b="4275"/>
            <a:stretch/>
          </p:blipFill>
          <p:spPr bwMode="auto">
            <a:xfrm>
              <a:off x="209388" y="2924429"/>
              <a:ext cx="3908105" cy="2448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File:Oil platform P-51 (Brazil).jpg"/>
            <p:cNvPicPr>
              <a:picLocks noChangeAspect="1" noChangeArrowheads="1"/>
            </p:cNvPicPr>
            <p:nvPr/>
          </p:nvPicPr>
          <p:blipFill rotWithShape="1">
            <a:blip r:embed="rId5">
              <a:extLst>
                <a:ext uri="{28A0092B-C50C-407E-A947-70E740481C1C}">
                  <a14:useLocalDpi xmlns:a14="http://schemas.microsoft.com/office/drawing/2010/main" val="0"/>
                </a:ext>
              </a:extLst>
            </a:blip>
            <a:srcRect l="9189" t="3718" r="11428" b="3631"/>
            <a:stretch/>
          </p:blipFill>
          <p:spPr bwMode="auto">
            <a:xfrm>
              <a:off x="8314546" y="2871620"/>
              <a:ext cx="3614102" cy="244726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74826" y="4779149"/>
            <a:ext cx="11738049" cy="954107"/>
            <a:chOff x="-96688" y="1772816"/>
            <a:chExt cx="11738049" cy="954107"/>
          </a:xfrm>
        </p:grpSpPr>
        <p:sp>
          <p:nvSpPr>
            <p:cNvPr id="7" name="TextBox 6"/>
            <p:cNvSpPr txBox="1"/>
            <p:nvPr/>
          </p:nvSpPr>
          <p:spPr>
            <a:xfrm>
              <a:off x="-96688" y="1988259"/>
              <a:ext cx="4333117" cy="523220"/>
            </a:xfrm>
            <a:prstGeom prst="rect">
              <a:avLst/>
            </a:prstGeom>
            <a:noFill/>
          </p:spPr>
          <p:txBody>
            <a:bodyPr wrap="square" rtlCol="0">
              <a:spAutoFit/>
            </a:bodyPr>
            <a:lstStyle/>
            <a:p>
              <a:pPr algn="ctr">
                <a:defRPr/>
              </a:pPr>
              <a:r>
                <a:rPr lang="en-US" sz="2800" dirty="0">
                  <a:solidFill>
                    <a:prstClr val="white"/>
                  </a:solidFill>
                </a:rPr>
                <a:t>Nature</a:t>
              </a:r>
            </a:p>
          </p:txBody>
        </p:sp>
        <p:sp>
          <p:nvSpPr>
            <p:cNvPr id="8" name="TextBox 7"/>
            <p:cNvSpPr txBox="1"/>
            <p:nvPr/>
          </p:nvSpPr>
          <p:spPr>
            <a:xfrm>
              <a:off x="4374601" y="1772816"/>
              <a:ext cx="3462936" cy="954107"/>
            </a:xfrm>
            <a:prstGeom prst="rect">
              <a:avLst/>
            </a:prstGeom>
            <a:noFill/>
          </p:spPr>
          <p:txBody>
            <a:bodyPr wrap="none" rtlCol="0">
              <a:spAutoFit/>
            </a:bodyPr>
            <a:lstStyle/>
            <a:p>
              <a:pPr algn="ctr">
                <a:defRPr/>
              </a:pPr>
              <a:r>
                <a:rPr lang="en-US" sz="2800" dirty="0">
                  <a:solidFill>
                    <a:prstClr val="white"/>
                  </a:solidFill>
                </a:rPr>
                <a:t>Nursery </a:t>
              </a:r>
              <a:r>
                <a:rPr lang="en-US" sz="2800" dirty="0" smtClean="0">
                  <a:solidFill>
                    <a:prstClr val="white"/>
                  </a:solidFill>
                </a:rPr>
                <a:t>grounds </a:t>
              </a:r>
              <a:r>
                <a:rPr lang="en-US" sz="2800" dirty="0">
                  <a:solidFill>
                    <a:prstClr val="white"/>
                  </a:solidFill>
                </a:rPr>
                <a:t>for </a:t>
              </a:r>
              <a:endParaRPr lang="en-US" sz="2800" dirty="0" smtClean="0">
                <a:solidFill>
                  <a:prstClr val="white"/>
                </a:solidFill>
              </a:endParaRPr>
            </a:p>
            <a:p>
              <a:pPr algn="ctr">
                <a:defRPr/>
              </a:pPr>
              <a:r>
                <a:rPr lang="en-US" sz="2800" dirty="0" smtClean="0">
                  <a:solidFill>
                    <a:prstClr val="white"/>
                  </a:solidFill>
                </a:rPr>
                <a:t>commercial </a:t>
              </a:r>
              <a:r>
                <a:rPr lang="en-US" sz="2800" dirty="0">
                  <a:solidFill>
                    <a:prstClr val="white"/>
                  </a:solidFill>
                </a:rPr>
                <a:t>fish stocks</a:t>
              </a:r>
            </a:p>
          </p:txBody>
        </p:sp>
        <p:sp>
          <p:nvSpPr>
            <p:cNvPr id="14" name="TextBox 13"/>
            <p:cNvSpPr txBox="1"/>
            <p:nvPr/>
          </p:nvSpPr>
          <p:spPr>
            <a:xfrm>
              <a:off x="8447089" y="1988259"/>
              <a:ext cx="3194272" cy="523220"/>
            </a:xfrm>
            <a:prstGeom prst="rect">
              <a:avLst/>
            </a:prstGeom>
            <a:noFill/>
          </p:spPr>
          <p:txBody>
            <a:bodyPr wrap="none" rtlCol="0">
              <a:spAutoFit/>
            </a:bodyPr>
            <a:lstStyle/>
            <a:p>
              <a:pPr algn="ctr">
                <a:defRPr/>
              </a:pPr>
              <a:r>
                <a:rPr lang="en-US" sz="2800" dirty="0">
                  <a:solidFill>
                    <a:prstClr val="white"/>
                  </a:solidFill>
                </a:rPr>
                <a:t>Petroleum resources</a:t>
              </a:r>
            </a:p>
          </p:txBody>
        </p:sp>
      </p:grpSp>
      <p:sp>
        <p:nvSpPr>
          <p:cNvPr id="11" name="Title 1"/>
          <p:cNvSpPr txBox="1">
            <a:spLocks/>
          </p:cNvSpPr>
          <p:nvPr/>
        </p:nvSpPr>
        <p:spPr>
          <a:xfrm>
            <a:off x="0" y="-18022"/>
            <a:ext cx="12192000" cy="1358790"/>
          </a:xfrm>
          <a:prstGeom prst="rect">
            <a:avLst/>
          </a:prstGeom>
          <a:no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defRPr/>
            </a:pPr>
            <a:r>
              <a:rPr lang="en-US" sz="3200" b="1" dirty="0" smtClean="0">
                <a:solidFill>
                  <a:prstClr val="white"/>
                </a:solidFill>
                <a:effectLst>
                  <a:outerShdw blurRad="38100" dist="38100" dir="2700000" algn="tl">
                    <a:srgbClr val="000000">
                      <a:alpha val="43137"/>
                    </a:srgbClr>
                  </a:outerShdw>
                </a:effectLst>
                <a:cs typeface="Calibri" pitchFamily="34" charset="0"/>
              </a:rPr>
              <a:t>Welcome to the </a:t>
            </a:r>
            <a:r>
              <a:rPr lang="en-US" sz="3200" b="1" dirty="0" err="1" smtClean="0">
                <a:solidFill>
                  <a:prstClr val="white"/>
                </a:solidFill>
                <a:effectLst>
                  <a:outerShdw blurRad="38100" dist="38100" dir="2700000" algn="tl">
                    <a:srgbClr val="000000">
                      <a:alpha val="43137"/>
                    </a:srgbClr>
                  </a:outerShdw>
                </a:effectLst>
                <a:cs typeface="Calibri" pitchFamily="34" charset="0"/>
              </a:rPr>
              <a:t>Lofotens</a:t>
            </a:r>
            <a:r>
              <a:rPr lang="en-US" sz="3200" b="1" dirty="0" smtClean="0">
                <a:solidFill>
                  <a:prstClr val="white"/>
                </a:solidFill>
                <a:effectLst>
                  <a:outerShdw blurRad="38100" dist="38100" dir="2700000" algn="tl">
                    <a:srgbClr val="000000">
                      <a:alpha val="43137"/>
                    </a:srgbClr>
                  </a:outerShdw>
                </a:effectLst>
                <a:cs typeface="Calibri" pitchFamily="34" charset="0"/>
              </a:rPr>
              <a:t>!</a:t>
            </a:r>
            <a:endParaRPr lang="en-US" sz="3200" b="1" dirty="0">
              <a:solidFill>
                <a:prstClr val="white"/>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3669881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t="24331"/>
          <a:stretch/>
        </p:blipFill>
        <p:spPr>
          <a:xfrm>
            <a:off x="0" y="0"/>
            <a:ext cx="12184410" cy="69127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0" y="1844824"/>
            <a:ext cx="4693773" cy="4572000"/>
          </a:xfrm>
          <a:prstGeom prst="rect">
            <a:avLst/>
          </a:prstGeom>
        </p:spPr>
      </p:pic>
      <p:sp>
        <p:nvSpPr>
          <p:cNvPr id="37" name="Title 1"/>
          <p:cNvSpPr txBox="1">
            <a:spLocks/>
          </p:cNvSpPr>
          <p:nvPr/>
        </p:nvSpPr>
        <p:spPr>
          <a:xfrm>
            <a:off x="6172" y="-27384"/>
            <a:ext cx="12192000" cy="1358790"/>
          </a:xfrm>
          <a:prstGeom prst="rect">
            <a:avLst/>
          </a:prstGeom>
          <a:no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Simulating impacts of petroleum activities on the fisheries</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39" name="TextBox 38"/>
          <p:cNvSpPr txBox="1"/>
          <p:nvPr/>
        </p:nvSpPr>
        <p:spPr>
          <a:xfrm>
            <a:off x="5879976" y="2430179"/>
            <a:ext cx="5674731" cy="138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nb-NO"/>
            </a:defPPr>
            <a:lvl1pPr>
              <a:defRPr sz="8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nb-NO" sz="2800" dirty="0" err="1">
                <a:solidFill>
                  <a:prstClr val="white"/>
                </a:solidFill>
                <a:latin typeface="Calibri"/>
              </a:rPr>
              <a:t>What</a:t>
            </a:r>
            <a:r>
              <a:rPr lang="nb-NO" sz="2800" dirty="0">
                <a:solidFill>
                  <a:prstClr val="white"/>
                </a:solidFill>
                <a:latin typeface="Calibri"/>
              </a:rPr>
              <a:t> is </a:t>
            </a:r>
            <a:r>
              <a:rPr lang="nb-NO" sz="2800" dirty="0" err="1">
                <a:solidFill>
                  <a:prstClr val="white"/>
                </a:solidFill>
                <a:latin typeface="Calibri"/>
              </a:rPr>
              <a:t>the</a:t>
            </a:r>
            <a:r>
              <a:rPr lang="nb-NO" sz="2800" dirty="0">
                <a:solidFill>
                  <a:prstClr val="white"/>
                </a:solidFill>
                <a:latin typeface="Calibri"/>
              </a:rPr>
              <a:t> </a:t>
            </a:r>
            <a:r>
              <a:rPr lang="nb-NO" sz="2800" dirty="0" err="1">
                <a:solidFill>
                  <a:prstClr val="white"/>
                </a:solidFill>
                <a:latin typeface="Calibri"/>
              </a:rPr>
              <a:t>potential</a:t>
            </a:r>
            <a:r>
              <a:rPr lang="nb-NO" sz="2800" dirty="0">
                <a:solidFill>
                  <a:prstClr val="white"/>
                </a:solidFill>
                <a:latin typeface="Calibri"/>
              </a:rPr>
              <a:t> loss </a:t>
            </a:r>
            <a:r>
              <a:rPr lang="nb-NO" sz="2800" dirty="0" err="1">
                <a:solidFill>
                  <a:prstClr val="white"/>
                </a:solidFill>
                <a:latin typeface="Calibri"/>
              </a:rPr>
              <a:t>of</a:t>
            </a:r>
            <a:r>
              <a:rPr lang="nb-NO" sz="2800" dirty="0">
                <a:solidFill>
                  <a:prstClr val="white"/>
                </a:solidFill>
                <a:latin typeface="Calibri"/>
              </a:rPr>
              <a:t> </a:t>
            </a:r>
            <a:r>
              <a:rPr lang="nb-NO" sz="2800" dirty="0" err="1">
                <a:solidFill>
                  <a:prstClr val="white"/>
                </a:solidFill>
                <a:latin typeface="Calibri"/>
              </a:rPr>
              <a:t>cod</a:t>
            </a:r>
            <a:r>
              <a:rPr lang="nb-NO" sz="2800" dirty="0">
                <a:solidFill>
                  <a:prstClr val="white"/>
                </a:solidFill>
                <a:latin typeface="Calibri"/>
              </a:rPr>
              <a:t> </a:t>
            </a:r>
            <a:r>
              <a:rPr lang="nb-NO" sz="2800" dirty="0" err="1">
                <a:solidFill>
                  <a:prstClr val="white"/>
                </a:solidFill>
                <a:latin typeface="Calibri"/>
              </a:rPr>
              <a:t>larvae</a:t>
            </a:r>
            <a:r>
              <a:rPr lang="nb-NO" sz="2800" dirty="0">
                <a:solidFill>
                  <a:prstClr val="white"/>
                </a:solidFill>
                <a:latin typeface="Calibri"/>
              </a:rPr>
              <a:t> from </a:t>
            </a:r>
            <a:r>
              <a:rPr lang="nb-NO" sz="2800" dirty="0" err="1">
                <a:solidFill>
                  <a:prstClr val="white"/>
                </a:solidFill>
                <a:latin typeface="Calibri"/>
              </a:rPr>
              <a:t>the</a:t>
            </a:r>
            <a:r>
              <a:rPr lang="nb-NO" sz="2800" dirty="0">
                <a:solidFill>
                  <a:prstClr val="white"/>
                </a:solidFill>
                <a:latin typeface="Calibri"/>
              </a:rPr>
              <a:t> </a:t>
            </a:r>
            <a:r>
              <a:rPr lang="nb-NO" sz="2800" dirty="0" err="1">
                <a:solidFill>
                  <a:prstClr val="white"/>
                </a:solidFill>
                <a:latin typeface="Calibri"/>
              </a:rPr>
              <a:t>nursery</a:t>
            </a:r>
            <a:r>
              <a:rPr lang="nb-NO" sz="2800" dirty="0">
                <a:solidFill>
                  <a:prstClr val="white"/>
                </a:solidFill>
              </a:rPr>
              <a:t> </a:t>
            </a:r>
            <a:r>
              <a:rPr lang="nb-NO" sz="2800" dirty="0" err="1">
                <a:solidFill>
                  <a:prstClr val="white"/>
                </a:solidFill>
              </a:rPr>
              <a:t>grounds</a:t>
            </a:r>
            <a:r>
              <a:rPr lang="nb-NO" sz="2800" dirty="0">
                <a:solidFill>
                  <a:prstClr val="white"/>
                </a:solidFill>
              </a:rPr>
              <a:t> </a:t>
            </a:r>
            <a:r>
              <a:rPr lang="nb-NO" sz="2800" dirty="0" err="1">
                <a:solidFill>
                  <a:prstClr val="white"/>
                </a:solidFill>
              </a:rPr>
              <a:t>off</a:t>
            </a:r>
            <a:r>
              <a:rPr lang="nb-NO" sz="2800" dirty="0">
                <a:solidFill>
                  <a:prstClr val="white"/>
                </a:solidFill>
              </a:rPr>
              <a:t> </a:t>
            </a:r>
            <a:r>
              <a:rPr lang="nb-NO" sz="2800" dirty="0" err="1">
                <a:solidFill>
                  <a:prstClr val="white"/>
                </a:solidFill>
              </a:rPr>
              <a:t>the</a:t>
            </a:r>
            <a:r>
              <a:rPr lang="nb-NO" sz="2800" dirty="0">
                <a:solidFill>
                  <a:prstClr val="white"/>
                </a:solidFill>
              </a:rPr>
              <a:t> Lofoten </a:t>
            </a:r>
            <a:r>
              <a:rPr lang="nb-NO" sz="2800" dirty="0" err="1">
                <a:solidFill>
                  <a:prstClr val="white"/>
                </a:solidFill>
              </a:rPr>
              <a:t>islands</a:t>
            </a:r>
            <a:r>
              <a:rPr lang="nb-NO" sz="2800" dirty="0">
                <a:solidFill>
                  <a:prstClr val="white"/>
                </a:solidFill>
              </a:rPr>
              <a:t>?</a:t>
            </a:r>
            <a:endParaRPr lang="nb-NO" sz="2800" dirty="0">
              <a:solidFill>
                <a:prstClr val="white"/>
              </a:solidFill>
              <a:latin typeface="Calibri"/>
            </a:endParaRPr>
          </a:p>
        </p:txBody>
      </p:sp>
      <p:sp>
        <p:nvSpPr>
          <p:cNvPr id="40" name="TextBox 39"/>
          <p:cNvSpPr txBox="1"/>
          <p:nvPr/>
        </p:nvSpPr>
        <p:spPr>
          <a:xfrm>
            <a:off x="5879975" y="4581128"/>
            <a:ext cx="5688633"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nb-NO"/>
            </a:defPPr>
            <a:lvl1pPr>
              <a:defRPr sz="8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defRPr/>
            </a:pPr>
            <a:r>
              <a:rPr lang="nb-NO" sz="2800" dirty="0" err="1">
                <a:solidFill>
                  <a:prstClr val="white"/>
                </a:solidFill>
                <a:latin typeface="Calibri"/>
              </a:rPr>
              <a:t>What</a:t>
            </a:r>
            <a:r>
              <a:rPr lang="nb-NO" sz="2800" dirty="0">
                <a:solidFill>
                  <a:prstClr val="white"/>
                </a:solidFill>
                <a:latin typeface="Calibri"/>
              </a:rPr>
              <a:t> is </a:t>
            </a:r>
            <a:r>
              <a:rPr lang="nb-NO" sz="2800" dirty="0" err="1">
                <a:solidFill>
                  <a:prstClr val="white"/>
                </a:solidFill>
                <a:latin typeface="Calibri"/>
              </a:rPr>
              <a:t>the</a:t>
            </a:r>
            <a:r>
              <a:rPr lang="nb-NO" sz="2800" dirty="0">
                <a:solidFill>
                  <a:prstClr val="white"/>
                </a:solidFill>
                <a:latin typeface="Calibri"/>
              </a:rPr>
              <a:t> </a:t>
            </a:r>
            <a:r>
              <a:rPr lang="nb-NO" sz="2800" dirty="0" err="1">
                <a:solidFill>
                  <a:prstClr val="white"/>
                </a:solidFill>
                <a:latin typeface="Calibri"/>
              </a:rPr>
              <a:t>potential</a:t>
            </a:r>
            <a:r>
              <a:rPr lang="nb-NO" sz="2800" dirty="0">
                <a:solidFill>
                  <a:prstClr val="white"/>
                </a:solidFill>
                <a:latin typeface="Calibri"/>
              </a:rPr>
              <a:t> </a:t>
            </a:r>
            <a:r>
              <a:rPr lang="nb-NO" sz="2800" dirty="0" err="1">
                <a:solidFill>
                  <a:prstClr val="white"/>
                </a:solidFill>
                <a:latin typeface="Calibri"/>
              </a:rPr>
              <a:t>impact</a:t>
            </a:r>
            <a:r>
              <a:rPr lang="nb-NO" sz="2800" dirty="0">
                <a:solidFill>
                  <a:prstClr val="white"/>
                </a:solidFill>
                <a:latin typeface="Calibri"/>
              </a:rPr>
              <a:t> </a:t>
            </a:r>
            <a:r>
              <a:rPr lang="nb-NO" sz="2800" dirty="0" err="1">
                <a:solidFill>
                  <a:prstClr val="white"/>
                </a:solidFill>
                <a:latin typeface="Calibri"/>
              </a:rPr>
              <a:t>on</a:t>
            </a:r>
            <a:r>
              <a:rPr lang="nb-NO" sz="2800" dirty="0">
                <a:solidFill>
                  <a:prstClr val="white"/>
                </a:solidFill>
                <a:latin typeface="Calibri"/>
              </a:rPr>
              <a:t> </a:t>
            </a:r>
            <a:r>
              <a:rPr lang="nb-NO" sz="2800" dirty="0" err="1">
                <a:solidFill>
                  <a:prstClr val="white"/>
                </a:solidFill>
                <a:latin typeface="Calibri"/>
              </a:rPr>
              <a:t>the</a:t>
            </a:r>
            <a:r>
              <a:rPr lang="nb-NO" sz="2800" dirty="0">
                <a:solidFill>
                  <a:prstClr val="white"/>
                </a:solidFill>
                <a:latin typeface="Calibri"/>
              </a:rPr>
              <a:t> </a:t>
            </a:r>
            <a:r>
              <a:rPr lang="nb-NO" sz="2800" dirty="0" err="1">
                <a:solidFill>
                  <a:prstClr val="white"/>
                </a:solidFill>
                <a:latin typeface="Calibri"/>
              </a:rPr>
              <a:t>Northeast</a:t>
            </a:r>
            <a:r>
              <a:rPr lang="nb-NO" sz="2800" dirty="0">
                <a:solidFill>
                  <a:prstClr val="white"/>
                </a:solidFill>
                <a:latin typeface="Calibri"/>
              </a:rPr>
              <a:t> Arctic </a:t>
            </a:r>
            <a:r>
              <a:rPr lang="nb-NO" sz="2800" dirty="0" err="1">
                <a:solidFill>
                  <a:prstClr val="white"/>
                </a:solidFill>
                <a:latin typeface="Calibri"/>
              </a:rPr>
              <a:t>cod</a:t>
            </a:r>
            <a:r>
              <a:rPr lang="nb-NO" sz="2800" dirty="0">
                <a:solidFill>
                  <a:prstClr val="white"/>
                </a:solidFill>
                <a:latin typeface="Calibri"/>
              </a:rPr>
              <a:t> stock?</a:t>
            </a:r>
          </a:p>
        </p:txBody>
      </p:sp>
    </p:spTree>
    <p:extLst>
      <p:ext uri="{BB962C8B-B14F-4D97-AF65-F5344CB8AC3E}">
        <p14:creationId xmlns:p14="http://schemas.microsoft.com/office/powerpoint/2010/main" val="1558908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887" t="7322" r="7021" b="7733"/>
          <a:stretch/>
        </p:blipFill>
        <p:spPr>
          <a:xfrm>
            <a:off x="3119251" y="1412776"/>
            <a:ext cx="5400600" cy="5328592"/>
          </a:xfrm>
          <a:prstGeom prst="rect">
            <a:avLst/>
          </a:prstGeom>
        </p:spPr>
      </p:pic>
      <p:sp>
        <p:nvSpPr>
          <p:cNvPr id="3" name="TextBox 2"/>
          <p:cNvSpPr txBox="1"/>
          <p:nvPr/>
        </p:nvSpPr>
        <p:spPr>
          <a:xfrm>
            <a:off x="1055440" y="3356992"/>
            <a:ext cx="1703771" cy="1569660"/>
          </a:xfrm>
          <a:prstGeom prst="rect">
            <a:avLst/>
          </a:prstGeom>
        </p:spPr>
        <p:txBody>
          <a:bodyPr wrap="square" rtlCol="0">
            <a:spAutoFit/>
          </a:bodyPr>
          <a:lstStyle/>
          <a:p>
            <a:pPr algn="ctr"/>
            <a:r>
              <a:rPr lang="en-US" sz="2400" b="1" dirty="0"/>
              <a:t>C</a:t>
            </a:r>
            <a:r>
              <a:rPr lang="en-US" sz="2400" b="1" dirty="0" smtClean="0"/>
              <a:t>od </a:t>
            </a:r>
            <a:r>
              <a:rPr lang="en-US" sz="2400" b="1" dirty="0"/>
              <a:t>eggs &amp; larvae in the nursery grounds</a:t>
            </a:r>
          </a:p>
        </p:txBody>
      </p:sp>
      <p:sp>
        <p:nvSpPr>
          <p:cNvPr id="11" name="TextBox 10"/>
          <p:cNvSpPr txBox="1"/>
          <p:nvPr/>
        </p:nvSpPr>
        <p:spPr>
          <a:xfrm>
            <a:off x="9124050" y="1463546"/>
            <a:ext cx="1724478" cy="1569660"/>
          </a:xfrm>
          <a:prstGeom prst="rect">
            <a:avLst/>
          </a:prstGeom>
        </p:spPr>
        <p:txBody>
          <a:bodyPr wrap="square" rtlCol="0">
            <a:spAutoFit/>
          </a:bodyPr>
          <a:lstStyle/>
          <a:p>
            <a:pPr algn="ctr"/>
            <a:r>
              <a:rPr lang="en-US" sz="2400" b="1" dirty="0" smtClean="0"/>
              <a:t>Barents </a:t>
            </a:r>
            <a:r>
              <a:rPr lang="en-US" sz="2400" b="1" dirty="0"/>
              <a:t>Sea North Arctic cod population</a:t>
            </a:r>
          </a:p>
        </p:txBody>
      </p:sp>
      <p:sp>
        <p:nvSpPr>
          <p:cNvPr id="6" name="5-Point Star 5"/>
          <p:cNvSpPr/>
          <p:nvPr/>
        </p:nvSpPr>
        <p:spPr>
          <a:xfrm>
            <a:off x="5246711" y="3947175"/>
            <a:ext cx="181905" cy="178783"/>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769" y="5398375"/>
            <a:ext cx="713111" cy="457200"/>
          </a:xfrm>
          <a:prstGeom prst="rect">
            <a:avLst/>
          </a:prstGeom>
        </p:spPr>
      </p:pic>
      <p:pic>
        <p:nvPicPr>
          <p:cNvPr id="13" name="Picture 12"/>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2527" y="3535288"/>
            <a:ext cx="987108" cy="685800"/>
          </a:xfrm>
          <a:prstGeom prst="rect">
            <a:avLst/>
          </a:prstGeom>
        </p:spPr>
      </p:pic>
      <p:pic>
        <p:nvPicPr>
          <p:cNvPr id="14" name="Picture 13"/>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6120" y="2116003"/>
            <a:ext cx="497050" cy="345329"/>
          </a:xfrm>
          <a:prstGeom prst="rect">
            <a:avLst/>
          </a:prstGeom>
        </p:spPr>
      </p:pic>
      <p:grpSp>
        <p:nvGrpSpPr>
          <p:cNvPr id="4" name="Group 3"/>
          <p:cNvGrpSpPr/>
          <p:nvPr/>
        </p:nvGrpSpPr>
        <p:grpSpPr>
          <a:xfrm>
            <a:off x="4555706" y="2996953"/>
            <a:ext cx="2188367" cy="2401423"/>
            <a:chOff x="3391745" y="2708920"/>
            <a:chExt cx="2188367" cy="2401423"/>
          </a:xfrm>
        </p:grpSpPr>
        <p:pic>
          <p:nvPicPr>
            <p:cNvPr id="18" name="Picture 17"/>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745" y="4935739"/>
              <a:ext cx="272336" cy="174604"/>
            </a:xfrm>
            <a:prstGeom prst="rect">
              <a:avLst/>
            </a:prstGeom>
          </p:spPr>
        </p:pic>
        <p:pic>
          <p:nvPicPr>
            <p:cNvPr id="19" name="Picture 18"/>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9489" y="4532071"/>
              <a:ext cx="272336" cy="174604"/>
            </a:xfrm>
            <a:prstGeom prst="rect">
              <a:avLst/>
            </a:prstGeom>
          </p:spPr>
        </p:pic>
        <p:pic>
          <p:nvPicPr>
            <p:cNvPr id="20" name="Picture 19"/>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7800" y="3872958"/>
              <a:ext cx="272336" cy="174604"/>
            </a:xfrm>
            <a:prstGeom prst="rect">
              <a:avLst/>
            </a:prstGeom>
          </p:spPr>
        </p:pic>
        <p:pic>
          <p:nvPicPr>
            <p:cNvPr id="21" name="Picture 20"/>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1661" y="4324430"/>
              <a:ext cx="272336" cy="174604"/>
            </a:xfrm>
            <a:prstGeom prst="rect">
              <a:avLst/>
            </a:prstGeom>
          </p:spPr>
        </p:pic>
        <p:pic>
          <p:nvPicPr>
            <p:cNvPr id="22" name="Picture 21"/>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5677" y="3468809"/>
              <a:ext cx="272336" cy="174604"/>
            </a:xfrm>
            <a:prstGeom prst="rect">
              <a:avLst/>
            </a:prstGeom>
          </p:spPr>
        </p:pic>
        <p:pic>
          <p:nvPicPr>
            <p:cNvPr id="23" name="Picture 22"/>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1627" y="3556111"/>
              <a:ext cx="272336" cy="174604"/>
            </a:xfrm>
            <a:prstGeom prst="rect">
              <a:avLst/>
            </a:prstGeom>
          </p:spPr>
        </p:pic>
        <p:pic>
          <p:nvPicPr>
            <p:cNvPr id="24" name="Picture 23"/>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6231" y="2992414"/>
              <a:ext cx="272336" cy="174604"/>
            </a:xfrm>
            <a:prstGeom prst="rect">
              <a:avLst/>
            </a:prstGeom>
          </p:spPr>
        </p:pic>
        <p:pic>
          <p:nvPicPr>
            <p:cNvPr id="25" name="Picture 24"/>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247" y="2841131"/>
              <a:ext cx="272336" cy="174604"/>
            </a:xfrm>
            <a:prstGeom prst="rect">
              <a:avLst/>
            </a:prstGeom>
          </p:spPr>
        </p:pic>
        <p:pic>
          <p:nvPicPr>
            <p:cNvPr id="26" name="Picture 25"/>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7776" y="2708920"/>
              <a:ext cx="272336" cy="174604"/>
            </a:xfrm>
            <a:prstGeom prst="rect">
              <a:avLst/>
            </a:prstGeom>
          </p:spPr>
        </p:pic>
      </p:grpSp>
      <p:pic>
        <p:nvPicPr>
          <p:cNvPr id="27" name="Picture 26"/>
          <p:cNvPicPr preferRelativeResize="0">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7688" y="6027181"/>
            <a:ext cx="264382" cy="169504"/>
          </a:xfrm>
          <a:prstGeom prst="rect">
            <a:avLst/>
          </a:prstGeom>
        </p:spPr>
      </p:pic>
      <p:sp>
        <p:nvSpPr>
          <p:cNvPr id="28" name="5-Point Star 27"/>
          <p:cNvSpPr/>
          <p:nvPr/>
        </p:nvSpPr>
        <p:spPr>
          <a:xfrm>
            <a:off x="3370166" y="5766184"/>
            <a:ext cx="181905" cy="178783"/>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p:cNvGrpSpPr/>
          <p:nvPr/>
        </p:nvGrpSpPr>
        <p:grpSpPr>
          <a:xfrm>
            <a:off x="-24680" y="-27384"/>
            <a:ext cx="12192000" cy="1358790"/>
            <a:chOff x="-24680" y="-27384"/>
            <a:chExt cx="12192000" cy="1358790"/>
          </a:xfrm>
        </p:grpSpPr>
        <p:sp>
          <p:nvSpPr>
            <p:cNvPr id="31"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Model spatial domains</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3" name="Picture 3" descr="P:\MFORSK\5450 Petromaks SYMBIOSES\7 Publicity and Outreach_Katrin\Logos\SYMBIOSES Logo\New Logo_280320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42732" y="143595"/>
              <a:ext cx="885197" cy="10737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9034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SYMBIOSES</a:t>
            </a:r>
            <a:endParaRPr lang="en-US" dirty="0"/>
          </a:p>
        </p:txBody>
      </p:sp>
      <p:pic>
        <p:nvPicPr>
          <p:cNvPr id="3" name="Picture 2"/>
          <p:cNvPicPr>
            <a:picLocks noChangeAspect="1"/>
          </p:cNvPicPr>
          <p:nvPr/>
        </p:nvPicPr>
        <p:blipFill>
          <a:blip r:embed="rId3"/>
          <a:stretch>
            <a:fillRect/>
          </a:stretch>
        </p:blipFill>
        <p:spPr>
          <a:xfrm>
            <a:off x="447566" y="1844824"/>
            <a:ext cx="11296867" cy="3853006"/>
          </a:xfrm>
          <a:prstGeom prst="rect">
            <a:avLst/>
          </a:prstGeom>
        </p:spPr>
      </p:pic>
      <p:grpSp>
        <p:nvGrpSpPr>
          <p:cNvPr id="24" name="Group 23"/>
          <p:cNvGrpSpPr/>
          <p:nvPr/>
        </p:nvGrpSpPr>
        <p:grpSpPr>
          <a:xfrm>
            <a:off x="9480376" y="387406"/>
            <a:ext cx="1728192" cy="1237586"/>
            <a:chOff x="6744072" y="260648"/>
            <a:chExt cx="2088232" cy="1437906"/>
          </a:xfrm>
        </p:grpSpPr>
        <p:sp>
          <p:nvSpPr>
            <p:cNvPr id="25" name="Rounded Rectangle 24"/>
            <p:cNvSpPr/>
            <p:nvPr/>
          </p:nvSpPr>
          <p:spPr>
            <a:xfrm>
              <a:off x="6744072" y="260648"/>
              <a:ext cx="2088232" cy="143790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120" y="316661"/>
              <a:ext cx="1295090" cy="1325880"/>
            </a:xfrm>
            <a:prstGeom prst="rect">
              <a:avLst/>
            </a:prstGeom>
          </p:spPr>
        </p:pic>
      </p:grpSp>
      <p:grpSp>
        <p:nvGrpSpPr>
          <p:cNvPr id="27" name="Group 26"/>
          <p:cNvGrpSpPr/>
          <p:nvPr/>
        </p:nvGrpSpPr>
        <p:grpSpPr>
          <a:xfrm>
            <a:off x="909142" y="400415"/>
            <a:ext cx="1847378" cy="1237585"/>
            <a:chOff x="3791744" y="260648"/>
            <a:chExt cx="2232248" cy="1437905"/>
          </a:xfrm>
        </p:grpSpPr>
        <p:sp>
          <p:nvSpPr>
            <p:cNvPr id="28" name="Rounded Rectangle 27"/>
            <p:cNvSpPr/>
            <p:nvPr/>
          </p:nvSpPr>
          <p:spPr>
            <a:xfrm>
              <a:off x="3791744" y="260648"/>
              <a:ext cx="2232248" cy="143790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7768" y="433759"/>
              <a:ext cx="1800200" cy="1091683"/>
            </a:xfrm>
            <a:prstGeom prst="rect">
              <a:avLst/>
            </a:prstGeom>
          </p:spPr>
        </p:pic>
      </p:grpSp>
      <p:sp>
        <p:nvSpPr>
          <p:cNvPr id="4" name="Right Arrow 3"/>
          <p:cNvSpPr/>
          <p:nvPr/>
        </p:nvSpPr>
        <p:spPr>
          <a:xfrm rot="12722393">
            <a:off x="3416130" y="5072514"/>
            <a:ext cx="2592288" cy="68559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297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5360" y="2168778"/>
            <a:ext cx="4644008" cy="3369426"/>
            <a:chOff x="1524000" y="1185467"/>
            <a:chExt cx="4644008" cy="336942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889775"/>
              <a:ext cx="4644008" cy="2665118"/>
            </a:xfrm>
            <a:prstGeom prst="rect">
              <a:avLst/>
            </a:prstGeom>
          </p:spPr>
        </p:pic>
        <p:sp>
          <p:nvSpPr>
            <p:cNvPr id="12" name="TextBox 11"/>
            <p:cNvSpPr txBox="1"/>
            <p:nvPr/>
          </p:nvSpPr>
          <p:spPr>
            <a:xfrm>
              <a:off x="2495600" y="1185467"/>
              <a:ext cx="261506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b-NO" dirty="0" smtClean="0"/>
                <a:t>Exposure</a:t>
              </a:r>
              <a:r>
                <a:rPr lang="nb-NO" dirty="0"/>
                <a:t> </a:t>
              </a:r>
              <a:r>
                <a:rPr lang="nb-NO" dirty="0" smtClean="0"/>
                <a:t>Concentration</a:t>
              </a:r>
              <a:endParaRPr lang="nb-NO" dirty="0"/>
            </a:p>
          </p:txBody>
        </p:sp>
        <p:sp>
          <p:nvSpPr>
            <p:cNvPr id="13" name="Down Arrow 12"/>
            <p:cNvSpPr/>
            <p:nvPr/>
          </p:nvSpPr>
          <p:spPr>
            <a:xfrm>
              <a:off x="3777503" y="1617515"/>
              <a:ext cx="72008" cy="251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4" name="TextBox 13"/>
          <p:cNvSpPr txBox="1"/>
          <p:nvPr/>
        </p:nvSpPr>
        <p:spPr>
          <a:xfrm>
            <a:off x="7826712" y="2276872"/>
            <a:ext cx="10554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nb-NO" dirty="0" smtClean="0"/>
              <a:t>Mortality</a:t>
            </a:r>
            <a:endParaRPr lang="nb-NO" dirty="0"/>
          </a:p>
        </p:txBody>
      </p:sp>
      <p:sp>
        <p:nvSpPr>
          <p:cNvPr id="16" name="Right Arrow 15"/>
          <p:cNvSpPr/>
          <p:nvPr/>
        </p:nvSpPr>
        <p:spPr>
          <a:xfrm>
            <a:off x="6694841" y="3671589"/>
            <a:ext cx="368034" cy="15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7" name="Group 16"/>
          <p:cNvGrpSpPr/>
          <p:nvPr/>
        </p:nvGrpSpPr>
        <p:grpSpPr>
          <a:xfrm>
            <a:off x="10255302" y="3059668"/>
            <a:ext cx="1457322" cy="1017404"/>
            <a:chOff x="774375" y="4683379"/>
            <a:chExt cx="1457322" cy="1017404"/>
          </a:xfrm>
        </p:grpSpPr>
        <p:sp>
          <p:nvSpPr>
            <p:cNvPr id="18" name="TextBox 17"/>
            <p:cNvSpPr txBox="1"/>
            <p:nvPr/>
          </p:nvSpPr>
          <p:spPr>
            <a:xfrm>
              <a:off x="774375" y="5054452"/>
              <a:ext cx="1457322"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nb-NO" dirty="0"/>
                <a:t>Best </a:t>
              </a:r>
              <a:r>
                <a:rPr lang="nb-NO" dirty="0" err="1"/>
                <a:t>estimate</a:t>
              </a:r>
              <a:endParaRPr lang="nb-NO" dirty="0"/>
            </a:p>
            <a:p>
              <a:r>
                <a:rPr lang="nb-NO" dirty="0"/>
                <a:t>SF = 50</a:t>
              </a:r>
            </a:p>
          </p:txBody>
        </p:sp>
        <p:sp>
          <p:nvSpPr>
            <p:cNvPr id="19" name="TextBox 18"/>
            <p:cNvSpPr txBox="1"/>
            <p:nvPr/>
          </p:nvSpPr>
          <p:spPr>
            <a:xfrm>
              <a:off x="1094430" y="4683379"/>
              <a:ext cx="817211" cy="369332"/>
            </a:xfrm>
            <a:prstGeom prst="rect">
              <a:avLst/>
            </a:prstGeom>
            <a:noFill/>
          </p:spPr>
          <p:txBody>
            <a:bodyPr wrap="none" rtlCol="0">
              <a:spAutoFit/>
            </a:bodyPr>
            <a:lstStyle/>
            <a:p>
              <a:r>
                <a:rPr lang="nb-NO" b="1" dirty="0" err="1"/>
                <a:t>Effects</a:t>
              </a:r>
              <a:endParaRPr lang="nb-NO" b="1" dirty="0"/>
            </a:p>
          </p:txBody>
        </p:sp>
      </p:grpSp>
      <p:grpSp>
        <p:nvGrpSpPr>
          <p:cNvPr id="20" name="Group 19"/>
          <p:cNvGrpSpPr/>
          <p:nvPr/>
        </p:nvGrpSpPr>
        <p:grpSpPr>
          <a:xfrm>
            <a:off x="5551097" y="3068505"/>
            <a:ext cx="1077944" cy="947662"/>
            <a:chOff x="5794056" y="4555631"/>
            <a:chExt cx="1077944" cy="947662"/>
          </a:xfrm>
        </p:grpSpPr>
        <p:sp>
          <p:nvSpPr>
            <p:cNvPr id="21" name="TextBox 20"/>
            <p:cNvSpPr txBox="1"/>
            <p:nvPr/>
          </p:nvSpPr>
          <p:spPr>
            <a:xfrm>
              <a:off x="5794056" y="4856962"/>
              <a:ext cx="10779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dirty="0" err="1"/>
                <a:t>Fathead</a:t>
              </a:r>
              <a:r>
                <a:rPr lang="nb-NO" dirty="0"/>
                <a:t> </a:t>
              </a:r>
              <a:r>
                <a:rPr lang="nb-NO" dirty="0" err="1"/>
                <a:t>Minnow</a:t>
              </a:r>
              <a:endParaRPr lang="nb-NO" dirty="0"/>
            </a:p>
          </p:txBody>
        </p:sp>
        <p:sp>
          <p:nvSpPr>
            <p:cNvPr id="22" name="TextBox 21"/>
            <p:cNvSpPr txBox="1"/>
            <p:nvPr/>
          </p:nvSpPr>
          <p:spPr>
            <a:xfrm>
              <a:off x="6012160" y="4555631"/>
              <a:ext cx="633956" cy="369332"/>
            </a:xfrm>
            <a:prstGeom prst="rect">
              <a:avLst/>
            </a:prstGeom>
            <a:noFill/>
          </p:spPr>
          <p:txBody>
            <a:bodyPr wrap="none" rtlCol="0">
              <a:spAutoFit/>
            </a:bodyPr>
            <a:lstStyle/>
            <a:p>
              <a:r>
                <a:rPr lang="nb-NO" b="1" dirty="0"/>
                <a:t>Data</a:t>
              </a:r>
            </a:p>
          </p:txBody>
        </p:sp>
      </p:grpSp>
      <p:grpSp>
        <p:nvGrpSpPr>
          <p:cNvPr id="23" name="Group 22"/>
          <p:cNvGrpSpPr/>
          <p:nvPr/>
        </p:nvGrpSpPr>
        <p:grpSpPr>
          <a:xfrm>
            <a:off x="7128675" y="2996952"/>
            <a:ext cx="2568042" cy="1224661"/>
            <a:chOff x="5794056" y="4555631"/>
            <a:chExt cx="2118372" cy="1224661"/>
          </a:xfrm>
        </p:grpSpPr>
        <p:sp>
          <p:nvSpPr>
            <p:cNvPr id="24" name="TextBox 23"/>
            <p:cNvSpPr txBox="1"/>
            <p:nvPr/>
          </p:nvSpPr>
          <p:spPr>
            <a:xfrm>
              <a:off x="5794056" y="4856962"/>
              <a:ext cx="211837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dirty="0"/>
                <a:t>NEC</a:t>
              </a:r>
            </a:p>
            <a:p>
              <a:r>
                <a:rPr lang="nb-NO" dirty="0"/>
                <a:t>Killing rate</a:t>
              </a:r>
            </a:p>
            <a:p>
              <a:r>
                <a:rPr lang="nb-NO" dirty="0" err="1"/>
                <a:t>Elimination</a:t>
              </a:r>
              <a:r>
                <a:rPr lang="nb-NO" dirty="0"/>
                <a:t> rate </a:t>
              </a:r>
              <a:r>
                <a:rPr lang="nb-NO" dirty="0" err="1"/>
                <a:t>constant</a:t>
              </a:r>
              <a:endParaRPr lang="nb-NO" dirty="0"/>
            </a:p>
          </p:txBody>
        </p:sp>
        <p:sp>
          <p:nvSpPr>
            <p:cNvPr id="25" name="TextBox 24"/>
            <p:cNvSpPr txBox="1"/>
            <p:nvPr/>
          </p:nvSpPr>
          <p:spPr>
            <a:xfrm>
              <a:off x="6012160" y="4555631"/>
              <a:ext cx="1049547" cy="369332"/>
            </a:xfrm>
            <a:prstGeom prst="rect">
              <a:avLst/>
            </a:prstGeom>
            <a:noFill/>
          </p:spPr>
          <p:txBody>
            <a:bodyPr wrap="none" rtlCol="0">
              <a:spAutoFit/>
            </a:bodyPr>
            <a:lstStyle/>
            <a:p>
              <a:r>
                <a:rPr lang="nb-NO" b="1" dirty="0"/>
                <a:t>Parameters</a:t>
              </a:r>
            </a:p>
          </p:txBody>
        </p:sp>
      </p:grpSp>
      <p:sp>
        <p:nvSpPr>
          <p:cNvPr id="26" name="Right Arrow 25"/>
          <p:cNvSpPr/>
          <p:nvPr/>
        </p:nvSpPr>
        <p:spPr>
          <a:xfrm>
            <a:off x="9762517" y="3682977"/>
            <a:ext cx="368034" cy="153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p:cNvSpPr txBox="1"/>
          <p:nvPr/>
        </p:nvSpPr>
        <p:spPr>
          <a:xfrm>
            <a:off x="5447928" y="4110189"/>
            <a:ext cx="1280094" cy="369332"/>
          </a:xfrm>
          <a:prstGeom prst="rect">
            <a:avLst/>
          </a:prstGeom>
          <a:noFill/>
        </p:spPr>
        <p:txBody>
          <a:bodyPr wrap="none" rtlCol="0">
            <a:spAutoFit/>
          </a:bodyPr>
          <a:lstStyle/>
          <a:p>
            <a:r>
              <a:rPr lang="nb-NO" dirty="0" err="1"/>
              <a:t>Napthalene</a:t>
            </a:r>
            <a:endParaRPr lang="nb-NO" dirty="0"/>
          </a:p>
        </p:txBody>
      </p:sp>
      <p:pic>
        <p:nvPicPr>
          <p:cNvPr id="29" name="Picture 3" descr="P:\MFORSK\5450 Petromaks SYMBIOSES\7 Publicity and Outreach_Katrin\Logos\SYMBIOSES Logo\New Logo_2803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2732" y="152957"/>
            <a:ext cx="885197" cy="107379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24680" y="-18022"/>
            <a:ext cx="12192000" cy="1358790"/>
            <a:chOff x="-24680" y="-27384"/>
            <a:chExt cx="12192000" cy="1358790"/>
          </a:xfrm>
        </p:grpSpPr>
        <p:sp>
          <p:nvSpPr>
            <p:cNvPr id="34"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DEB in SYMBIOSES</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5" name="Picture 3" descr="P:\MFORSK\5450 Petromaks SYMBIOSES\7 Publicity and Outreach_Katrin\Logos\SYMBIOSES Logo\New Logo_2803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2732" y="143595"/>
              <a:ext cx="885197" cy="1073797"/>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p:cNvSpPr/>
          <p:nvPr/>
        </p:nvSpPr>
        <p:spPr>
          <a:xfrm>
            <a:off x="7463918" y="5013176"/>
            <a:ext cx="4465598" cy="707886"/>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C. </a:t>
            </a:r>
            <a:r>
              <a:rPr kumimoji="0" lang="x-none" sz="2000" b="1"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Klok </a:t>
            </a:r>
            <a:r>
              <a:rPr kumimoji="0" lang="en-US" sz="2000" b="1"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 et al. 2014</a:t>
            </a:r>
            <a:r>
              <a:rPr kumimoji="0" lang="x-none" sz="2000" b="0"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 Mar Environ</a:t>
            </a:r>
            <a:r>
              <a:rPr kumimoji="0" lang="en-US" sz="2000" b="0"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 </a:t>
            </a:r>
            <a:r>
              <a:rPr kumimoji="0" lang="x-none" sz="2000" b="0" i="0" u="none" strike="noStrike" kern="1200" cap="none" spc="0" normalizeH="0" baseline="0" noProof="0" dirty="0" smtClean="0">
                <a:ln>
                  <a:noFill/>
                </a:ln>
                <a:solidFill>
                  <a:prstClr val="black"/>
                </a:solidFill>
                <a:effectLst/>
                <a:uLnTx/>
                <a:uFillTx/>
                <a:latin typeface="Calibri"/>
                <a:ea typeface="PMingLiU"/>
                <a:cs typeface="Times New Roman" panose="02020603050405020304" pitchFamily="18" charset="0"/>
              </a:rPr>
              <a:t>Res </a:t>
            </a:r>
            <a:r>
              <a:rPr kumimoji="0" lang="x-none" sz="2000" b="0" i="0" u="none" strike="noStrike" kern="1200" cap="none" spc="0" normalizeH="0" baseline="0" noProof="0" dirty="0">
                <a:ln>
                  <a:noFill/>
                </a:ln>
                <a:solidFill>
                  <a:prstClr val="black"/>
                </a:solidFill>
                <a:effectLst/>
                <a:uLnTx/>
                <a:uFillTx/>
                <a:latin typeface="Calibri"/>
                <a:ea typeface="PMingLiU"/>
                <a:cs typeface="Times New Roman" panose="02020603050405020304" pitchFamily="18" charset="0"/>
              </a:rPr>
              <a:t>101:60-68.</a:t>
            </a:r>
            <a:endParaRPr kumimoji="0" lang="en-US" sz="2000" b="0" i="0" u="none" strike="noStrike" kern="1200" cap="none" spc="0" normalizeH="0" baseline="0" noProof="0" dirty="0">
              <a:ln>
                <a:noFill/>
              </a:ln>
              <a:solidFill>
                <a:prstClr val="black"/>
              </a:solidFill>
              <a:effectLst/>
              <a:uLnTx/>
              <a:uFillTx/>
              <a:latin typeface="Calibri"/>
              <a:ea typeface="PMingLiU"/>
              <a:cs typeface="Times New Roman" panose="02020603050405020304" pitchFamily="18" charset="0"/>
            </a:endParaRPr>
          </a:p>
        </p:txBody>
      </p:sp>
    </p:spTree>
    <p:extLst>
      <p:ext uri="{BB962C8B-B14F-4D97-AF65-F5344CB8AC3E}">
        <p14:creationId xmlns:p14="http://schemas.microsoft.com/office/powerpoint/2010/main" val="12603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p:cNvSpPr/>
          <p:nvPr/>
        </p:nvSpPr>
        <p:spPr>
          <a:xfrm>
            <a:off x="678178" y="1964775"/>
            <a:ext cx="8726611" cy="4693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TextBox 122"/>
          <p:cNvSpPr txBox="1"/>
          <p:nvPr/>
        </p:nvSpPr>
        <p:spPr>
          <a:xfrm>
            <a:off x="747527" y="6241253"/>
            <a:ext cx="125899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prstClr val="black"/>
                </a:solidFill>
                <a:effectLst/>
                <a:uLnTx/>
                <a:uFillTx/>
                <a:latin typeface="Calibri"/>
                <a:ea typeface="+mn-ea"/>
                <a:cs typeface="+mn-cs"/>
              </a:rPr>
              <a:t>LC50 (mg/L)</a:t>
            </a:r>
          </a:p>
        </p:txBody>
      </p:sp>
      <p:graphicFrame>
        <p:nvGraphicFramePr>
          <p:cNvPr id="124" name="Chart 123"/>
          <p:cNvGraphicFramePr>
            <a:graphicFrameLocks/>
          </p:cNvGraphicFramePr>
          <p:nvPr>
            <p:extLst/>
          </p:nvPr>
        </p:nvGraphicFramePr>
        <p:xfrm>
          <a:off x="1894410" y="1917552"/>
          <a:ext cx="7510379" cy="4543425"/>
        </p:xfrm>
        <a:graphic>
          <a:graphicData uri="http://schemas.openxmlformats.org/drawingml/2006/chart">
            <c:chart xmlns:c="http://schemas.openxmlformats.org/drawingml/2006/chart" xmlns:r="http://schemas.openxmlformats.org/officeDocument/2006/relationships" r:id="rId3"/>
          </a:graphicData>
        </a:graphic>
      </p:graphicFrame>
      <p:pic>
        <p:nvPicPr>
          <p:cNvPr id="125" name="Picture 1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084" y="3255697"/>
            <a:ext cx="457223" cy="234962"/>
          </a:xfrm>
          <a:prstGeom prst="rect">
            <a:avLst/>
          </a:prstGeom>
        </p:spPr>
      </p:pic>
      <p:sp>
        <p:nvSpPr>
          <p:cNvPr id="126" name="TextBox 125"/>
          <p:cNvSpPr txBox="1"/>
          <p:nvPr/>
        </p:nvSpPr>
        <p:spPr>
          <a:xfrm>
            <a:off x="7409181" y="3942085"/>
            <a:ext cx="4845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egg</a:t>
            </a: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6920" y="3602132"/>
            <a:ext cx="609685" cy="381053"/>
          </a:xfrm>
          <a:prstGeom prst="rect">
            <a:avLst/>
          </a:prstGeom>
        </p:spPr>
      </p:pic>
      <p:sp>
        <p:nvSpPr>
          <p:cNvPr id="128" name="Rectangle 127"/>
          <p:cNvSpPr/>
          <p:nvPr/>
        </p:nvSpPr>
        <p:spPr>
          <a:xfrm rot="5400000">
            <a:off x="5430777" y="2683447"/>
            <a:ext cx="437646" cy="751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9" name="Group 128"/>
          <p:cNvGrpSpPr/>
          <p:nvPr/>
        </p:nvGrpSpPr>
        <p:grpSpPr>
          <a:xfrm>
            <a:off x="1986489" y="6164348"/>
            <a:ext cx="7362585" cy="505012"/>
            <a:chOff x="1337270" y="5605790"/>
            <a:chExt cx="7362585" cy="505012"/>
          </a:xfrm>
        </p:grpSpPr>
        <p:sp>
          <p:nvSpPr>
            <p:cNvPr id="147" name="Rectangle 146"/>
            <p:cNvSpPr/>
            <p:nvPr/>
          </p:nvSpPr>
          <p:spPr>
            <a:xfrm>
              <a:off x="8176955" y="5605790"/>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8" name="Rectangle 147"/>
            <p:cNvSpPr/>
            <p:nvPr/>
          </p:nvSpPr>
          <p:spPr>
            <a:xfrm>
              <a:off x="7571846" y="5623296"/>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9" name="Rectangle 148"/>
            <p:cNvSpPr/>
            <p:nvPr/>
          </p:nvSpPr>
          <p:spPr>
            <a:xfrm>
              <a:off x="6913847" y="5623296"/>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0" name="Rectangle 149"/>
            <p:cNvSpPr/>
            <p:nvPr/>
          </p:nvSpPr>
          <p:spPr>
            <a:xfrm>
              <a:off x="6255848" y="5623296"/>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1" name="Rectangle 150"/>
            <p:cNvSpPr/>
            <p:nvPr/>
          </p:nvSpPr>
          <p:spPr>
            <a:xfrm>
              <a:off x="5597848" y="5623296"/>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2" name="Rectangle 151"/>
            <p:cNvSpPr/>
            <p:nvPr/>
          </p:nvSpPr>
          <p:spPr>
            <a:xfrm>
              <a:off x="4939850" y="5623296"/>
              <a:ext cx="522900"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3" name="Rectangle 152"/>
            <p:cNvSpPr/>
            <p:nvPr/>
          </p:nvSpPr>
          <p:spPr>
            <a:xfrm>
              <a:off x="4219334" y="5623296"/>
              <a:ext cx="585417"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4" name="Rectangle 153"/>
            <p:cNvSpPr/>
            <p:nvPr/>
          </p:nvSpPr>
          <p:spPr>
            <a:xfrm>
              <a:off x="3498818" y="5623296"/>
              <a:ext cx="585417"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5" name="Rectangle 154"/>
            <p:cNvSpPr/>
            <p:nvPr/>
          </p:nvSpPr>
          <p:spPr>
            <a:xfrm>
              <a:off x="2778302" y="5623296"/>
              <a:ext cx="585417"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6" name="Rectangle 155"/>
            <p:cNvSpPr/>
            <p:nvPr/>
          </p:nvSpPr>
          <p:spPr>
            <a:xfrm>
              <a:off x="2057786" y="5623296"/>
              <a:ext cx="585417"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7" name="Rectangle 156"/>
            <p:cNvSpPr/>
            <p:nvPr/>
          </p:nvSpPr>
          <p:spPr>
            <a:xfrm>
              <a:off x="1337270" y="5623296"/>
              <a:ext cx="585417" cy="48750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US" sz="2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0" name="Picture 1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5829" y="4487034"/>
            <a:ext cx="609685" cy="381053"/>
          </a:xfrm>
          <a:prstGeom prst="rect">
            <a:avLst/>
          </a:prstGeom>
        </p:spPr>
      </p:pic>
      <p:pic>
        <p:nvPicPr>
          <p:cNvPr id="131" name="Picture 1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869" y="4970239"/>
            <a:ext cx="609685" cy="381053"/>
          </a:xfrm>
          <a:prstGeom prst="rect">
            <a:avLst/>
          </a:prstGeom>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925" y="5410007"/>
            <a:ext cx="609685" cy="381053"/>
          </a:xfrm>
          <a:prstGeom prst="rect">
            <a:avLst/>
          </a:prstGeom>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389" y="2716205"/>
            <a:ext cx="609685" cy="381053"/>
          </a:xfrm>
          <a:prstGeom prst="rect">
            <a:avLst/>
          </a:prstGeom>
        </p:spPr>
      </p:pic>
      <p:pic>
        <p:nvPicPr>
          <p:cNvPr id="134" name="Picture 1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3925" y="2797025"/>
            <a:ext cx="495325" cy="298465"/>
          </a:xfrm>
          <a:prstGeom prst="rect">
            <a:avLst/>
          </a:prstGeom>
        </p:spPr>
      </p:pic>
      <p:pic>
        <p:nvPicPr>
          <p:cNvPr id="135" name="Picture 134"/>
          <p:cNvPicPr/>
          <p:nvPr/>
        </p:nvPicPr>
        <p:blipFill>
          <a:blip r:embed="rId7" cstate="print">
            <a:extLst>
              <a:ext uri="{28A0092B-C50C-407E-A947-70E740481C1C}">
                <a14:useLocalDpi xmlns:a14="http://schemas.microsoft.com/office/drawing/2010/main" val="0"/>
              </a:ext>
            </a:extLst>
          </a:blip>
          <a:stretch>
            <a:fillRect/>
          </a:stretch>
        </p:blipFill>
        <p:spPr>
          <a:xfrm>
            <a:off x="7166518" y="4191464"/>
            <a:ext cx="349251" cy="224155"/>
          </a:xfrm>
          <a:prstGeom prst="rect">
            <a:avLst/>
          </a:prstGeom>
        </p:spPr>
      </p:pic>
      <p:pic>
        <p:nvPicPr>
          <p:cNvPr id="136" name="Picture 135"/>
          <p:cNvPicPr/>
          <p:nvPr/>
        </p:nvPicPr>
        <p:blipFill>
          <a:blip r:embed="rId7" cstate="print">
            <a:extLst>
              <a:ext uri="{28A0092B-C50C-407E-A947-70E740481C1C}">
                <a14:useLocalDpi xmlns:a14="http://schemas.microsoft.com/office/drawing/2010/main" val="0"/>
              </a:ext>
            </a:extLst>
          </a:blip>
          <a:stretch>
            <a:fillRect/>
          </a:stretch>
        </p:blipFill>
        <p:spPr>
          <a:xfrm>
            <a:off x="6696919" y="4676828"/>
            <a:ext cx="349251" cy="224155"/>
          </a:xfrm>
          <a:prstGeom prst="rect">
            <a:avLst/>
          </a:prstGeom>
        </p:spPr>
      </p:pic>
      <p:pic>
        <p:nvPicPr>
          <p:cNvPr id="137" name="Picture 1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237" y="3915557"/>
            <a:ext cx="609685" cy="381053"/>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389" y="4491628"/>
            <a:ext cx="495325" cy="298465"/>
          </a:xfrm>
          <a:prstGeom prst="rect">
            <a:avLst/>
          </a:prstGeom>
        </p:spPr>
      </p:pic>
      <p:pic>
        <p:nvPicPr>
          <p:cNvPr id="139" name="Picture 1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361" y="4700398"/>
            <a:ext cx="457223" cy="234962"/>
          </a:xfrm>
          <a:prstGeom prst="rect">
            <a:avLst/>
          </a:prstGeom>
        </p:spPr>
      </p:pic>
      <p:pic>
        <p:nvPicPr>
          <p:cNvPr id="140" name="Picture 1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157" y="4256652"/>
            <a:ext cx="457223" cy="234962"/>
          </a:xfrm>
          <a:prstGeom prst="rect">
            <a:avLst/>
          </a:prstGeom>
        </p:spPr>
      </p:pic>
      <p:pic>
        <p:nvPicPr>
          <p:cNvPr id="141" name="Picture 1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549" y="4163164"/>
            <a:ext cx="495325" cy="298465"/>
          </a:xfrm>
          <a:prstGeom prst="rect">
            <a:avLst/>
          </a:prstGeom>
        </p:spPr>
      </p:pic>
      <p:pic>
        <p:nvPicPr>
          <p:cNvPr id="142" name="Picture 1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0477" y="3661973"/>
            <a:ext cx="495325" cy="298465"/>
          </a:xfrm>
          <a:prstGeom prst="rect">
            <a:avLst/>
          </a:prstGeom>
        </p:spPr>
      </p:pic>
      <p:pic>
        <p:nvPicPr>
          <p:cNvPr id="143" name="Picture 1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3361" y="5100996"/>
            <a:ext cx="495325" cy="298465"/>
          </a:xfrm>
          <a:prstGeom prst="rect">
            <a:avLst/>
          </a:prstGeom>
        </p:spPr>
      </p:pic>
      <p:pic>
        <p:nvPicPr>
          <p:cNvPr id="144" name="Picture 1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045" y="5614637"/>
            <a:ext cx="495325" cy="298465"/>
          </a:xfrm>
          <a:prstGeom prst="rect">
            <a:avLst/>
          </a:prstGeom>
        </p:spPr>
      </p:pic>
      <p:pic>
        <p:nvPicPr>
          <p:cNvPr id="145" name="Picture 1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045" y="5428364"/>
            <a:ext cx="495325" cy="298465"/>
          </a:xfrm>
          <a:prstGeom prst="rect">
            <a:avLst/>
          </a:prstGeom>
        </p:spPr>
      </p:pic>
      <p:pic>
        <p:nvPicPr>
          <p:cNvPr id="146" name="Picture 1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150" y="3824604"/>
            <a:ext cx="457223" cy="234962"/>
          </a:xfrm>
          <a:prstGeom prst="rect">
            <a:avLst/>
          </a:prstGeom>
        </p:spPr>
      </p:pic>
      <p:grpSp>
        <p:nvGrpSpPr>
          <p:cNvPr id="108" name="Group 107"/>
          <p:cNvGrpSpPr/>
          <p:nvPr/>
        </p:nvGrpSpPr>
        <p:grpSpPr>
          <a:xfrm>
            <a:off x="764331" y="2365596"/>
            <a:ext cx="1304074" cy="3550982"/>
            <a:chOff x="357582" y="1803841"/>
            <a:chExt cx="1304077" cy="3550982"/>
          </a:xfrm>
        </p:grpSpPr>
        <p:sp>
          <p:nvSpPr>
            <p:cNvPr id="115" name="TextBox 114"/>
            <p:cNvSpPr txBox="1"/>
            <p:nvPr/>
          </p:nvSpPr>
          <p:spPr>
            <a:xfrm>
              <a:off x="890979" y="2258362"/>
              <a:ext cx="694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PAH1</a:t>
              </a:r>
            </a:p>
          </p:txBody>
        </p:sp>
        <p:sp>
          <p:nvSpPr>
            <p:cNvPr id="116" name="TextBox 115"/>
            <p:cNvSpPr txBox="1"/>
            <p:nvPr/>
          </p:nvSpPr>
          <p:spPr>
            <a:xfrm>
              <a:off x="672519" y="2712883"/>
              <a:ext cx="9758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NAPTH2</a:t>
              </a:r>
            </a:p>
          </p:txBody>
        </p:sp>
        <p:sp>
          <p:nvSpPr>
            <p:cNvPr id="117" name="TextBox 116"/>
            <p:cNvSpPr txBox="1"/>
            <p:nvPr/>
          </p:nvSpPr>
          <p:spPr>
            <a:xfrm>
              <a:off x="672523" y="3167404"/>
              <a:ext cx="9758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NAPTH1</a:t>
              </a:r>
            </a:p>
          </p:txBody>
        </p:sp>
        <p:sp>
          <p:nvSpPr>
            <p:cNvPr id="118" name="TextBox 117"/>
            <p:cNvSpPr txBox="1"/>
            <p:nvPr/>
          </p:nvSpPr>
          <p:spPr>
            <a:xfrm>
              <a:off x="357582" y="3621925"/>
              <a:ext cx="13040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C1-Benzene</a:t>
              </a:r>
            </a:p>
          </p:txBody>
        </p:sp>
        <p:sp>
          <p:nvSpPr>
            <p:cNvPr id="119" name="TextBox 118"/>
            <p:cNvSpPr txBox="1"/>
            <p:nvPr/>
          </p:nvSpPr>
          <p:spPr>
            <a:xfrm>
              <a:off x="657709" y="4076446"/>
              <a:ext cx="9946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Benzene</a:t>
              </a:r>
            </a:p>
          </p:txBody>
        </p:sp>
        <p:sp>
          <p:nvSpPr>
            <p:cNvPr id="120" name="TextBox 119"/>
            <p:cNvSpPr txBox="1"/>
            <p:nvPr/>
          </p:nvSpPr>
          <p:spPr>
            <a:xfrm>
              <a:off x="827566" y="4530967"/>
              <a:ext cx="7772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C7-sat</a:t>
              </a:r>
            </a:p>
          </p:txBody>
        </p:sp>
        <p:sp>
          <p:nvSpPr>
            <p:cNvPr id="121" name="TextBox 120"/>
            <p:cNvSpPr txBox="1"/>
            <p:nvPr/>
          </p:nvSpPr>
          <p:spPr>
            <a:xfrm>
              <a:off x="827566" y="4985491"/>
              <a:ext cx="7772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C6-sat</a:t>
              </a:r>
            </a:p>
          </p:txBody>
        </p:sp>
        <p:sp>
          <p:nvSpPr>
            <p:cNvPr id="122" name="TextBox 121"/>
            <p:cNvSpPr txBox="1"/>
            <p:nvPr/>
          </p:nvSpPr>
          <p:spPr>
            <a:xfrm>
              <a:off x="890979" y="1803841"/>
              <a:ext cx="694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PAH2</a:t>
              </a:r>
            </a:p>
          </p:txBody>
        </p:sp>
      </p:grpSp>
      <p:sp>
        <p:nvSpPr>
          <p:cNvPr id="109" name="TextBox 108"/>
          <p:cNvSpPr txBox="1"/>
          <p:nvPr/>
        </p:nvSpPr>
        <p:spPr>
          <a:xfrm>
            <a:off x="4717279" y="2575273"/>
            <a:ext cx="8592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C00"/>
                </a:solidFill>
                <a:effectLst/>
                <a:uLnTx/>
                <a:uFillTx/>
                <a:latin typeface="Calibri"/>
                <a:ea typeface="+mn-ea"/>
                <a:cs typeface="+mn-cs"/>
              </a:rPr>
              <a:t>juvenile</a:t>
            </a:r>
          </a:p>
        </p:txBody>
      </p:sp>
      <p:sp>
        <p:nvSpPr>
          <p:cNvPr id="113" name="TextBox 112"/>
          <p:cNvSpPr txBox="1"/>
          <p:nvPr/>
        </p:nvSpPr>
        <p:spPr>
          <a:xfrm>
            <a:off x="8407014" y="5277982"/>
            <a:ext cx="6270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a:ea typeface="+mn-ea"/>
                <a:cs typeface="+mn-cs"/>
              </a:rPr>
              <a:t>adult</a:t>
            </a:r>
          </a:p>
        </p:txBody>
      </p:sp>
      <p:grpSp>
        <p:nvGrpSpPr>
          <p:cNvPr id="110" name="Group 109"/>
          <p:cNvGrpSpPr/>
          <p:nvPr/>
        </p:nvGrpSpPr>
        <p:grpSpPr>
          <a:xfrm>
            <a:off x="551384" y="2389686"/>
            <a:ext cx="644840" cy="1797566"/>
            <a:chOff x="55390" y="2196010"/>
            <a:chExt cx="644840" cy="1797566"/>
          </a:xfrm>
        </p:grpSpPr>
        <p:sp>
          <p:nvSpPr>
            <p:cNvPr id="111" name="Left Brace 110"/>
            <p:cNvSpPr/>
            <p:nvPr/>
          </p:nvSpPr>
          <p:spPr>
            <a:xfrm>
              <a:off x="425910" y="2196010"/>
              <a:ext cx="274320" cy="1797566"/>
            </a:xfrm>
            <a:prstGeom prst="leftBrac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TextBox 111"/>
            <p:cNvSpPr txBox="1"/>
            <p:nvPr/>
          </p:nvSpPr>
          <p:spPr>
            <a:xfrm rot="16200000">
              <a:off x="-587991" y="2888342"/>
              <a:ext cx="16868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8064A2">
                      <a:lumMod val="50000"/>
                    </a:srgbClr>
                  </a:solidFill>
                  <a:effectLst/>
                  <a:uLnTx/>
                  <a:uFillTx/>
                  <a:latin typeface="Calibri"/>
                  <a:ea typeface="+mn-ea"/>
                  <a:cs typeface="+mn-cs"/>
                </a:rPr>
                <a:t>polyaromatics</a:t>
              </a:r>
              <a:endParaRPr kumimoji="0" lang="en-US" sz="2000" b="1" i="0" u="none" strike="noStrike" kern="1200" cap="none" spc="0" normalizeH="0" baseline="0" noProof="0" dirty="0">
                <a:ln>
                  <a:noFill/>
                </a:ln>
                <a:solidFill>
                  <a:srgbClr val="8064A2">
                    <a:lumMod val="50000"/>
                  </a:srgbClr>
                </a:solidFill>
                <a:effectLst/>
                <a:uLnTx/>
                <a:uFillTx/>
                <a:latin typeface="Calibri"/>
                <a:ea typeface="+mn-ea"/>
                <a:cs typeface="+mn-cs"/>
              </a:endParaRPr>
            </a:p>
          </p:txBody>
        </p:sp>
      </p:grpSp>
      <p:sp>
        <p:nvSpPr>
          <p:cNvPr id="90" name="Title 1"/>
          <p:cNvSpPr txBox="1">
            <a:spLocks/>
          </p:cNvSpPr>
          <p:nvPr/>
        </p:nvSpPr>
        <p:spPr>
          <a:xfrm>
            <a:off x="24680" y="12672"/>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C</a:t>
            </a:r>
            <a:r>
              <a:rPr kumimoji="0" lang="en-US" sz="32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omparison</a:t>
            </a: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 of our toxic effects model with literature LC50s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91" name="Picture 3" descr="P:\MFORSK\5450 Petromaks SYMBIOSES\7 Publicity and Outreach_Katrin\Logos\SYMBIOSES Logo\New Logo_280320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6560" y="74427"/>
            <a:ext cx="885197" cy="10737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275905" y="2039778"/>
            <a:ext cx="6570006" cy="3837494"/>
            <a:chOff x="5303912" y="2039778"/>
            <a:chExt cx="6570006" cy="3837494"/>
          </a:xfrm>
        </p:grpSpPr>
        <p:sp>
          <p:nvSpPr>
            <p:cNvPr id="69" name="5-Point Star 68"/>
            <p:cNvSpPr/>
            <p:nvPr/>
          </p:nvSpPr>
          <p:spPr>
            <a:xfrm>
              <a:off x="6699138" y="4382405"/>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5303912" y="2568563"/>
              <a:ext cx="1254574" cy="3308709"/>
              <a:chOff x="5303912" y="2568563"/>
              <a:chExt cx="1254574" cy="3308709"/>
            </a:xfrm>
          </p:grpSpPr>
          <p:sp>
            <p:nvSpPr>
              <p:cNvPr id="68" name="5-Point Star 67"/>
              <p:cNvSpPr/>
              <p:nvPr/>
            </p:nvSpPr>
            <p:spPr>
              <a:xfrm>
                <a:off x="6405464" y="4819508"/>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5-Point Star 69"/>
              <p:cNvSpPr/>
              <p:nvPr/>
            </p:nvSpPr>
            <p:spPr>
              <a:xfrm>
                <a:off x="5639186" y="5289273"/>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5-Point Star 70"/>
              <p:cNvSpPr/>
              <p:nvPr/>
            </p:nvSpPr>
            <p:spPr>
              <a:xfrm>
                <a:off x="5990570" y="3927426"/>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5-Point Star 71"/>
              <p:cNvSpPr/>
              <p:nvPr/>
            </p:nvSpPr>
            <p:spPr>
              <a:xfrm>
                <a:off x="5605164" y="3451742"/>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5-Point Star 72"/>
              <p:cNvSpPr/>
              <p:nvPr/>
            </p:nvSpPr>
            <p:spPr>
              <a:xfrm>
                <a:off x="5303912" y="2568563"/>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5-Point Star 73"/>
              <p:cNvSpPr/>
              <p:nvPr/>
            </p:nvSpPr>
            <p:spPr>
              <a:xfrm>
                <a:off x="5579228" y="3004498"/>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5-Point Star 74"/>
              <p:cNvSpPr/>
              <p:nvPr/>
            </p:nvSpPr>
            <p:spPr>
              <a:xfrm>
                <a:off x="5950732" y="5733256"/>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10773120" y="2039778"/>
              <a:ext cx="1100798" cy="400110"/>
              <a:chOff x="10773120" y="2039778"/>
              <a:chExt cx="1100798" cy="400110"/>
            </a:xfrm>
          </p:grpSpPr>
          <p:sp>
            <p:nvSpPr>
              <p:cNvPr id="77" name="5-Point Star 76"/>
              <p:cNvSpPr/>
              <p:nvPr/>
            </p:nvSpPr>
            <p:spPr>
              <a:xfrm>
                <a:off x="10773120" y="2162508"/>
                <a:ext cx="153022" cy="144016"/>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p:cNvSpPr txBox="1"/>
              <p:nvPr/>
            </p:nvSpPr>
            <p:spPr>
              <a:xfrm>
                <a:off x="10952319" y="2039778"/>
                <a:ext cx="921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Calibri"/>
                    <a:ea typeface="+mn-ea"/>
                    <a:cs typeface="+mn-cs"/>
                  </a:rPr>
                  <a:t>Level 1</a:t>
                </a:r>
              </a:p>
            </p:txBody>
          </p:sp>
        </p:grpSp>
      </p:grpSp>
      <p:grpSp>
        <p:nvGrpSpPr>
          <p:cNvPr id="19" name="Group 18"/>
          <p:cNvGrpSpPr/>
          <p:nvPr/>
        </p:nvGrpSpPr>
        <p:grpSpPr>
          <a:xfrm>
            <a:off x="3579224" y="2574860"/>
            <a:ext cx="7266688" cy="3302024"/>
            <a:chOff x="4607230" y="2574860"/>
            <a:chExt cx="7266688" cy="3302024"/>
          </a:xfrm>
        </p:grpSpPr>
        <p:grpSp>
          <p:nvGrpSpPr>
            <p:cNvPr id="12" name="Group 11"/>
            <p:cNvGrpSpPr/>
            <p:nvPr/>
          </p:nvGrpSpPr>
          <p:grpSpPr>
            <a:xfrm>
              <a:off x="10773120" y="2574860"/>
              <a:ext cx="1100798" cy="400110"/>
              <a:chOff x="10773120" y="2564904"/>
              <a:chExt cx="1100798" cy="400110"/>
            </a:xfrm>
          </p:grpSpPr>
          <p:sp>
            <p:nvSpPr>
              <p:cNvPr id="80" name="TextBox 79"/>
              <p:cNvSpPr txBox="1"/>
              <p:nvPr/>
            </p:nvSpPr>
            <p:spPr>
              <a:xfrm>
                <a:off x="10952319" y="2564904"/>
                <a:ext cx="921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ACC6">
                        <a:lumMod val="75000"/>
                      </a:srgbClr>
                    </a:solidFill>
                    <a:effectLst>
                      <a:outerShdw blurRad="38100" dist="38100" dir="2700000" algn="tl">
                        <a:srgbClr val="000000">
                          <a:alpha val="43137"/>
                        </a:srgbClr>
                      </a:outerShdw>
                    </a:effectLst>
                    <a:uLnTx/>
                    <a:uFillTx/>
                    <a:latin typeface="Calibri"/>
                    <a:ea typeface="+mn-ea"/>
                    <a:cs typeface="+mn-cs"/>
                  </a:rPr>
                  <a:t>Level 2</a:t>
                </a:r>
              </a:p>
            </p:txBody>
          </p:sp>
          <p:sp>
            <p:nvSpPr>
              <p:cNvPr id="81" name="5-Point Star 80"/>
              <p:cNvSpPr/>
              <p:nvPr/>
            </p:nvSpPr>
            <p:spPr>
              <a:xfrm>
                <a:off x="10773120" y="2678029"/>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p:cNvGrpSpPr/>
            <p:nvPr/>
          </p:nvGrpSpPr>
          <p:grpSpPr>
            <a:xfrm>
              <a:off x="4607230" y="2604926"/>
              <a:ext cx="2244024" cy="3271958"/>
              <a:chOff x="4607230" y="2604926"/>
              <a:chExt cx="2244024" cy="3271958"/>
            </a:xfrm>
          </p:grpSpPr>
          <p:sp>
            <p:nvSpPr>
              <p:cNvPr id="99" name="5-Point Star 98"/>
              <p:cNvSpPr/>
              <p:nvPr/>
            </p:nvSpPr>
            <p:spPr>
              <a:xfrm>
                <a:off x="4607230" y="2604926"/>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5-Point Star 99"/>
              <p:cNvSpPr/>
              <p:nvPr/>
            </p:nvSpPr>
            <p:spPr>
              <a:xfrm>
                <a:off x="4858173" y="3033555"/>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5-Point Star 100"/>
              <p:cNvSpPr/>
              <p:nvPr/>
            </p:nvSpPr>
            <p:spPr>
              <a:xfrm>
                <a:off x="4920762" y="3486595"/>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5-Point Star 101"/>
              <p:cNvSpPr/>
              <p:nvPr/>
            </p:nvSpPr>
            <p:spPr>
              <a:xfrm>
                <a:off x="5319953" y="3947487"/>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5-Point Star 102"/>
              <p:cNvSpPr/>
              <p:nvPr/>
            </p:nvSpPr>
            <p:spPr>
              <a:xfrm>
                <a:off x="6698232" y="4377914"/>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5-Point Star 103"/>
              <p:cNvSpPr/>
              <p:nvPr/>
            </p:nvSpPr>
            <p:spPr>
              <a:xfrm>
                <a:off x="6412825" y="4818380"/>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5-Point Star 158"/>
              <p:cNvSpPr/>
              <p:nvPr/>
            </p:nvSpPr>
            <p:spPr>
              <a:xfrm>
                <a:off x="5644300" y="5292070"/>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5-Point Star 159"/>
              <p:cNvSpPr/>
              <p:nvPr/>
            </p:nvSpPr>
            <p:spPr>
              <a:xfrm>
                <a:off x="5950732" y="5732868"/>
                <a:ext cx="153022" cy="144016"/>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21" name="Group 20"/>
          <p:cNvGrpSpPr/>
          <p:nvPr/>
        </p:nvGrpSpPr>
        <p:grpSpPr>
          <a:xfrm>
            <a:off x="3464624" y="2591966"/>
            <a:ext cx="7381288" cy="3284918"/>
            <a:chOff x="4492630" y="2591966"/>
            <a:chExt cx="7381288" cy="3284918"/>
          </a:xfrm>
        </p:grpSpPr>
        <p:grpSp>
          <p:nvGrpSpPr>
            <p:cNvPr id="13" name="Group 12"/>
            <p:cNvGrpSpPr/>
            <p:nvPr/>
          </p:nvGrpSpPr>
          <p:grpSpPr>
            <a:xfrm>
              <a:off x="10773120" y="3109942"/>
              <a:ext cx="1100798" cy="400110"/>
              <a:chOff x="10773120" y="3068960"/>
              <a:chExt cx="1100798" cy="400110"/>
            </a:xfrm>
          </p:grpSpPr>
          <p:sp>
            <p:nvSpPr>
              <p:cNvPr id="83" name="5-Point Star 82"/>
              <p:cNvSpPr/>
              <p:nvPr/>
            </p:nvSpPr>
            <p:spPr>
              <a:xfrm>
                <a:off x="10773120" y="3185420"/>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TextBox 84"/>
              <p:cNvSpPr txBox="1"/>
              <p:nvPr/>
            </p:nvSpPr>
            <p:spPr>
              <a:xfrm>
                <a:off x="10952319" y="3068960"/>
                <a:ext cx="921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64A2">
                        <a:lumMod val="50000"/>
                      </a:srgbClr>
                    </a:solidFill>
                    <a:effectLst>
                      <a:outerShdw blurRad="38100" dist="38100" dir="2700000" algn="tl">
                        <a:srgbClr val="000000">
                          <a:alpha val="43137"/>
                        </a:srgbClr>
                      </a:outerShdw>
                    </a:effectLst>
                    <a:uLnTx/>
                    <a:uFillTx/>
                    <a:latin typeface="Calibri"/>
                    <a:ea typeface="+mn-ea"/>
                    <a:cs typeface="+mn-cs"/>
                  </a:rPr>
                  <a:t>Level 3</a:t>
                </a:r>
              </a:p>
            </p:txBody>
          </p:sp>
        </p:grpSp>
        <p:grpSp>
          <p:nvGrpSpPr>
            <p:cNvPr id="20" name="Group 19"/>
            <p:cNvGrpSpPr/>
            <p:nvPr/>
          </p:nvGrpSpPr>
          <p:grpSpPr>
            <a:xfrm>
              <a:off x="4492630" y="2591966"/>
              <a:ext cx="2361495" cy="3284918"/>
              <a:chOff x="4492630" y="2591966"/>
              <a:chExt cx="2361495" cy="3284918"/>
            </a:xfrm>
          </p:grpSpPr>
          <p:sp>
            <p:nvSpPr>
              <p:cNvPr id="171" name="5-Point Star 170"/>
              <p:cNvSpPr/>
              <p:nvPr/>
            </p:nvSpPr>
            <p:spPr>
              <a:xfrm>
                <a:off x="4492630" y="2591966"/>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64A2">
                      <a:lumMod val="50000"/>
                    </a:srgbClr>
                  </a:solidFill>
                  <a:effectLst/>
                  <a:uLnTx/>
                  <a:uFillTx/>
                  <a:latin typeface="Calibri"/>
                  <a:ea typeface="+mn-ea"/>
                  <a:cs typeface="+mn-cs"/>
                </a:endParaRPr>
              </a:p>
            </p:txBody>
          </p:sp>
          <p:sp>
            <p:nvSpPr>
              <p:cNvPr id="172" name="5-Point Star 171"/>
              <p:cNvSpPr/>
              <p:nvPr/>
            </p:nvSpPr>
            <p:spPr>
              <a:xfrm>
                <a:off x="4508440" y="3029423"/>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64A2">
                      <a:lumMod val="50000"/>
                    </a:srgbClr>
                  </a:solidFill>
                  <a:effectLst/>
                  <a:uLnTx/>
                  <a:uFillTx/>
                  <a:latin typeface="Calibri"/>
                  <a:ea typeface="+mn-ea"/>
                  <a:cs typeface="+mn-cs"/>
                </a:endParaRPr>
              </a:p>
            </p:txBody>
          </p:sp>
          <p:sp>
            <p:nvSpPr>
              <p:cNvPr id="173" name="5-Point Star 172"/>
              <p:cNvSpPr/>
              <p:nvPr/>
            </p:nvSpPr>
            <p:spPr>
              <a:xfrm>
                <a:off x="4512246" y="3510644"/>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64A2">
                      <a:lumMod val="50000"/>
                    </a:srgbClr>
                  </a:solidFill>
                  <a:effectLst/>
                  <a:uLnTx/>
                  <a:uFillTx/>
                  <a:latin typeface="Calibri"/>
                  <a:ea typeface="+mn-ea"/>
                  <a:cs typeface="+mn-cs"/>
                </a:endParaRPr>
              </a:p>
            </p:txBody>
          </p:sp>
          <p:sp>
            <p:nvSpPr>
              <p:cNvPr id="174" name="5-Point Star 173"/>
              <p:cNvSpPr/>
              <p:nvPr/>
            </p:nvSpPr>
            <p:spPr>
              <a:xfrm>
                <a:off x="4516751" y="3939012"/>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64A2">
                      <a:lumMod val="50000"/>
                    </a:srgbClr>
                  </a:solidFill>
                  <a:effectLst/>
                  <a:uLnTx/>
                  <a:uFillTx/>
                  <a:latin typeface="Calibri"/>
                  <a:ea typeface="+mn-ea"/>
                  <a:cs typeface="+mn-cs"/>
                </a:endParaRPr>
              </a:p>
            </p:txBody>
          </p:sp>
          <p:sp>
            <p:nvSpPr>
              <p:cNvPr id="175" name="5-Point Star 174"/>
              <p:cNvSpPr/>
              <p:nvPr/>
            </p:nvSpPr>
            <p:spPr>
              <a:xfrm>
                <a:off x="6701103" y="4377560"/>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5-Point Star 175"/>
              <p:cNvSpPr/>
              <p:nvPr/>
            </p:nvSpPr>
            <p:spPr>
              <a:xfrm>
                <a:off x="6412824" y="4818380"/>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5-Point Star 176"/>
              <p:cNvSpPr/>
              <p:nvPr/>
            </p:nvSpPr>
            <p:spPr>
              <a:xfrm>
                <a:off x="5645983" y="5293074"/>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5-Point Star 177"/>
              <p:cNvSpPr/>
              <p:nvPr/>
            </p:nvSpPr>
            <p:spPr>
              <a:xfrm>
                <a:off x="5950732" y="5732868"/>
                <a:ext cx="153022" cy="144016"/>
              </a:xfrm>
              <a:prstGeom prst="star5">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23" name="Group 22"/>
          <p:cNvGrpSpPr/>
          <p:nvPr/>
        </p:nvGrpSpPr>
        <p:grpSpPr>
          <a:xfrm>
            <a:off x="2785275" y="2564904"/>
            <a:ext cx="8060645" cy="3313487"/>
            <a:chOff x="3813273" y="2564904"/>
            <a:chExt cx="8060645" cy="3313487"/>
          </a:xfrm>
        </p:grpSpPr>
        <p:grpSp>
          <p:nvGrpSpPr>
            <p:cNvPr id="14" name="Group 13"/>
            <p:cNvGrpSpPr/>
            <p:nvPr/>
          </p:nvGrpSpPr>
          <p:grpSpPr>
            <a:xfrm>
              <a:off x="10773120" y="3645024"/>
              <a:ext cx="1100798" cy="400110"/>
              <a:chOff x="10773120" y="3645024"/>
              <a:chExt cx="1100798" cy="400110"/>
            </a:xfrm>
          </p:grpSpPr>
          <p:sp>
            <p:nvSpPr>
              <p:cNvPr id="96" name="5-Point Star 95"/>
              <p:cNvSpPr/>
              <p:nvPr/>
            </p:nvSpPr>
            <p:spPr>
              <a:xfrm>
                <a:off x="10773120" y="3766754"/>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p:cNvSpPr txBox="1"/>
              <p:nvPr/>
            </p:nvSpPr>
            <p:spPr>
              <a:xfrm>
                <a:off x="10952319" y="3645024"/>
                <a:ext cx="921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BBB59">
                        <a:lumMod val="50000"/>
                      </a:srgbClr>
                    </a:solidFill>
                    <a:effectLst>
                      <a:outerShdw blurRad="38100" dist="38100" dir="2700000" algn="tl">
                        <a:srgbClr val="000000">
                          <a:alpha val="43137"/>
                        </a:srgbClr>
                      </a:outerShdw>
                    </a:effectLst>
                    <a:uLnTx/>
                    <a:uFillTx/>
                    <a:latin typeface="Calibri"/>
                    <a:ea typeface="+mn-ea"/>
                    <a:cs typeface="+mn-cs"/>
                  </a:rPr>
                  <a:t>Level 4</a:t>
                </a:r>
              </a:p>
            </p:txBody>
          </p:sp>
        </p:grpSp>
        <p:grpSp>
          <p:nvGrpSpPr>
            <p:cNvPr id="22" name="Group 21"/>
            <p:cNvGrpSpPr/>
            <p:nvPr/>
          </p:nvGrpSpPr>
          <p:grpSpPr>
            <a:xfrm>
              <a:off x="3813273" y="2564904"/>
              <a:ext cx="3044537" cy="3313487"/>
              <a:chOff x="3813273" y="2564904"/>
              <a:chExt cx="3044537" cy="3313487"/>
            </a:xfrm>
          </p:grpSpPr>
          <p:sp>
            <p:nvSpPr>
              <p:cNvPr id="180" name="5-Point Star 179"/>
              <p:cNvSpPr/>
              <p:nvPr/>
            </p:nvSpPr>
            <p:spPr>
              <a:xfrm>
                <a:off x="3831011" y="2564904"/>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5-Point Star 180"/>
              <p:cNvSpPr/>
              <p:nvPr/>
            </p:nvSpPr>
            <p:spPr>
              <a:xfrm>
                <a:off x="3813273" y="3016525"/>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5-Point Star 181"/>
              <p:cNvSpPr/>
              <p:nvPr/>
            </p:nvSpPr>
            <p:spPr>
              <a:xfrm>
                <a:off x="3816395" y="3468146"/>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5-Point Star 182"/>
              <p:cNvSpPr/>
              <p:nvPr/>
            </p:nvSpPr>
            <p:spPr>
              <a:xfrm>
                <a:off x="3824599" y="3919766"/>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5-Point Star 183"/>
              <p:cNvSpPr/>
              <p:nvPr/>
            </p:nvSpPr>
            <p:spPr>
              <a:xfrm>
                <a:off x="6704788" y="4377206"/>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5-Point Star 184"/>
              <p:cNvSpPr/>
              <p:nvPr/>
            </p:nvSpPr>
            <p:spPr>
              <a:xfrm>
                <a:off x="6410541" y="4819823"/>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5-Point Star 185"/>
              <p:cNvSpPr/>
              <p:nvPr/>
            </p:nvSpPr>
            <p:spPr>
              <a:xfrm>
                <a:off x="5646343" y="5292070"/>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5-Point Star 186"/>
              <p:cNvSpPr/>
              <p:nvPr/>
            </p:nvSpPr>
            <p:spPr>
              <a:xfrm>
                <a:off x="5950732" y="5734375"/>
                <a:ext cx="153022" cy="144016"/>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69" name="TextBox 168"/>
          <p:cNvSpPr txBox="1"/>
          <p:nvPr/>
        </p:nvSpPr>
        <p:spPr>
          <a:xfrm>
            <a:off x="6591018" y="4294629"/>
            <a:ext cx="7092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300"/>
                </a:solidFill>
                <a:effectLst/>
                <a:uLnTx/>
                <a:uFillTx/>
                <a:latin typeface="Calibri"/>
                <a:ea typeface="+mn-ea"/>
                <a:cs typeface="+mn-cs"/>
              </a:rPr>
              <a:t>larvae</a:t>
            </a:r>
          </a:p>
        </p:txBody>
      </p:sp>
      <p:sp>
        <p:nvSpPr>
          <p:cNvPr id="188" name="Parallelogram 187"/>
          <p:cNvSpPr/>
          <p:nvPr/>
        </p:nvSpPr>
        <p:spPr>
          <a:xfrm flipV="1">
            <a:off x="4779962" y="2239990"/>
            <a:ext cx="4253307" cy="3956082"/>
          </a:xfrm>
          <a:prstGeom prst="parallelogram">
            <a:avLst/>
          </a:prstGeom>
          <a:solidFill>
            <a:schemeClr val="bg1">
              <a:lumMod val="50000"/>
              <a:alpha val="71000"/>
            </a:schemeClr>
          </a:solidFill>
          <a:ln>
            <a:gradFill>
              <a:gsLst>
                <a:gs pos="15000">
                  <a:schemeClr val="accent1">
                    <a:lumMod val="5000"/>
                    <a:lumOff val="95000"/>
                  </a:schemeClr>
                </a:gs>
                <a:gs pos="38000">
                  <a:schemeClr val="accent1">
                    <a:lumMod val="45000"/>
                    <a:lumOff val="55000"/>
                  </a:schemeClr>
                </a:gs>
                <a:gs pos="69000">
                  <a:schemeClr val="bg1"/>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TextBox 188"/>
          <p:cNvSpPr txBox="1"/>
          <p:nvPr/>
        </p:nvSpPr>
        <p:spPr>
          <a:xfrm>
            <a:off x="6547854" y="2261016"/>
            <a:ext cx="15034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Range of data</a:t>
            </a:r>
          </a:p>
        </p:txBody>
      </p:sp>
      <p:grpSp>
        <p:nvGrpSpPr>
          <p:cNvPr id="190" name="Group 189"/>
          <p:cNvGrpSpPr/>
          <p:nvPr/>
        </p:nvGrpSpPr>
        <p:grpSpPr>
          <a:xfrm>
            <a:off x="2620973" y="4259470"/>
            <a:ext cx="1223152" cy="646332"/>
            <a:chOff x="2132724" y="3957270"/>
            <a:chExt cx="1223152" cy="646332"/>
          </a:xfrm>
        </p:grpSpPr>
        <p:sp>
          <p:nvSpPr>
            <p:cNvPr id="191" name="TextBox 190"/>
            <p:cNvSpPr txBox="1"/>
            <p:nvPr/>
          </p:nvSpPr>
          <p:spPr>
            <a:xfrm>
              <a:off x="2132724" y="3957271"/>
              <a:ext cx="550151"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ppb</a:t>
              </a:r>
            </a:p>
          </p:txBody>
        </p:sp>
        <p:sp>
          <p:nvSpPr>
            <p:cNvPr id="192" name="TextBox 191"/>
            <p:cNvSpPr txBox="1"/>
            <p:nvPr/>
          </p:nvSpPr>
          <p:spPr>
            <a:xfrm>
              <a:off x="2805725" y="3957270"/>
              <a:ext cx="55015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ppb</a:t>
              </a:r>
            </a:p>
          </p:txBody>
        </p:sp>
      </p:grpSp>
      <p:grpSp>
        <p:nvGrpSpPr>
          <p:cNvPr id="161" name="Group 160"/>
          <p:cNvGrpSpPr/>
          <p:nvPr/>
        </p:nvGrpSpPr>
        <p:grpSpPr>
          <a:xfrm>
            <a:off x="1754525" y="1507653"/>
            <a:ext cx="7333101" cy="338554"/>
            <a:chOff x="1691323" y="3425581"/>
            <a:chExt cx="7333101" cy="338554"/>
          </a:xfrm>
        </p:grpSpPr>
        <p:sp>
          <p:nvSpPr>
            <p:cNvPr id="162" name="TextBox 161"/>
            <p:cNvSpPr txBox="1"/>
            <p:nvPr/>
          </p:nvSpPr>
          <p:spPr>
            <a:xfrm>
              <a:off x="1691323" y="3425581"/>
              <a:ext cx="18282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50000"/>
                    </a:srgbClr>
                  </a:solidFill>
                  <a:effectLst/>
                  <a:uLnTx/>
                  <a:uFillTx/>
                  <a:latin typeface="Calibri"/>
                  <a:ea typeface="+mn-ea"/>
                  <a:cs typeface="+mn-cs"/>
                </a:rPr>
                <a:t>More Sensitive</a:t>
              </a:r>
            </a:p>
          </p:txBody>
        </p:sp>
        <p:cxnSp>
          <p:nvCxnSpPr>
            <p:cNvPr id="163" name="Straight Arrow Connector 162"/>
            <p:cNvCxnSpPr/>
            <p:nvPr/>
          </p:nvCxnSpPr>
          <p:spPr>
            <a:xfrm flipH="1">
              <a:off x="3317782" y="3592995"/>
              <a:ext cx="1634790" cy="372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4928186" y="3425581"/>
              <a:ext cx="40962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50000"/>
                    </a:srgbClr>
                  </a:solidFill>
                  <a:effectLst/>
                  <a:uLnTx/>
                  <a:uFillTx/>
                  <a:latin typeface="Calibri"/>
                  <a:ea typeface="+mn-ea"/>
                  <a:cs typeface="+mn-cs"/>
                </a:rPr>
                <a:t>Continuum of effects: acute to sub-lethal</a:t>
              </a:r>
            </a:p>
          </p:txBody>
        </p:sp>
      </p:grpSp>
    </p:spTree>
    <p:extLst>
      <p:ext uri="{BB962C8B-B14F-4D97-AF65-F5344CB8AC3E}">
        <p14:creationId xmlns:p14="http://schemas.microsoft.com/office/powerpoint/2010/main" val="231478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animEffect transition="in" filter="fade">
                                      <p:cBhvr>
                                        <p:cTn id="2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564" y="1429128"/>
            <a:ext cx="7848872" cy="5384248"/>
          </a:xfrm>
          <a:prstGeom prst="rect">
            <a:avLst/>
          </a:prstGeom>
          <a:noFill/>
          <a:ln>
            <a:noFill/>
          </a:ln>
        </p:spPr>
      </p:pic>
      <p:sp>
        <p:nvSpPr>
          <p:cNvPr id="3" name="Rounded Rectangle 2"/>
          <p:cNvSpPr/>
          <p:nvPr/>
        </p:nvSpPr>
        <p:spPr>
          <a:xfrm>
            <a:off x="6240016" y="3005306"/>
            <a:ext cx="3024336" cy="927750"/>
          </a:xfrm>
          <a:prstGeom prst="roundRect">
            <a:avLst/>
          </a:prstGeom>
          <a:ln>
            <a:solidFill>
              <a:srgbClr val="FF9966"/>
            </a:solidFill>
          </a:ln>
        </p:spPr>
        <p:style>
          <a:lnRef idx="2">
            <a:schemeClr val="dk1"/>
          </a:lnRef>
          <a:fillRef idx="1">
            <a:schemeClr val="lt1"/>
          </a:fillRef>
          <a:effectRef idx="0">
            <a:schemeClr val="dk1"/>
          </a:effectRef>
          <a:fontRef idx="minor">
            <a:schemeClr val="dk1"/>
          </a:fontRef>
        </p:style>
        <p:txBody>
          <a:bodyPr rtlCol="0" anchor="ctr"/>
          <a:lstStyle/>
          <a:p>
            <a:r>
              <a:rPr lang="en-US" dirty="0"/>
              <a:t>Durations: 14, 45, 90 days</a:t>
            </a:r>
          </a:p>
          <a:p>
            <a:r>
              <a:rPr lang="en-US" dirty="0"/>
              <a:t>Rates: 1500 m</a:t>
            </a:r>
            <a:r>
              <a:rPr lang="en-US" baseline="30000" dirty="0"/>
              <a:t>3</a:t>
            </a:r>
            <a:r>
              <a:rPr lang="en-US" dirty="0"/>
              <a:t>/d, 4500 m</a:t>
            </a:r>
            <a:r>
              <a:rPr lang="en-US" baseline="30000" dirty="0"/>
              <a:t>3</a:t>
            </a:r>
            <a:r>
              <a:rPr lang="en-US" dirty="0"/>
              <a:t>/d</a:t>
            </a:r>
          </a:p>
          <a:p>
            <a:r>
              <a:rPr lang="en-US" dirty="0"/>
              <a:t>Years: </a:t>
            </a:r>
            <a:r>
              <a:rPr lang="en-US" dirty="0" smtClean="0"/>
              <a:t>1995,2000,2001</a:t>
            </a:r>
            <a:endParaRPr lang="en-US" dirty="0"/>
          </a:p>
        </p:txBody>
      </p:sp>
      <p:sp>
        <p:nvSpPr>
          <p:cNvPr id="2" name="TextBox 1"/>
          <p:cNvSpPr txBox="1"/>
          <p:nvPr/>
        </p:nvSpPr>
        <p:spPr>
          <a:xfrm>
            <a:off x="6960096" y="2517602"/>
            <a:ext cx="1303049" cy="369332"/>
          </a:xfrm>
          <a:prstGeom prst="rect">
            <a:avLst/>
          </a:prstGeom>
          <a:noFill/>
        </p:spPr>
        <p:txBody>
          <a:bodyPr wrap="none" rtlCol="0">
            <a:spAutoFit/>
          </a:bodyPr>
          <a:lstStyle/>
          <a:p>
            <a:r>
              <a:rPr lang="en-US" b="1" dirty="0">
                <a:solidFill>
                  <a:srgbClr val="FF9966"/>
                </a:solidFill>
              </a:rPr>
              <a:t>Simulations</a:t>
            </a:r>
          </a:p>
        </p:txBody>
      </p:sp>
      <p:grpSp>
        <p:nvGrpSpPr>
          <p:cNvPr id="8" name="Group 7"/>
          <p:cNvGrpSpPr/>
          <p:nvPr/>
        </p:nvGrpSpPr>
        <p:grpSpPr>
          <a:xfrm>
            <a:off x="-24680" y="-18022"/>
            <a:ext cx="12192000" cy="1358790"/>
            <a:chOff x="-24680" y="-27384"/>
            <a:chExt cx="12192000" cy="1358790"/>
          </a:xfrm>
        </p:grpSpPr>
        <p:sp>
          <p:nvSpPr>
            <p:cNvPr id="9"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Oil spill simulations</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 name="Picture 3" descr="P:\MFORSK\5450 Petromaks SYMBIOSES\7 Publicity and Outreach_Katrin\Logos\SYMBIOSES Logo\New Logo_2803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2732" y="143595"/>
              <a:ext cx="885197" cy="10737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442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nb-NO" sz="4800" dirty="0">
                <a:effectLst>
                  <a:outerShdw blurRad="38100" dist="38100" dir="2700000" algn="tl">
                    <a:srgbClr val="000000">
                      <a:alpha val="43137"/>
                    </a:srgbClr>
                  </a:outerShdw>
                </a:effectLst>
              </a:rPr>
              <a:t>T</a:t>
            </a:r>
            <a:r>
              <a:rPr lang="en-US" altLang="nb-NO" sz="4800" dirty="0" smtClean="0">
                <a:effectLst>
                  <a:outerShdw blurRad="38100" dist="38100" dir="2700000" algn="tl">
                    <a:srgbClr val="000000">
                      <a:alpha val="43137"/>
                    </a:srgbClr>
                  </a:outerShdw>
                </a:effectLst>
              </a:rPr>
              <a:t>he Arctic – physical environment</a:t>
            </a:r>
            <a:endParaRPr lang="nb-NO" altLang="nb-NO" sz="4800" dirty="0" smtClean="0">
              <a:effectLst>
                <a:outerShdw blurRad="38100" dist="38100" dir="2700000" algn="tl">
                  <a:srgbClr val="000000">
                    <a:alpha val="43137"/>
                  </a:srgbClr>
                </a:outerShdw>
              </a:effectLst>
            </a:endParaRPr>
          </a:p>
        </p:txBody>
      </p:sp>
      <p:sp>
        <p:nvSpPr>
          <p:cNvPr id="9219" name="Content Placeholder 2"/>
          <p:cNvSpPr>
            <a:spLocks noGrp="1"/>
          </p:cNvSpPr>
          <p:nvPr>
            <p:ph idx="1"/>
          </p:nvPr>
        </p:nvSpPr>
        <p:spPr>
          <a:xfrm>
            <a:off x="272687" y="1695450"/>
            <a:ext cx="3960813" cy="2593975"/>
          </a:xfrm>
        </p:spPr>
        <p:txBody>
          <a:bodyPr/>
          <a:lstStyle/>
          <a:p>
            <a:pPr eaLnBrk="1" hangingPunct="1">
              <a:buFont typeface="Wingdings" panose="05000000000000000000" pitchFamily="2" charset="2"/>
              <a:buChar char="ü"/>
            </a:pPr>
            <a:r>
              <a:rPr lang="en-US" altLang="nb-NO" sz="3600" dirty="0" smtClean="0"/>
              <a:t>Low temperatures</a:t>
            </a:r>
          </a:p>
          <a:p>
            <a:pPr eaLnBrk="1" hangingPunct="1">
              <a:buFont typeface="Wingdings" panose="05000000000000000000" pitchFamily="2" charset="2"/>
              <a:buChar char="ü"/>
            </a:pPr>
            <a:r>
              <a:rPr lang="en-US" altLang="nb-NO" sz="3600" dirty="0" smtClean="0"/>
              <a:t>Light\dark regime</a:t>
            </a:r>
          </a:p>
          <a:p>
            <a:pPr eaLnBrk="1" hangingPunct="1">
              <a:buFont typeface="Wingdings" panose="05000000000000000000" pitchFamily="2" charset="2"/>
              <a:buChar char="ü"/>
            </a:pPr>
            <a:r>
              <a:rPr lang="en-US" altLang="nb-NO" sz="3600" dirty="0" smtClean="0"/>
              <a:t>Permafrost</a:t>
            </a:r>
          </a:p>
          <a:p>
            <a:pPr eaLnBrk="1" hangingPunct="1">
              <a:buFont typeface="Wingdings" panose="05000000000000000000" pitchFamily="2" charset="2"/>
              <a:buChar char="ü"/>
            </a:pPr>
            <a:r>
              <a:rPr lang="en-US" altLang="nb-NO" sz="3600" dirty="0" smtClean="0"/>
              <a:t>Sea ice</a:t>
            </a:r>
            <a:endParaRPr lang="nb-NO" altLang="nb-NO" sz="3600" dirty="0" smtClean="0"/>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894" y="1349375"/>
            <a:ext cx="28559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003" y="2209802"/>
            <a:ext cx="2809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0936" y="3357564"/>
            <a:ext cx="29400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304" y="4291988"/>
            <a:ext cx="287972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24" y="4757738"/>
            <a:ext cx="315277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887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3" descr="P:\MFORSK\5450 Petromaks SYMBIOSES\7 Publicity and Outreach_Katrin\Logos\SYMBIOSES Logo\New Logo_2803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2092" y="143596"/>
            <a:ext cx="885197" cy="1073797"/>
          </a:xfrm>
          <a:prstGeom prst="rect">
            <a:avLst/>
          </a:prstGeom>
          <a:noFill/>
          <a:extLst>
            <a:ext uri="{909E8E84-426E-40DD-AFC4-6F175D3DCCD1}">
              <a14:hiddenFill xmlns:a14="http://schemas.microsoft.com/office/drawing/2010/main">
                <a:solidFill>
                  <a:srgbClr val="FFFFFF"/>
                </a:solidFill>
              </a14:hiddenFill>
            </a:ext>
          </a:extLst>
        </p:spPr>
      </p:pic>
      <p:sp>
        <p:nvSpPr>
          <p:cNvPr id="47"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RESULTS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sp>
        <p:nvSpPr>
          <p:cNvPr id="3" name="Rectangle 2"/>
          <p:cNvSpPr/>
          <p:nvPr/>
        </p:nvSpPr>
        <p:spPr>
          <a:xfrm>
            <a:off x="2799111" y="5419634"/>
            <a:ext cx="6696744" cy="5484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6838071" y="5420098"/>
            <a:ext cx="52770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9BBB59">
                    <a:lumMod val="75000"/>
                  </a:srgbClr>
                </a:solidFill>
                <a:effectLst/>
                <a:uLnTx/>
                <a:uFillTx/>
                <a:latin typeface="Calibri"/>
                <a:ea typeface="Arial" panose="020B0604020202020204" pitchFamily="34" charset="0"/>
                <a:cs typeface="+mn-cs"/>
              </a:rPr>
              <a:t> </a:t>
            </a:r>
            <a:endParaRPr kumimoji="0" lang="en-US" sz="28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30" name="Rectangle 29"/>
          <p:cNvSpPr/>
          <p:nvPr/>
        </p:nvSpPr>
        <p:spPr>
          <a:xfrm>
            <a:off x="8652931" y="5415272"/>
            <a:ext cx="44595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2" name="Rectangle 1"/>
          <p:cNvSpPr/>
          <p:nvPr/>
        </p:nvSpPr>
        <p:spPr>
          <a:xfrm>
            <a:off x="4956079" y="5415272"/>
            <a:ext cx="44595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39" name="Rectangle 38"/>
          <p:cNvSpPr/>
          <p:nvPr/>
        </p:nvSpPr>
        <p:spPr>
          <a:xfrm>
            <a:off x="3179624" y="5415272"/>
            <a:ext cx="44595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
        <p:nvSpPr>
          <p:cNvPr id="49" name="TextBox 48"/>
          <p:cNvSpPr txBox="1"/>
          <p:nvPr/>
        </p:nvSpPr>
        <p:spPr>
          <a:xfrm>
            <a:off x="2545115" y="4282429"/>
            <a:ext cx="18282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50000"/>
                  </a:srgbClr>
                </a:solidFill>
                <a:effectLst/>
                <a:uLnTx/>
                <a:uFillTx/>
                <a:latin typeface="Calibri"/>
                <a:ea typeface="+mn-ea"/>
                <a:cs typeface="+mn-cs"/>
              </a:rPr>
              <a:t>More Sensitive</a:t>
            </a:r>
          </a:p>
        </p:txBody>
      </p:sp>
      <p:cxnSp>
        <p:nvCxnSpPr>
          <p:cNvPr id="50" name="Straight Arrow Connector 49"/>
          <p:cNvCxnSpPr/>
          <p:nvPr/>
        </p:nvCxnSpPr>
        <p:spPr>
          <a:xfrm flipH="1">
            <a:off x="4171582" y="4449843"/>
            <a:ext cx="1634791" cy="372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781986" y="4282429"/>
            <a:ext cx="40962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lumMod val="50000"/>
                  </a:srgbClr>
                </a:solidFill>
                <a:effectLst/>
                <a:uLnTx/>
                <a:uFillTx/>
                <a:latin typeface="Calibri"/>
                <a:ea typeface="+mn-ea"/>
                <a:cs typeface="+mn-cs"/>
              </a:rPr>
              <a:t>Continuum of effects: acute to sub-lethal</a:t>
            </a:r>
          </a:p>
        </p:txBody>
      </p:sp>
      <p:sp>
        <p:nvSpPr>
          <p:cNvPr id="20" name="TextBox 19"/>
          <p:cNvSpPr txBox="1"/>
          <p:nvPr/>
        </p:nvSpPr>
        <p:spPr>
          <a:xfrm>
            <a:off x="2952045" y="4815900"/>
            <a:ext cx="8450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4</a:t>
            </a:r>
          </a:p>
        </p:txBody>
      </p:sp>
      <p:sp>
        <p:nvSpPr>
          <p:cNvPr id="21" name="TextBox 20"/>
          <p:cNvSpPr txBox="1"/>
          <p:nvPr/>
        </p:nvSpPr>
        <p:spPr>
          <a:xfrm>
            <a:off x="4688357" y="4815900"/>
            <a:ext cx="8450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3</a:t>
            </a:r>
          </a:p>
        </p:txBody>
      </p:sp>
      <p:sp>
        <p:nvSpPr>
          <p:cNvPr id="22" name="TextBox 21"/>
          <p:cNvSpPr txBox="1"/>
          <p:nvPr/>
        </p:nvSpPr>
        <p:spPr>
          <a:xfrm>
            <a:off x="6567461" y="4815900"/>
            <a:ext cx="8450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2</a:t>
            </a:r>
          </a:p>
        </p:txBody>
      </p:sp>
      <p:sp>
        <p:nvSpPr>
          <p:cNvPr id="24" name="TextBox 23"/>
          <p:cNvSpPr txBox="1"/>
          <p:nvPr/>
        </p:nvSpPr>
        <p:spPr>
          <a:xfrm>
            <a:off x="7935363" y="4815900"/>
            <a:ext cx="1776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1</a:t>
            </a:r>
          </a:p>
        </p:txBody>
      </p:sp>
      <p:cxnSp>
        <p:nvCxnSpPr>
          <p:cNvPr id="77" name="Straight Arrow Connector 76"/>
          <p:cNvCxnSpPr/>
          <p:nvPr/>
        </p:nvCxnSpPr>
        <p:spPr>
          <a:xfrm>
            <a:off x="3358564" y="5120160"/>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79" name="Straight Arrow Connector 78"/>
          <p:cNvCxnSpPr/>
          <p:nvPr/>
        </p:nvCxnSpPr>
        <p:spPr>
          <a:xfrm>
            <a:off x="5158764" y="5120160"/>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0" name="Straight Arrow Connector 79"/>
          <p:cNvCxnSpPr/>
          <p:nvPr/>
        </p:nvCxnSpPr>
        <p:spPr>
          <a:xfrm>
            <a:off x="7030972" y="5120160"/>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1" name="Straight Arrow Connector 80"/>
          <p:cNvCxnSpPr/>
          <p:nvPr/>
        </p:nvCxnSpPr>
        <p:spPr>
          <a:xfrm>
            <a:off x="8831172" y="5120160"/>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9" name="Group 8"/>
          <p:cNvGrpSpPr/>
          <p:nvPr/>
        </p:nvGrpSpPr>
        <p:grpSpPr>
          <a:xfrm>
            <a:off x="9542083" y="2269624"/>
            <a:ext cx="1666485" cy="3384376"/>
            <a:chOff x="9542083" y="1890235"/>
            <a:chExt cx="1666485" cy="3384376"/>
          </a:xfrm>
        </p:grpSpPr>
        <p:sp>
          <p:nvSpPr>
            <p:cNvPr id="54" name="Rounded Rectangle 53"/>
            <p:cNvSpPr/>
            <p:nvPr/>
          </p:nvSpPr>
          <p:spPr>
            <a:xfrm>
              <a:off x="9758104" y="1890235"/>
              <a:ext cx="1440160" cy="2546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1"/>
            <p:cNvSpPr txBox="1"/>
            <p:nvPr/>
          </p:nvSpPr>
          <p:spPr>
            <a:xfrm>
              <a:off x="9960885" y="1963872"/>
              <a:ext cx="110042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SURVIVAL</a:t>
              </a:r>
              <a:endParaRPr kumimoji="0" lang="en-US" sz="18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endParaRPr>
            </a:p>
          </p:txBody>
        </p:sp>
        <p:cxnSp>
          <p:nvCxnSpPr>
            <p:cNvPr id="67" name="Straight Arrow Connector 66"/>
            <p:cNvCxnSpPr/>
            <p:nvPr/>
          </p:nvCxnSpPr>
          <p:spPr>
            <a:xfrm flipH="1">
              <a:off x="9542083" y="5274611"/>
              <a:ext cx="956524" cy="0"/>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4" idx="2"/>
            </p:cNvCxnSpPr>
            <p:nvPr/>
          </p:nvCxnSpPr>
          <p:spPr>
            <a:xfrm>
              <a:off x="10478184" y="4436511"/>
              <a:ext cx="9624" cy="83810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137401" y="2475976"/>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mn-cs"/>
                </a:rPr>
                <a:t>100%</a:t>
              </a:r>
            </a:p>
          </p:txBody>
        </p:sp>
        <p:sp>
          <p:nvSpPr>
            <p:cNvPr id="28" name="TextBox 27"/>
            <p:cNvSpPr txBox="1"/>
            <p:nvPr/>
          </p:nvSpPr>
          <p:spPr>
            <a:xfrm>
              <a:off x="10277701" y="4025755"/>
              <a:ext cx="47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0%</a:t>
              </a:r>
            </a:p>
          </p:txBody>
        </p:sp>
        <p:sp>
          <p:nvSpPr>
            <p:cNvPr id="38" name="TextBox 37"/>
            <p:cNvSpPr txBox="1"/>
            <p:nvPr/>
          </p:nvSpPr>
          <p:spPr>
            <a:xfrm rot="5400000">
              <a:off x="9915337" y="2965446"/>
              <a:ext cx="11915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rPr>
                <a:t>Increasing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rPr>
                <a:t>impact</a:t>
              </a:r>
            </a:p>
          </p:txBody>
        </p:sp>
        <p:cxnSp>
          <p:nvCxnSpPr>
            <p:cNvPr id="52" name="Straight Arrow Connector 51"/>
            <p:cNvCxnSpPr>
              <a:stCxn id="25" idx="2"/>
            </p:cNvCxnSpPr>
            <p:nvPr/>
          </p:nvCxnSpPr>
          <p:spPr>
            <a:xfrm>
              <a:off x="10489421" y="2845308"/>
              <a:ext cx="9191" cy="1190504"/>
            </a:xfrm>
            <a:prstGeom prst="straightConnector1">
              <a:avLst/>
            </a:prstGeom>
            <a:ln w="63500">
              <a:gradFill>
                <a:gsLst>
                  <a:gs pos="0">
                    <a:schemeClr val="accent3">
                      <a:lumMod val="75000"/>
                    </a:schemeClr>
                  </a:gs>
                  <a:gs pos="74000">
                    <a:schemeClr val="accent2">
                      <a:lumMod val="60000"/>
                      <a:lumOff val="40000"/>
                    </a:schemeClr>
                  </a:gs>
                  <a:gs pos="83000">
                    <a:schemeClr val="accent2">
                      <a:lumMod val="50000"/>
                    </a:schemeClr>
                  </a:gs>
                </a:gsLst>
                <a:lin ang="5400000" scaled="1"/>
              </a:gradFill>
              <a:tailEnd type="triangle"/>
            </a:ln>
          </p:spPr>
          <p:style>
            <a:lnRef idx="3">
              <a:schemeClr val="accent6"/>
            </a:lnRef>
            <a:fillRef idx="0">
              <a:schemeClr val="accent6"/>
            </a:fillRef>
            <a:effectRef idx="2">
              <a:schemeClr val="accent6"/>
            </a:effectRef>
            <a:fontRef idx="minor">
              <a:schemeClr val="tx1"/>
            </a:fontRef>
          </p:style>
        </p:cxnSp>
        <p:pic>
          <p:nvPicPr>
            <p:cNvPr id="1028" name="Picture 4" descr="Image result for thumbs up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217" y="2336209"/>
              <a:ext cx="514351" cy="5143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045136" y="2341632"/>
            <a:ext cx="1676604" cy="3375992"/>
            <a:chOff x="1045136" y="1962243"/>
            <a:chExt cx="1676604" cy="3375992"/>
          </a:xfrm>
        </p:grpSpPr>
        <p:grpSp>
          <p:nvGrpSpPr>
            <p:cNvPr id="4" name="Group 3"/>
            <p:cNvGrpSpPr/>
            <p:nvPr/>
          </p:nvGrpSpPr>
          <p:grpSpPr>
            <a:xfrm>
              <a:off x="1045136" y="1962243"/>
              <a:ext cx="1450464" cy="2546276"/>
              <a:chOff x="505159" y="1565176"/>
              <a:chExt cx="1450464" cy="2546276"/>
            </a:xfrm>
          </p:grpSpPr>
          <p:sp>
            <p:nvSpPr>
              <p:cNvPr id="33" name="Rounded Rectangle 32"/>
              <p:cNvSpPr/>
              <p:nvPr/>
            </p:nvSpPr>
            <p:spPr>
              <a:xfrm>
                <a:off x="505159" y="1565176"/>
                <a:ext cx="1440160" cy="2546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p:cNvSpPr txBox="1"/>
              <p:nvPr/>
            </p:nvSpPr>
            <p:spPr>
              <a:xfrm>
                <a:off x="997506" y="1638813"/>
                <a:ext cx="52129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rPr>
                  <a:t>SSB</a:t>
                </a:r>
                <a:endParaRPr kumimoji="0" lang="en-US" sz="1800" b="0" i="0" u="none" strike="noStrike" kern="1200" cap="none" spc="0" normalizeH="0" baseline="0" noProof="0" dirty="0">
                  <a:ln>
                    <a:noFill/>
                  </a:ln>
                  <a:solidFill>
                    <a:srgbClr val="1F497D">
                      <a:lumMod val="75000"/>
                    </a:srgbClr>
                  </a:solidFill>
                  <a:effectLst>
                    <a:outerShdw blurRad="38100" dist="38100" dir="2700000" algn="tl">
                      <a:srgbClr val="000000">
                        <a:alpha val="43137"/>
                      </a:srgbClr>
                    </a:outerShdw>
                  </a:effectLst>
                  <a:uLnTx/>
                  <a:uFillTx/>
                  <a:latin typeface="Calibri"/>
                  <a:ea typeface="+mn-ea"/>
                  <a:cs typeface="+mn-cs"/>
                </a:endParaRPr>
              </a:p>
            </p:txBody>
          </p:sp>
          <p:sp>
            <p:nvSpPr>
              <p:cNvPr id="35" name="TextBox 34"/>
              <p:cNvSpPr txBox="1"/>
              <p:nvPr/>
            </p:nvSpPr>
            <p:spPr>
              <a:xfrm>
                <a:off x="884456" y="2150917"/>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BBB59">
                        <a:lumMod val="75000"/>
                      </a:srgbClr>
                    </a:solidFill>
                    <a:effectLst>
                      <a:outerShdw blurRad="38100" dist="38100" dir="2700000" algn="tl">
                        <a:srgbClr val="000000">
                          <a:alpha val="43137"/>
                        </a:srgbClr>
                      </a:outerShdw>
                    </a:effectLst>
                    <a:uLnTx/>
                    <a:uFillTx/>
                    <a:latin typeface="Calibri"/>
                    <a:ea typeface="+mn-ea"/>
                    <a:cs typeface="+mn-cs"/>
                  </a:rPr>
                  <a:t>100%</a:t>
                </a:r>
              </a:p>
            </p:txBody>
          </p:sp>
          <p:sp>
            <p:nvSpPr>
              <p:cNvPr id="36" name="TextBox 35"/>
              <p:cNvSpPr txBox="1"/>
              <p:nvPr/>
            </p:nvSpPr>
            <p:spPr>
              <a:xfrm>
                <a:off x="1024756" y="3700696"/>
                <a:ext cx="47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0%</a:t>
                </a:r>
              </a:p>
            </p:txBody>
          </p:sp>
          <p:sp>
            <p:nvSpPr>
              <p:cNvPr id="37" name="TextBox 36"/>
              <p:cNvSpPr txBox="1"/>
              <p:nvPr/>
            </p:nvSpPr>
            <p:spPr>
              <a:xfrm rot="5400000">
                <a:off x="662392" y="2640387"/>
                <a:ext cx="11915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rPr>
                  <a:t>Increasing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rPr>
                  <a:t>impact</a:t>
                </a:r>
              </a:p>
            </p:txBody>
          </p:sp>
          <p:cxnSp>
            <p:nvCxnSpPr>
              <p:cNvPr id="40" name="Straight Arrow Connector 39"/>
              <p:cNvCxnSpPr>
                <a:stCxn id="35" idx="2"/>
              </p:cNvCxnSpPr>
              <p:nvPr/>
            </p:nvCxnSpPr>
            <p:spPr>
              <a:xfrm>
                <a:off x="1236476" y="2520249"/>
                <a:ext cx="9191" cy="1190504"/>
              </a:xfrm>
              <a:prstGeom prst="straightConnector1">
                <a:avLst/>
              </a:prstGeom>
              <a:ln w="63500">
                <a:gradFill>
                  <a:gsLst>
                    <a:gs pos="0">
                      <a:schemeClr val="accent3">
                        <a:lumMod val="75000"/>
                      </a:schemeClr>
                    </a:gs>
                    <a:gs pos="74000">
                      <a:schemeClr val="accent2">
                        <a:lumMod val="60000"/>
                        <a:lumOff val="40000"/>
                      </a:schemeClr>
                    </a:gs>
                    <a:gs pos="83000">
                      <a:schemeClr val="accent2">
                        <a:lumMod val="50000"/>
                      </a:schemeClr>
                    </a:gs>
                  </a:gsLst>
                  <a:lin ang="5400000" scaled="1"/>
                </a:gradFill>
                <a:tailEnd type="triangle"/>
              </a:ln>
            </p:spPr>
            <p:style>
              <a:lnRef idx="3">
                <a:schemeClr val="accent6"/>
              </a:lnRef>
              <a:fillRef idx="0">
                <a:schemeClr val="accent6"/>
              </a:fillRef>
              <a:effectRef idx="2">
                <a:schemeClr val="accent6"/>
              </a:effectRef>
              <a:fontRef idx="minor">
                <a:schemeClr val="tx1"/>
              </a:fontRef>
            </p:style>
          </p:cxnSp>
          <p:pic>
            <p:nvPicPr>
              <p:cNvPr id="41" name="Picture 4" descr="Image result for thumbs up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272" y="2011150"/>
                <a:ext cx="514351" cy="51435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3" name="Straight Connector 42"/>
            <p:cNvCxnSpPr/>
            <p:nvPr/>
          </p:nvCxnSpPr>
          <p:spPr>
            <a:xfrm>
              <a:off x="1754218" y="4500135"/>
              <a:ext cx="9624" cy="83810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765216" y="5329951"/>
              <a:ext cx="956524" cy="0"/>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Picture 47"/>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413" y="1582745"/>
            <a:ext cx="987108" cy="685800"/>
          </a:xfrm>
          <a:prstGeom prst="rect">
            <a:avLst/>
          </a:prstGeom>
        </p:spPr>
      </p:pic>
      <p:pic>
        <p:nvPicPr>
          <p:cNvPr id="53" name="Picture 52"/>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1323" y="1541497"/>
            <a:ext cx="722702" cy="541157"/>
          </a:xfrm>
          <a:prstGeom prst="rect">
            <a:avLst/>
          </a:prstGeom>
        </p:spPr>
      </p:pic>
      <p:sp>
        <p:nvSpPr>
          <p:cNvPr id="55" name="TextBox 54"/>
          <p:cNvSpPr txBox="1"/>
          <p:nvPr/>
        </p:nvSpPr>
        <p:spPr>
          <a:xfrm>
            <a:off x="2598688" y="1582745"/>
            <a:ext cx="26342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Adult standing stock biomass (SSB)</a:t>
            </a:r>
          </a:p>
        </p:txBody>
      </p:sp>
      <p:sp>
        <p:nvSpPr>
          <p:cNvPr id="56" name="TextBox 55"/>
          <p:cNvSpPr txBox="1"/>
          <p:nvPr/>
        </p:nvSpPr>
        <p:spPr>
          <a:xfrm>
            <a:off x="7412500" y="1582745"/>
            <a:ext cx="2512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Survival eggs and larvae</a:t>
            </a:r>
          </a:p>
        </p:txBody>
      </p:sp>
    </p:spTree>
    <p:extLst>
      <p:ext uri="{BB962C8B-B14F-4D97-AF65-F5344CB8AC3E}">
        <p14:creationId xmlns:p14="http://schemas.microsoft.com/office/powerpoint/2010/main" val="11575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Results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4" name="Picture 3" descr="P:\MFORSK\5450 Petromaks SYMBIOSES\7 Publicity and Outreach_Katrin\Logos\SYMBIOSES Logo\New Logo_2803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560" y="74427"/>
            <a:ext cx="885197" cy="107379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87488" y="1433217"/>
            <a:ext cx="9821985" cy="1993647"/>
            <a:chOff x="1757173" y="2132856"/>
            <a:chExt cx="9821985" cy="1993647"/>
          </a:xfrm>
        </p:grpSpPr>
        <p:grpSp>
          <p:nvGrpSpPr>
            <p:cNvPr id="10" name="Group 9"/>
            <p:cNvGrpSpPr/>
            <p:nvPr/>
          </p:nvGrpSpPr>
          <p:grpSpPr>
            <a:xfrm>
              <a:off x="1757173" y="2440827"/>
              <a:ext cx="9821985" cy="1685676"/>
              <a:chOff x="1671117" y="2749695"/>
              <a:chExt cx="9821985" cy="1685676"/>
            </a:xfrm>
          </p:grpSpPr>
          <p:sp>
            <p:nvSpPr>
              <p:cNvPr id="11" name="TextBox 10"/>
              <p:cNvSpPr txBox="1"/>
              <p:nvPr/>
            </p:nvSpPr>
            <p:spPr>
              <a:xfrm>
                <a:off x="9594173" y="3789040"/>
                <a:ext cx="1898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Survival eggs and larvae</a:t>
                </a:r>
              </a:p>
            </p:txBody>
          </p:sp>
          <p:sp>
            <p:nvSpPr>
              <p:cNvPr id="12" name="TextBox 11"/>
              <p:cNvSpPr txBox="1"/>
              <p:nvPr/>
            </p:nvSpPr>
            <p:spPr>
              <a:xfrm>
                <a:off x="9659468" y="2749695"/>
                <a:ext cx="16055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Adult standing stock biomass (SSB)</a:t>
                </a:r>
              </a:p>
            </p:txBody>
          </p:sp>
          <p:cxnSp>
            <p:nvCxnSpPr>
              <p:cNvPr id="13" name="Straight Arrow Connector 12"/>
              <p:cNvCxnSpPr/>
              <p:nvPr/>
            </p:nvCxnSpPr>
            <p:spPr>
              <a:xfrm>
                <a:off x="2247181" y="2798459"/>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4047381" y="2798459"/>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p:nvPr/>
            </p:nvCxnSpPr>
            <p:spPr>
              <a:xfrm>
                <a:off x="5919589" y="2798459"/>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p:cNvCxnSpPr/>
              <p:nvPr/>
            </p:nvCxnSpPr>
            <p:spPr>
              <a:xfrm>
                <a:off x="7719789" y="2798459"/>
                <a:ext cx="0" cy="2718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687727" y="3097919"/>
                <a:ext cx="6696744" cy="5484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487542" y="3100871"/>
                <a:ext cx="115768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100 %</a:t>
                </a:r>
                <a:r>
                  <a:rPr kumimoji="0" lang="en-US" sz="2800" b="0" i="0" u="none" strike="noStrike" kern="1200" cap="none" spc="0" normalizeH="0" baseline="0" noProof="0" dirty="0">
                    <a:ln>
                      <a:noFill/>
                    </a:ln>
                    <a:solidFill>
                      <a:srgbClr val="9BBB59">
                        <a:lumMod val="75000"/>
                      </a:srgbClr>
                    </a:solidFill>
                    <a:effectLst/>
                    <a:uLnTx/>
                    <a:uFillTx/>
                    <a:latin typeface="Calibri"/>
                    <a:ea typeface="Arial" panose="020B0604020202020204" pitchFamily="34" charset="0"/>
                    <a:cs typeface="+mn-cs"/>
                  </a:rPr>
                  <a:t> </a:t>
                </a:r>
                <a:endParaRPr kumimoji="0" lang="en-US" sz="28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19" name="Rectangle 18"/>
              <p:cNvSpPr/>
              <p:nvPr/>
            </p:nvSpPr>
            <p:spPr>
              <a:xfrm>
                <a:off x="7302410" y="3096031"/>
                <a:ext cx="10759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100 %</a:t>
                </a:r>
              </a:p>
            </p:txBody>
          </p:sp>
          <p:sp>
            <p:nvSpPr>
              <p:cNvPr id="20" name="Rectangle 19"/>
              <p:cNvSpPr/>
              <p:nvPr/>
            </p:nvSpPr>
            <p:spPr>
              <a:xfrm>
                <a:off x="3526903" y="3085804"/>
                <a:ext cx="11544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97 %</a:t>
                </a:r>
              </a:p>
            </p:txBody>
          </p:sp>
          <p:sp>
            <p:nvSpPr>
              <p:cNvPr id="21" name="Rectangle 20"/>
              <p:cNvSpPr/>
              <p:nvPr/>
            </p:nvSpPr>
            <p:spPr>
              <a:xfrm>
                <a:off x="1747156" y="3085804"/>
                <a:ext cx="11544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88 %</a:t>
                </a:r>
              </a:p>
            </p:txBody>
          </p:sp>
          <p:sp>
            <p:nvSpPr>
              <p:cNvPr id="22" name="Rectangle 21"/>
              <p:cNvSpPr/>
              <p:nvPr/>
            </p:nvSpPr>
            <p:spPr>
              <a:xfrm>
                <a:off x="1671117" y="3864682"/>
                <a:ext cx="6696744" cy="54840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5470932" y="3867634"/>
                <a:ext cx="115768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100 %</a:t>
                </a:r>
                <a:r>
                  <a:rPr kumimoji="0" lang="en-US" sz="2800" b="0" i="0" u="none" strike="noStrike" kern="1200" cap="none" spc="0" normalizeH="0" baseline="0" noProof="0" dirty="0">
                    <a:ln>
                      <a:noFill/>
                    </a:ln>
                    <a:solidFill>
                      <a:srgbClr val="9BBB59">
                        <a:lumMod val="75000"/>
                      </a:srgbClr>
                    </a:solidFill>
                    <a:effectLst/>
                    <a:uLnTx/>
                    <a:uFillTx/>
                    <a:latin typeface="Calibri"/>
                    <a:ea typeface="Arial" panose="020B0604020202020204" pitchFamily="34" charset="0"/>
                    <a:cs typeface="+mn-cs"/>
                  </a:rPr>
                  <a:t> </a:t>
                </a:r>
                <a:endParaRPr kumimoji="0" lang="en-US" sz="28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24" name="Rectangle 23"/>
              <p:cNvSpPr/>
              <p:nvPr/>
            </p:nvSpPr>
            <p:spPr>
              <a:xfrm>
                <a:off x="7285800" y="3862794"/>
                <a:ext cx="1075936"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100 %</a:t>
                </a:r>
              </a:p>
            </p:txBody>
          </p:sp>
          <p:sp>
            <p:nvSpPr>
              <p:cNvPr id="25" name="Rectangle 24"/>
              <p:cNvSpPr/>
              <p:nvPr/>
            </p:nvSpPr>
            <p:spPr>
              <a:xfrm>
                <a:off x="3510293" y="3852567"/>
                <a:ext cx="11544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86 %</a:t>
                </a:r>
              </a:p>
            </p:txBody>
          </p:sp>
          <p:sp>
            <p:nvSpPr>
              <p:cNvPr id="26" name="Rectangle 25"/>
              <p:cNvSpPr/>
              <p:nvPr/>
            </p:nvSpPr>
            <p:spPr>
              <a:xfrm>
                <a:off x="1730546" y="3852567"/>
                <a:ext cx="11544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57 %</a:t>
                </a:r>
              </a:p>
            </p:txBody>
          </p:sp>
          <p:pic>
            <p:nvPicPr>
              <p:cNvPr id="27" name="Picture 26"/>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886" y="2863531"/>
                <a:ext cx="1000383" cy="811736"/>
              </a:xfrm>
              <a:prstGeom prst="rect">
                <a:avLst/>
              </a:prstGeom>
            </p:spPr>
          </p:pic>
          <p:pic>
            <p:nvPicPr>
              <p:cNvPr id="28" name="Picture 27"/>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9666" y="3871934"/>
                <a:ext cx="722702" cy="541157"/>
              </a:xfrm>
              <a:prstGeom prst="rect">
                <a:avLst/>
              </a:prstGeom>
            </p:spPr>
          </p:pic>
        </p:grpSp>
        <p:sp>
          <p:nvSpPr>
            <p:cNvPr id="29" name="TextBox 28"/>
            <p:cNvSpPr txBox="1"/>
            <p:nvPr/>
          </p:nvSpPr>
          <p:spPr>
            <a:xfrm>
              <a:off x="2000199" y="2132856"/>
              <a:ext cx="84504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4</a:t>
              </a:r>
            </a:p>
          </p:txBody>
        </p:sp>
        <p:sp>
          <p:nvSpPr>
            <p:cNvPr id="30" name="TextBox 29"/>
            <p:cNvSpPr txBox="1"/>
            <p:nvPr/>
          </p:nvSpPr>
          <p:spPr>
            <a:xfrm>
              <a:off x="3736509" y="2132856"/>
              <a:ext cx="8450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3</a:t>
              </a:r>
            </a:p>
          </p:txBody>
        </p:sp>
        <p:sp>
          <p:nvSpPr>
            <p:cNvPr id="31" name="TextBox 30"/>
            <p:cNvSpPr txBox="1"/>
            <p:nvPr/>
          </p:nvSpPr>
          <p:spPr>
            <a:xfrm>
              <a:off x="5615614" y="2132856"/>
              <a:ext cx="8450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2</a:t>
              </a:r>
            </a:p>
          </p:txBody>
        </p:sp>
        <p:sp>
          <p:nvSpPr>
            <p:cNvPr id="32" name="TextBox 31"/>
            <p:cNvSpPr txBox="1"/>
            <p:nvPr/>
          </p:nvSpPr>
          <p:spPr>
            <a:xfrm>
              <a:off x="6983516" y="2132856"/>
              <a:ext cx="17767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outerShdw blurRad="38100" dist="38100" dir="2700000" algn="tl">
                      <a:srgbClr val="000000">
                        <a:alpha val="43137"/>
                      </a:srgbClr>
                    </a:outerShdw>
                  </a:effectLst>
                  <a:uLnTx/>
                  <a:uFillTx/>
                  <a:latin typeface="Calibri"/>
                  <a:ea typeface="+mn-ea"/>
                  <a:cs typeface="+mn-cs"/>
                </a:rPr>
                <a:t>Level 1</a:t>
              </a:r>
            </a:p>
          </p:txBody>
        </p:sp>
      </p:grpSp>
      <p:sp>
        <p:nvSpPr>
          <p:cNvPr id="33" name="Content Placeholder 2"/>
          <p:cNvSpPr txBox="1">
            <a:spLocks/>
          </p:cNvSpPr>
          <p:nvPr/>
        </p:nvSpPr>
        <p:spPr>
          <a:xfrm>
            <a:off x="1004337" y="3861048"/>
            <a:ext cx="10077089" cy="2376264"/>
          </a:xfrm>
          <a:prstGeom prst="rect">
            <a:avLst/>
          </a:prstGeom>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Most scenarios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give</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minor</a:t>
            </a:r>
            <a:r>
              <a:rPr kumimoji="0" lang="nb-NO" sz="2400" b="0" i="0" u="none" strike="noStrike" kern="1200" cap="none" spc="0" normalizeH="0" baseline="0" noProof="0" dirty="0">
                <a:ln>
                  <a:noFill/>
                </a:ln>
                <a:solidFill>
                  <a:prstClr val="black"/>
                </a:solidFill>
                <a:effectLst/>
                <a:uLnTx/>
                <a:uFillTx/>
                <a:latin typeface="Calibri"/>
                <a:ea typeface="+mn-ea"/>
                <a:cs typeface="+mn-cs"/>
              </a:rPr>
              <a:t> losses of eggs and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larvae</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err="1">
                <a:ln>
                  <a:noFill/>
                </a:ln>
                <a:solidFill>
                  <a:prstClr val="black"/>
                </a:solidFill>
                <a:effectLst/>
                <a:uLnTx/>
                <a:uFillTx/>
                <a:latin typeface="Calibri"/>
                <a:ea typeface="+mn-ea"/>
                <a:cs typeface="+mn-cs"/>
              </a:rPr>
              <a:t>Some</a:t>
            </a:r>
            <a:r>
              <a:rPr kumimoji="0" lang="nb-NO" sz="2400" b="0" i="0" u="none" strike="noStrike" kern="1200" cap="none" spc="0" normalizeH="0" baseline="0" noProof="0" dirty="0">
                <a:ln>
                  <a:noFill/>
                </a:ln>
                <a:solidFill>
                  <a:prstClr val="black"/>
                </a:solidFill>
                <a:effectLst/>
                <a:uLnTx/>
                <a:uFillTx/>
                <a:latin typeface="Calibri"/>
                <a:ea typeface="+mn-ea"/>
                <a:cs typeface="+mn-cs"/>
              </a:rPr>
              <a:t> scenarios </a:t>
            </a:r>
            <a:r>
              <a:rPr kumimoji="0" lang="nb-NO" sz="2400" b="0" i="0" u="none" strike="noStrike" kern="1200" cap="none" spc="0" normalizeH="0" baseline="0" noProof="0" dirty="0" err="1" smtClean="0">
                <a:ln>
                  <a:noFill/>
                </a:ln>
                <a:solidFill>
                  <a:prstClr val="black"/>
                </a:solidFill>
                <a:effectLst/>
                <a:uLnTx/>
                <a:uFillTx/>
                <a:latin typeface="Calibri"/>
                <a:ea typeface="+mn-ea"/>
                <a:cs typeface="+mn-cs"/>
              </a:rPr>
              <a:t>give</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larger</a:t>
            </a:r>
            <a:r>
              <a:rPr kumimoji="0" lang="nb-NO" sz="2400" b="0" i="0" u="none" strike="noStrike" kern="1200" cap="none" spc="0" normalizeH="0" baseline="0" noProof="0" dirty="0">
                <a:ln>
                  <a:noFill/>
                </a:ln>
                <a:solidFill>
                  <a:prstClr val="black"/>
                </a:solidFill>
                <a:effectLst/>
                <a:uLnTx/>
                <a:uFillTx/>
                <a:latin typeface="Calibri"/>
                <a:ea typeface="+mn-ea"/>
                <a:cs typeface="+mn-cs"/>
              </a:rPr>
              <a:t> losses of eggs and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larvae</a:t>
            </a: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err="1">
                <a:ln>
                  <a:noFill/>
                </a:ln>
                <a:solidFill>
                  <a:prstClr val="black"/>
                </a:solidFill>
                <a:effectLst/>
                <a:uLnTx/>
                <a:uFillTx/>
                <a:latin typeface="Calibri"/>
                <a:ea typeface="+mn-ea"/>
                <a:cs typeface="+mn-cs"/>
              </a:rPr>
              <a:t>Impact</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on</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biomass</a:t>
            </a:r>
            <a:r>
              <a:rPr kumimoji="0" lang="nb-NO" sz="2400" b="0" i="0" u="none" strike="noStrike" kern="1200" cap="none" spc="0" normalizeH="0" baseline="0" noProof="0" dirty="0">
                <a:ln>
                  <a:noFill/>
                </a:ln>
                <a:solidFill>
                  <a:prstClr val="black"/>
                </a:solidFill>
                <a:effectLst/>
                <a:uLnTx/>
                <a:uFillTx/>
                <a:latin typeface="Calibri"/>
                <a:ea typeface="+mn-ea"/>
                <a:cs typeface="+mn-cs"/>
              </a:rPr>
              <a:t> of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the</a:t>
            </a:r>
            <a:r>
              <a:rPr kumimoji="0" lang="nb-NO" sz="2400" b="0" i="0" u="none" strike="noStrike" kern="1200" cap="none" spc="0" normalizeH="0" baseline="0" noProof="0" dirty="0">
                <a:ln>
                  <a:noFill/>
                </a:ln>
                <a:solidFill>
                  <a:prstClr val="black"/>
                </a:solidFill>
                <a:effectLst/>
                <a:uLnTx/>
                <a:uFillTx/>
                <a:latin typeface="Calibri"/>
                <a:ea typeface="+mn-ea"/>
                <a:cs typeface="+mn-cs"/>
              </a:rPr>
              <a:t> adult stock is </a:t>
            </a:r>
            <a:r>
              <a:rPr kumimoji="0" lang="nb-NO" sz="2400" b="0" i="0" u="none" strike="noStrike" kern="1200" cap="none" spc="0" normalizeH="0" baseline="0" noProof="0" dirty="0" err="1">
                <a:ln>
                  <a:noFill/>
                </a:ln>
                <a:solidFill>
                  <a:prstClr val="black"/>
                </a:solidFill>
                <a:effectLst/>
                <a:uLnTx/>
                <a:uFillTx/>
                <a:latin typeface="Calibri"/>
                <a:ea typeface="+mn-ea"/>
                <a:cs typeface="+mn-cs"/>
              </a:rPr>
              <a:t>limited</a:t>
            </a:r>
            <a:r>
              <a:rPr kumimoji="0" lang="nb-NO" sz="2400" b="0" i="0" u="none" strike="noStrike" kern="1200" cap="none" spc="0" normalizeH="0" baseline="0" noProof="0" dirty="0">
                <a:ln>
                  <a:noFill/>
                </a:ln>
                <a:solidFill>
                  <a:prstClr val="black"/>
                </a:solidFill>
                <a:effectLst/>
                <a:uLnTx/>
                <a:uFillTx/>
                <a:latin typeface="Calibri"/>
                <a:ea typeface="+mn-ea"/>
                <a:cs typeface="+mn-cs"/>
              </a:rPr>
              <a:t> for all scenarios</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No </a:t>
            </a:r>
            <a:r>
              <a:rPr kumimoji="0" lang="nb-NO" sz="2400" b="0" i="0" u="none" strike="noStrike" kern="1200" cap="none" spc="0" normalizeH="0" baseline="0" noProof="0" dirty="0">
                <a:ln>
                  <a:noFill/>
                </a:ln>
                <a:solidFill>
                  <a:prstClr val="black"/>
                </a:solidFill>
                <a:effectLst/>
                <a:uLnTx/>
                <a:uFillTx/>
                <a:latin typeface="Calibri"/>
                <a:ea typeface="+mn-ea"/>
                <a:cs typeface="+mn-cs"/>
              </a:rPr>
              <a:t>impacts on reproduction</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Variability depends on yearclass and age structure of the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stock</a:t>
            </a: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397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680"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Multi-year stock buffers losses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7" name="Picture 3" descr="P:\MFORSK\5450 Petromaks SYMBIOSES\7 Publicity and Outreach_Katrin\Logos\SYMBIOSES Logo\New Logo_2803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6560" y="74427"/>
            <a:ext cx="885197" cy="10737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0100A374-90F8-4FB5-AEF5-E0E22BDA5276}"/>
              </a:ext>
            </a:extLst>
          </p:cNvPr>
          <p:cNvGraphicFramePr>
            <a:graphicFrameLocks/>
          </p:cNvGraphicFramePr>
          <p:nvPr>
            <p:extLst/>
          </p:nvPr>
        </p:nvGraphicFramePr>
        <p:xfrm>
          <a:off x="983432" y="1670250"/>
          <a:ext cx="9793088"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7953674" y="3851686"/>
            <a:ext cx="806631"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75000"/>
                  </a:srgbClr>
                </a:solidFill>
                <a:effectLst/>
                <a:uLnTx/>
                <a:uFillTx/>
                <a:latin typeface="Calibri"/>
                <a:ea typeface="+mn-ea"/>
                <a:cs typeface="+mn-cs"/>
              </a:rPr>
              <a:t>2000</a:t>
            </a:r>
          </a:p>
        </p:txBody>
      </p:sp>
      <p:sp>
        <p:nvSpPr>
          <p:cNvPr id="3" name="TextBox 2"/>
          <p:cNvSpPr txBox="1"/>
          <p:nvPr/>
        </p:nvSpPr>
        <p:spPr>
          <a:xfrm>
            <a:off x="7320146" y="3212979"/>
            <a:ext cx="806631"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9BBB59">
                    <a:lumMod val="75000"/>
                  </a:srgbClr>
                </a:solidFill>
                <a:effectLst/>
                <a:uLnTx/>
                <a:uFillTx/>
                <a:latin typeface="Calibri"/>
                <a:ea typeface="+mn-ea"/>
                <a:cs typeface="+mn-cs"/>
              </a:rPr>
              <a:t>2005</a:t>
            </a:r>
          </a:p>
        </p:txBody>
      </p:sp>
      <p:sp>
        <p:nvSpPr>
          <p:cNvPr id="4" name="TextBox 3"/>
          <p:cNvSpPr txBox="1"/>
          <p:nvPr/>
        </p:nvSpPr>
        <p:spPr>
          <a:xfrm>
            <a:off x="8760306" y="4365118"/>
            <a:ext cx="806631"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8064A2">
                    <a:lumMod val="75000"/>
                  </a:srgbClr>
                </a:solidFill>
                <a:effectLst/>
                <a:uLnTx/>
                <a:uFillTx/>
                <a:latin typeface="Calibri"/>
                <a:ea typeface="+mn-ea"/>
                <a:cs typeface="+mn-cs"/>
              </a:rPr>
              <a:t>2010</a:t>
            </a:r>
          </a:p>
        </p:txBody>
      </p:sp>
    </p:spTree>
    <p:extLst>
      <p:ext uri="{BB962C8B-B14F-4D97-AF65-F5344CB8AC3E}">
        <p14:creationId xmlns:p14="http://schemas.microsoft.com/office/powerpoint/2010/main" val="460016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7064" y="1885974"/>
            <a:ext cx="3961656" cy="1038970"/>
          </a:xfrm>
        </p:spPr>
        <p:txBody>
          <a:bodyPr/>
          <a:lstStyle/>
          <a:p>
            <a:pPr marL="342900" indent="-342900">
              <a:buFont typeface="Wingdings" panose="05000000000000000000" pitchFamily="2" charset="2"/>
              <a:buChar char="ü"/>
            </a:pPr>
            <a:r>
              <a:rPr lang="nb-NO" sz="2400" dirty="0" smtClean="0">
                <a:solidFill>
                  <a:schemeClr val="bg2">
                    <a:lumMod val="10000"/>
                  </a:schemeClr>
                </a:solidFill>
                <a:effectLst>
                  <a:outerShdw blurRad="38100" dist="38100" dir="2700000" algn="tl">
                    <a:srgbClr val="000000">
                      <a:alpha val="43137"/>
                    </a:srgbClr>
                  </a:outerShdw>
                </a:effectLst>
              </a:rPr>
              <a:t>Different fish species</a:t>
            </a:r>
          </a:p>
          <a:p>
            <a:pPr marL="342900" indent="-342900">
              <a:buFont typeface="Wingdings" panose="05000000000000000000" pitchFamily="2" charset="2"/>
              <a:buChar char="ü"/>
            </a:pPr>
            <a:r>
              <a:rPr lang="nb-NO" sz="2400" dirty="0" smtClean="0">
                <a:solidFill>
                  <a:schemeClr val="bg2">
                    <a:lumMod val="10000"/>
                  </a:schemeClr>
                </a:solidFill>
                <a:effectLst>
                  <a:outerShdw blurRad="38100" dist="38100" dir="2700000" algn="tl">
                    <a:srgbClr val="000000">
                      <a:alpha val="43137"/>
                    </a:srgbClr>
                  </a:outerShdw>
                </a:effectLst>
              </a:rPr>
              <a:t>Compound mixtures</a:t>
            </a:r>
          </a:p>
        </p:txBody>
      </p:sp>
      <p:grpSp>
        <p:nvGrpSpPr>
          <p:cNvPr id="2" name="Group 1"/>
          <p:cNvGrpSpPr/>
          <p:nvPr/>
        </p:nvGrpSpPr>
        <p:grpSpPr>
          <a:xfrm>
            <a:off x="479376" y="3501008"/>
            <a:ext cx="11690367" cy="3236186"/>
            <a:chOff x="479376" y="3501008"/>
            <a:chExt cx="11690367" cy="3236186"/>
          </a:xfrm>
        </p:grpSpPr>
        <p:grpSp>
          <p:nvGrpSpPr>
            <p:cNvPr id="17" name="Group 16"/>
            <p:cNvGrpSpPr/>
            <p:nvPr/>
          </p:nvGrpSpPr>
          <p:grpSpPr>
            <a:xfrm>
              <a:off x="479376" y="3501008"/>
              <a:ext cx="3623621" cy="3236186"/>
              <a:chOff x="988809" y="3501008"/>
              <a:chExt cx="3623621" cy="323618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98" y="3501008"/>
                <a:ext cx="2857500" cy="1885950"/>
              </a:xfrm>
              <a:prstGeom prst="rect">
                <a:avLst/>
              </a:prstGeom>
            </p:spPr>
          </p:pic>
          <p:sp>
            <p:nvSpPr>
              <p:cNvPr id="7" name="TextBox 6"/>
              <p:cNvSpPr txBox="1"/>
              <p:nvPr/>
            </p:nvSpPr>
            <p:spPr>
              <a:xfrm>
                <a:off x="1393698" y="5044423"/>
                <a:ext cx="1292085" cy="369332"/>
              </a:xfrm>
              <a:prstGeom prst="rect">
                <a:avLst/>
              </a:prstGeom>
              <a:noFill/>
            </p:spPr>
            <p:txBody>
              <a:bodyPr wrap="none" rtlCol="0">
                <a:spAutoFit/>
              </a:bodyPr>
              <a:lstStyle/>
              <a:p>
                <a:r>
                  <a:rPr lang="en-US" dirty="0" smtClean="0">
                    <a:solidFill>
                      <a:schemeClr val="bg1"/>
                    </a:solidFill>
                  </a:rPr>
                  <a:t>Atlantic cod</a:t>
                </a:r>
                <a:endParaRPr lang="en-US" dirty="0">
                  <a:solidFill>
                    <a:schemeClr val="bg1"/>
                  </a:solidFill>
                </a:endParaRPr>
              </a:p>
            </p:txBody>
          </p:sp>
          <p:sp>
            <p:nvSpPr>
              <p:cNvPr id="10" name="TextBox 9"/>
              <p:cNvSpPr txBox="1"/>
              <p:nvPr/>
            </p:nvSpPr>
            <p:spPr>
              <a:xfrm>
                <a:off x="988809" y="5413755"/>
                <a:ext cx="3623621"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solidFill>
                      <a:schemeClr val="bg2">
                        <a:lumMod val="10000"/>
                      </a:schemeClr>
                    </a:solidFill>
                  </a:rPr>
                  <a:t>Long life span</a:t>
                </a:r>
              </a:p>
              <a:p>
                <a:pPr marL="285750" indent="-285750">
                  <a:buFont typeface="Arial" panose="020B0604020202020204" pitchFamily="34" charset="0"/>
                  <a:buChar char="•"/>
                </a:pPr>
                <a:r>
                  <a:rPr lang="en-US" sz="2000" dirty="0" err="1" smtClean="0">
                    <a:solidFill>
                      <a:schemeClr val="bg2">
                        <a:lumMod val="10000"/>
                      </a:schemeClr>
                    </a:solidFill>
                  </a:rPr>
                  <a:t>Iteroparous</a:t>
                </a:r>
                <a:endParaRPr lang="en-US" sz="2000" dirty="0" smtClean="0">
                  <a:solidFill>
                    <a:schemeClr val="bg2">
                      <a:lumMod val="10000"/>
                    </a:schemeClr>
                  </a:solidFill>
                </a:endParaRPr>
              </a:p>
              <a:p>
                <a:pPr marL="285750" indent="-285750">
                  <a:buFont typeface="Arial" panose="020B0604020202020204" pitchFamily="34" charset="0"/>
                  <a:buChar char="•"/>
                </a:pPr>
                <a:r>
                  <a:rPr lang="en-US" sz="2000" dirty="0" smtClean="0">
                    <a:solidFill>
                      <a:schemeClr val="bg2">
                        <a:lumMod val="10000"/>
                      </a:schemeClr>
                    </a:solidFill>
                  </a:rPr>
                  <a:t>Several spawning year classes </a:t>
                </a:r>
              </a:p>
              <a:p>
                <a:pPr marL="285750" indent="-285750">
                  <a:buFont typeface="Arial" panose="020B0604020202020204" pitchFamily="34" charset="0"/>
                  <a:buChar char="•"/>
                </a:pPr>
                <a:r>
                  <a:rPr lang="en-US" sz="2000" dirty="0" smtClean="0">
                    <a:solidFill>
                      <a:schemeClr val="bg2">
                        <a:lumMod val="10000"/>
                      </a:schemeClr>
                    </a:solidFill>
                  </a:rPr>
                  <a:t>Pelagic eggs</a:t>
                </a:r>
                <a:endParaRPr lang="en-US" sz="2000" dirty="0">
                  <a:solidFill>
                    <a:schemeClr val="bg2">
                      <a:lumMod val="10000"/>
                    </a:schemeClr>
                  </a:solidFill>
                </a:endParaRPr>
              </a:p>
            </p:txBody>
          </p:sp>
        </p:grpSp>
        <p:grpSp>
          <p:nvGrpSpPr>
            <p:cNvPr id="18" name="Group 17"/>
            <p:cNvGrpSpPr/>
            <p:nvPr/>
          </p:nvGrpSpPr>
          <p:grpSpPr>
            <a:xfrm>
              <a:off x="4439816" y="3501008"/>
              <a:ext cx="3073214" cy="3209389"/>
              <a:chOff x="4634661" y="3501008"/>
              <a:chExt cx="3073214" cy="3209389"/>
            </a:xfrm>
          </p:grpSpPr>
          <p:pic>
            <p:nvPicPr>
              <p:cNvPr id="6" name="Picture 7" descr="IMGP7944-dead-male.jpg"/>
              <p:cNvPicPr>
                <a:picLocks noChangeAspect="1"/>
              </p:cNvPicPr>
              <p:nvPr/>
            </p:nvPicPr>
            <p:blipFill>
              <a:blip r:embed="rId4"/>
              <a:srcRect/>
              <a:stretch>
                <a:fillRect/>
              </a:stretch>
            </p:blipFill>
            <p:spPr bwMode="auto">
              <a:xfrm>
                <a:off x="4721660" y="3501008"/>
                <a:ext cx="2785256" cy="178358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837938" y="4859757"/>
                <a:ext cx="883575" cy="369332"/>
              </a:xfrm>
              <a:prstGeom prst="rect">
                <a:avLst/>
              </a:prstGeom>
              <a:noFill/>
            </p:spPr>
            <p:txBody>
              <a:bodyPr wrap="none" rtlCol="0">
                <a:spAutoFit/>
              </a:bodyPr>
              <a:lstStyle/>
              <a:p>
                <a:r>
                  <a:rPr lang="en-US" dirty="0" smtClean="0">
                    <a:solidFill>
                      <a:schemeClr val="bg1"/>
                    </a:solidFill>
                  </a:rPr>
                  <a:t>Capelin</a:t>
                </a:r>
                <a:endParaRPr lang="en-US" dirty="0">
                  <a:solidFill>
                    <a:schemeClr val="bg1"/>
                  </a:solidFill>
                </a:endParaRPr>
              </a:p>
            </p:txBody>
          </p:sp>
          <p:sp>
            <p:nvSpPr>
              <p:cNvPr id="11" name="TextBox 10"/>
              <p:cNvSpPr txBox="1"/>
              <p:nvPr/>
            </p:nvSpPr>
            <p:spPr>
              <a:xfrm>
                <a:off x="4634661" y="5386958"/>
                <a:ext cx="3073214"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solidFill>
                      <a:schemeClr val="bg2">
                        <a:lumMod val="10000"/>
                      </a:schemeClr>
                    </a:solidFill>
                  </a:rPr>
                  <a:t>Short life span</a:t>
                </a:r>
              </a:p>
              <a:p>
                <a:pPr marL="285750" indent="-285750">
                  <a:buFont typeface="Arial" panose="020B0604020202020204" pitchFamily="34" charset="0"/>
                  <a:buChar char="•"/>
                </a:pPr>
                <a:r>
                  <a:rPr lang="en-US" sz="2000" dirty="0" err="1" smtClean="0">
                    <a:solidFill>
                      <a:schemeClr val="bg2">
                        <a:lumMod val="10000"/>
                      </a:schemeClr>
                    </a:solidFill>
                  </a:rPr>
                  <a:t>Semelparous</a:t>
                </a:r>
                <a:endParaRPr lang="en-US" sz="2000" dirty="0" smtClean="0">
                  <a:solidFill>
                    <a:schemeClr val="bg2">
                      <a:lumMod val="10000"/>
                    </a:schemeClr>
                  </a:solidFill>
                </a:endParaRPr>
              </a:p>
              <a:p>
                <a:pPr marL="285750" indent="-285750">
                  <a:buFont typeface="Arial" panose="020B0604020202020204" pitchFamily="34" charset="0"/>
                  <a:buChar char="•"/>
                </a:pPr>
                <a:r>
                  <a:rPr lang="en-US" sz="2000" dirty="0" smtClean="0">
                    <a:solidFill>
                      <a:schemeClr val="bg2">
                        <a:lumMod val="10000"/>
                      </a:schemeClr>
                    </a:solidFill>
                  </a:rPr>
                  <a:t>One spawning year class </a:t>
                </a:r>
              </a:p>
              <a:p>
                <a:pPr marL="285750" indent="-285750">
                  <a:buFont typeface="Arial" panose="020B0604020202020204" pitchFamily="34" charset="0"/>
                  <a:buChar char="•"/>
                </a:pPr>
                <a:r>
                  <a:rPr lang="en-US" sz="2000" dirty="0" smtClean="0">
                    <a:solidFill>
                      <a:schemeClr val="bg2">
                        <a:lumMod val="10000"/>
                      </a:schemeClr>
                    </a:solidFill>
                  </a:rPr>
                  <a:t>Demersal eggs</a:t>
                </a:r>
                <a:endParaRPr lang="en-US" sz="2000" dirty="0">
                  <a:solidFill>
                    <a:schemeClr val="bg2">
                      <a:lumMod val="10000"/>
                    </a:schemeClr>
                  </a:solidFill>
                </a:endParaRPr>
              </a:p>
            </p:txBody>
          </p:sp>
        </p:grpSp>
        <p:grpSp>
          <p:nvGrpSpPr>
            <p:cNvPr id="19" name="Group 18"/>
            <p:cNvGrpSpPr/>
            <p:nvPr/>
          </p:nvGrpSpPr>
          <p:grpSpPr>
            <a:xfrm>
              <a:off x="7968208" y="3640835"/>
              <a:ext cx="4201535" cy="3046244"/>
              <a:chOff x="7797839" y="3640835"/>
              <a:chExt cx="4201535" cy="304624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7378" y="3640835"/>
                <a:ext cx="2857500" cy="1295400"/>
              </a:xfrm>
              <a:prstGeom prst="rect">
                <a:avLst/>
              </a:prstGeom>
            </p:spPr>
          </p:pic>
          <p:sp>
            <p:nvSpPr>
              <p:cNvPr id="9" name="TextBox 8"/>
              <p:cNvSpPr txBox="1"/>
              <p:nvPr/>
            </p:nvSpPr>
            <p:spPr>
              <a:xfrm>
                <a:off x="7977378" y="4566903"/>
                <a:ext cx="1056571" cy="369332"/>
              </a:xfrm>
              <a:prstGeom prst="rect">
                <a:avLst/>
              </a:prstGeom>
              <a:noFill/>
            </p:spPr>
            <p:txBody>
              <a:bodyPr wrap="none" rtlCol="0">
                <a:spAutoFit/>
              </a:bodyPr>
              <a:lstStyle/>
              <a:p>
                <a:r>
                  <a:rPr lang="en-US" dirty="0" smtClean="0">
                    <a:solidFill>
                      <a:schemeClr val="bg1"/>
                    </a:solidFill>
                  </a:rPr>
                  <a:t>Polar cod</a:t>
                </a:r>
                <a:endParaRPr lang="en-US" dirty="0">
                  <a:solidFill>
                    <a:schemeClr val="bg1"/>
                  </a:solidFill>
                </a:endParaRPr>
              </a:p>
            </p:txBody>
          </p:sp>
          <p:sp>
            <p:nvSpPr>
              <p:cNvPr id="12" name="TextBox 11"/>
              <p:cNvSpPr txBox="1"/>
              <p:nvPr/>
            </p:nvSpPr>
            <p:spPr>
              <a:xfrm>
                <a:off x="7797839" y="5363640"/>
                <a:ext cx="4201535" cy="132343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solidFill>
                      <a:schemeClr val="bg2">
                        <a:lumMod val="10000"/>
                      </a:schemeClr>
                    </a:solidFill>
                  </a:rPr>
                  <a:t>Relative short life span</a:t>
                </a:r>
              </a:p>
              <a:p>
                <a:pPr marL="285750" indent="-285750">
                  <a:buFont typeface="Arial" panose="020B0604020202020204" pitchFamily="34" charset="0"/>
                  <a:buChar char="•"/>
                </a:pPr>
                <a:r>
                  <a:rPr lang="en-US" sz="2000" dirty="0" err="1" smtClean="0">
                    <a:solidFill>
                      <a:schemeClr val="bg2">
                        <a:lumMod val="10000"/>
                      </a:schemeClr>
                    </a:solidFill>
                  </a:rPr>
                  <a:t>Iteroparous</a:t>
                </a:r>
                <a:endParaRPr lang="en-US" sz="2000" dirty="0" smtClean="0">
                  <a:solidFill>
                    <a:schemeClr val="bg2">
                      <a:lumMod val="10000"/>
                    </a:schemeClr>
                  </a:solidFill>
                </a:endParaRPr>
              </a:p>
              <a:p>
                <a:pPr marL="285750" indent="-285750">
                  <a:buFont typeface="Arial" panose="020B0604020202020204" pitchFamily="34" charset="0"/>
                  <a:buChar char="•"/>
                </a:pPr>
                <a:r>
                  <a:rPr lang="en-US" sz="2000" dirty="0" smtClean="0">
                    <a:solidFill>
                      <a:schemeClr val="bg2">
                        <a:lumMod val="10000"/>
                      </a:schemeClr>
                    </a:solidFill>
                  </a:rPr>
                  <a:t>More than one spawning year class </a:t>
                </a:r>
              </a:p>
              <a:p>
                <a:pPr marL="285750" indent="-285750">
                  <a:buFont typeface="Arial" panose="020B0604020202020204" pitchFamily="34" charset="0"/>
                  <a:buChar char="•"/>
                </a:pPr>
                <a:r>
                  <a:rPr lang="en-US" sz="2000" dirty="0" smtClean="0">
                    <a:solidFill>
                      <a:schemeClr val="bg2">
                        <a:lumMod val="10000"/>
                      </a:schemeClr>
                    </a:solidFill>
                  </a:rPr>
                  <a:t>Pelagic eggs</a:t>
                </a:r>
                <a:endParaRPr lang="en-US" sz="2000" dirty="0">
                  <a:solidFill>
                    <a:schemeClr val="bg2">
                      <a:lumMod val="10000"/>
                    </a:schemeClr>
                  </a:solidFill>
                </a:endParaRPr>
              </a:p>
            </p:txBody>
          </p:sp>
        </p:grpSp>
      </p:grpSp>
      <p:sp>
        <p:nvSpPr>
          <p:cNvPr id="13" name="Title 1"/>
          <p:cNvSpPr txBox="1">
            <a:spLocks/>
          </p:cNvSpPr>
          <p:nvPr/>
        </p:nvSpPr>
        <p:spPr>
          <a:xfrm>
            <a:off x="-24680" y="-18022"/>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Future directions</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4" name="Picture 3" descr="P:\MFORSK\5450 Petromaks SYMBIOSES\7 Publicity and Outreach_Katrin\Logos\SYMBIOSES Logo\New Logo_2803201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2732" y="152957"/>
            <a:ext cx="885197" cy="1073797"/>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6454824" y="1885974"/>
            <a:ext cx="3961656" cy="843521"/>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ü"/>
            </a:pPr>
            <a:r>
              <a:rPr lang="nb-NO" sz="2400" dirty="0">
                <a:solidFill>
                  <a:schemeClr val="bg2">
                    <a:lumMod val="10000"/>
                  </a:schemeClr>
                </a:solidFill>
                <a:effectLst>
                  <a:outerShdw blurRad="38100" dist="38100" dir="2700000" algn="tl">
                    <a:srgbClr val="000000">
                      <a:alpha val="43137"/>
                    </a:srgbClr>
                  </a:outerShdw>
                </a:effectLst>
              </a:rPr>
              <a:t>Parameter combinations</a:t>
            </a:r>
          </a:p>
          <a:p>
            <a:pPr marL="342900" indent="-342900">
              <a:buFont typeface="Wingdings" panose="05000000000000000000" pitchFamily="2" charset="2"/>
              <a:buChar char="ü"/>
            </a:pPr>
            <a:r>
              <a:rPr lang="nb-NO" sz="2400" dirty="0">
                <a:solidFill>
                  <a:schemeClr val="bg2">
                    <a:lumMod val="10000"/>
                  </a:schemeClr>
                </a:solidFill>
                <a:effectLst>
                  <a:outerShdw blurRad="38100" dist="38100" dir="2700000" algn="tl">
                    <a:srgbClr val="000000">
                      <a:alpha val="43137"/>
                    </a:srgbClr>
                  </a:outerShdw>
                </a:effectLst>
              </a:rPr>
              <a:t>Transfer via food (prey)</a:t>
            </a:r>
            <a:endParaRPr lang="en-US" sz="2400" dirty="0">
              <a:solidFill>
                <a:schemeClr val="bg2">
                  <a:lumMod val="10000"/>
                </a:schemeClr>
              </a:solidFill>
              <a:effectLst>
                <a:outerShdw blurRad="38100" dist="38100" dir="2700000" algn="tl">
                  <a:srgbClr val="000000">
                    <a:alpha val="43137"/>
                  </a:srgbClr>
                </a:outerShdw>
              </a:effectLst>
            </a:endParaRPr>
          </a:p>
          <a:p>
            <a:endParaRPr lang="en-US" sz="2000" dirty="0" smtClean="0"/>
          </a:p>
          <a:p>
            <a:endParaRPr lang="en-US" sz="2000" dirty="0"/>
          </a:p>
        </p:txBody>
      </p:sp>
    </p:spTree>
    <p:extLst>
      <p:ext uri="{BB962C8B-B14F-4D97-AF65-F5344CB8AC3E}">
        <p14:creationId xmlns:p14="http://schemas.microsoft.com/office/powerpoint/2010/main" val="7132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 y="-27384"/>
            <a:ext cx="12185293" cy="7663344"/>
          </a:xfrm>
          <a:prstGeom prst="rect">
            <a:avLst/>
          </a:prstGeom>
        </p:spPr>
      </p:pic>
      <p:sp>
        <p:nvSpPr>
          <p:cNvPr id="8" name="TextBox 7"/>
          <p:cNvSpPr txBox="1"/>
          <p:nvPr/>
        </p:nvSpPr>
        <p:spPr>
          <a:xfrm>
            <a:off x="10332764" y="6550237"/>
            <a:ext cx="16950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Geir Morten Skeie</a:t>
            </a:r>
          </a:p>
        </p:txBody>
      </p:sp>
      <p:sp>
        <p:nvSpPr>
          <p:cNvPr id="13" name="Title 1"/>
          <p:cNvSpPr txBox="1">
            <a:spLocks/>
          </p:cNvSpPr>
          <p:nvPr/>
        </p:nvSpPr>
        <p:spPr>
          <a:xfrm>
            <a:off x="-24680" y="-18022"/>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Combines expertise, models, and data into a simulation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rPr>
              <a:t>system for hypothesis testing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10" name="Picture 3" descr="P:\MFORSK\5450 Petromaks SYMBIOSES\7 Publicity and Outreach_Katrin\Logos\SYMBIOSES Logo\New Logo_2803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4957112"/>
            <a:ext cx="1440160" cy="174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519936" y="1484784"/>
            <a:ext cx="7200800" cy="4680520"/>
            <a:chOff x="5519936" y="1484784"/>
            <a:chExt cx="7200800" cy="4680520"/>
          </a:xfrm>
        </p:grpSpPr>
        <p:sp>
          <p:nvSpPr>
            <p:cNvPr id="12" name="Cloud Callout 11"/>
            <p:cNvSpPr/>
            <p:nvPr/>
          </p:nvSpPr>
          <p:spPr>
            <a:xfrm rot="5400000" flipV="1">
              <a:off x="6780076" y="224644"/>
              <a:ext cx="4680520" cy="7200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ontent Placeholder 2"/>
            <p:cNvSpPr txBox="1">
              <a:spLocks/>
            </p:cNvSpPr>
            <p:nvPr/>
          </p:nvSpPr>
          <p:spPr>
            <a:xfrm>
              <a:off x="6262889" y="2132856"/>
              <a:ext cx="5377727" cy="3120346"/>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Can</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integrate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modelling</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fish</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management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with</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oil</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risks and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impacts</a:t>
              </a:r>
              <a:endPar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Not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perfect</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but</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less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wrong</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than</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were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before</a:t>
              </a:r>
              <a:endPar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Can</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explore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key</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questions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couldn’t</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before</a:t>
              </a:r>
              <a:endPar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Can</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map</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where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knowledge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is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missing</a:t>
              </a:r>
              <a:endPar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Methodology</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is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generic</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but</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results</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are</a:t>
              </a:r>
              <a:r>
                <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species </a:t>
              </a:r>
              <a:r>
                <a:rPr kumimoji="0" lang="nb-NO" altLang="en-US" sz="2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specific</a:t>
              </a:r>
              <a:endParaRPr kumimoji="0" lang="nb-NO"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nb-NO" alt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nb-NO" altLang="en-US" sz="2800" b="1" i="0" u="none" strike="noStrike" kern="1200" cap="none" spc="0" normalizeH="0" baseline="0" noProof="0" dirty="0">
                  <a:ln>
                    <a:noFill/>
                  </a:ln>
                  <a:solidFill>
                    <a:prstClr val="white"/>
                  </a:solidFill>
                  <a:effectLst/>
                  <a:uLnTx/>
                  <a:uFillTx/>
                  <a:latin typeface="Calibri"/>
                  <a:ea typeface="+mn-ea"/>
                  <a:cs typeface="+mn-cs"/>
                </a:rPr>
                <a:t>	</a:t>
              </a:r>
            </a:p>
          </p:txBody>
        </p:sp>
      </p:grpSp>
    </p:spTree>
    <p:extLst>
      <p:ext uri="{BB962C8B-B14F-4D97-AF65-F5344CB8AC3E}">
        <p14:creationId xmlns:p14="http://schemas.microsoft.com/office/powerpoint/2010/main" val="1837445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639688" y="1650137"/>
            <a:ext cx="10972800" cy="3013265"/>
          </a:xfrm>
        </p:spPr>
        <p:txBody>
          <a:bodyPr/>
          <a:lstStyle/>
          <a:p>
            <a:r>
              <a:rPr lang="en-US" sz="3200" dirty="0" smtClean="0"/>
              <a:t>Ecosystems are complicated</a:t>
            </a:r>
          </a:p>
          <a:p>
            <a:endParaRPr lang="en-US" sz="3200" dirty="0"/>
          </a:p>
          <a:p>
            <a:r>
              <a:rPr lang="en-US" sz="3200" dirty="0" smtClean="0"/>
              <a:t>Models are also complicated</a:t>
            </a:r>
          </a:p>
          <a:p>
            <a:endParaRPr lang="nb-NO" sz="3200" dirty="0"/>
          </a:p>
          <a:p>
            <a:r>
              <a:rPr lang="nb-NO" sz="3200" dirty="0" err="1"/>
              <a:t>E</a:t>
            </a:r>
            <a:r>
              <a:rPr lang="nb-NO" sz="3200" dirty="0" err="1" smtClean="0"/>
              <a:t>xperimentalists</a:t>
            </a:r>
            <a:r>
              <a:rPr lang="nb-NO" sz="3200" dirty="0" smtClean="0"/>
              <a:t> and </a:t>
            </a:r>
            <a:r>
              <a:rPr lang="nb-NO" sz="3200" dirty="0" err="1" smtClean="0"/>
              <a:t>modelers</a:t>
            </a:r>
            <a:r>
              <a:rPr lang="nb-NO" sz="3200" dirty="0" smtClean="0"/>
              <a:t> </a:t>
            </a:r>
            <a:r>
              <a:rPr lang="nb-NO" sz="3200" dirty="0" err="1" smtClean="0"/>
              <a:t>need</a:t>
            </a:r>
            <a:r>
              <a:rPr lang="nb-NO" sz="3200" dirty="0" smtClean="0"/>
              <a:t> to </a:t>
            </a:r>
            <a:r>
              <a:rPr lang="nb-NO" sz="3200" dirty="0" err="1" smtClean="0"/>
              <a:t>work</a:t>
            </a:r>
            <a:r>
              <a:rPr lang="nb-NO" sz="3200" dirty="0" smtClean="0"/>
              <a:t> </a:t>
            </a:r>
            <a:r>
              <a:rPr lang="nb-NO" sz="3200" dirty="0" err="1" smtClean="0"/>
              <a:t>together</a:t>
            </a:r>
            <a:endParaRPr lang="en-US" sz="3200" dirty="0" smtClean="0"/>
          </a:p>
          <a:p>
            <a:endParaRPr lang="nb-NO" sz="3200" dirty="0" smtClean="0"/>
          </a:p>
        </p:txBody>
      </p:sp>
      <p:pic>
        <p:nvPicPr>
          <p:cNvPr id="4" name="Picture 2" descr="Image result for picture standing on a soapbox"/>
          <p:cNvPicPr>
            <a:picLocks noChangeAspect="1" noChangeArrowheads="1"/>
          </p:cNvPicPr>
          <p:nvPr/>
        </p:nvPicPr>
        <p:blipFill rotWithShape="1">
          <a:blip r:embed="rId3">
            <a:extLst>
              <a:ext uri="{28A0092B-C50C-407E-A947-70E740481C1C}">
                <a14:useLocalDpi xmlns:a14="http://schemas.microsoft.com/office/drawing/2010/main" val="0"/>
              </a:ext>
            </a:extLst>
          </a:blip>
          <a:srcRect l="16454" t="8277" r="16455" b="7463"/>
          <a:stretch/>
        </p:blipFill>
        <p:spPr bwMode="auto">
          <a:xfrm>
            <a:off x="9518636" y="4909828"/>
            <a:ext cx="2698044" cy="197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3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02086" y="2302048"/>
            <a:ext cx="11719260" cy="2501596"/>
            <a:chOff x="209388" y="2871620"/>
            <a:chExt cx="11719260" cy="2501596"/>
          </a:xfrm>
        </p:grpSpPr>
        <p:pic>
          <p:nvPicPr>
            <p:cNvPr id="16" name="Picture 4" descr="http://www.fauna-flora.org/wp-content/uploads/School-of-cod-copyright-Joachim-S-Muel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65"/>
            <a:stretch/>
          </p:blipFill>
          <p:spPr bwMode="auto">
            <a:xfrm>
              <a:off x="4412187" y="2879136"/>
              <a:ext cx="3607666" cy="2447261"/>
            </a:xfrm>
            <a:prstGeom prst="rect">
              <a:avLst/>
            </a:prstGeom>
            <a:solidFill>
              <a:schemeClr val="bg1"/>
            </a:solidFill>
            <a:ln>
              <a:noFill/>
            </a:ln>
            <a:extLst/>
          </p:spPr>
        </p:pic>
        <p:pic>
          <p:nvPicPr>
            <p:cNvPr id="15" name="Picture 5" descr="Image resul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842" b="4275"/>
            <a:stretch/>
          </p:blipFill>
          <p:spPr bwMode="auto">
            <a:xfrm>
              <a:off x="209388" y="2924429"/>
              <a:ext cx="3908105" cy="2448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File:Oil platform P-51 (Brazil).jpg"/>
            <p:cNvPicPr>
              <a:picLocks noChangeAspect="1" noChangeArrowheads="1"/>
            </p:cNvPicPr>
            <p:nvPr/>
          </p:nvPicPr>
          <p:blipFill rotWithShape="1">
            <a:blip r:embed="rId5">
              <a:extLst>
                <a:ext uri="{28A0092B-C50C-407E-A947-70E740481C1C}">
                  <a14:useLocalDpi xmlns:a14="http://schemas.microsoft.com/office/drawing/2010/main" val="0"/>
                </a:ext>
              </a:extLst>
            </a:blip>
            <a:srcRect l="9189" t="3718" r="11428" b="3631"/>
            <a:stretch/>
          </p:blipFill>
          <p:spPr bwMode="auto">
            <a:xfrm>
              <a:off x="8314546" y="2871620"/>
              <a:ext cx="3614102" cy="244726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74826" y="4779149"/>
            <a:ext cx="11738049" cy="954107"/>
            <a:chOff x="-96688" y="1772816"/>
            <a:chExt cx="11738049" cy="954107"/>
          </a:xfrm>
        </p:grpSpPr>
        <p:sp>
          <p:nvSpPr>
            <p:cNvPr id="7" name="TextBox 6"/>
            <p:cNvSpPr txBox="1"/>
            <p:nvPr/>
          </p:nvSpPr>
          <p:spPr>
            <a:xfrm>
              <a:off x="-96688" y="1988259"/>
              <a:ext cx="4333117" cy="523220"/>
            </a:xfrm>
            <a:prstGeom prst="rect">
              <a:avLst/>
            </a:prstGeom>
            <a:noFill/>
          </p:spPr>
          <p:txBody>
            <a:bodyPr wrap="square" rtlCol="0">
              <a:spAutoFit/>
            </a:bodyPr>
            <a:lstStyle/>
            <a:p>
              <a:pPr algn="ctr">
                <a:defRPr/>
              </a:pPr>
              <a:r>
                <a:rPr lang="en-US" sz="2800" dirty="0">
                  <a:solidFill>
                    <a:prstClr val="white"/>
                  </a:solidFill>
                </a:rPr>
                <a:t>Nature</a:t>
              </a:r>
            </a:p>
          </p:txBody>
        </p:sp>
        <p:sp>
          <p:nvSpPr>
            <p:cNvPr id="8" name="TextBox 7"/>
            <p:cNvSpPr txBox="1"/>
            <p:nvPr/>
          </p:nvSpPr>
          <p:spPr>
            <a:xfrm>
              <a:off x="4374601" y="1772816"/>
              <a:ext cx="3462936" cy="954107"/>
            </a:xfrm>
            <a:prstGeom prst="rect">
              <a:avLst/>
            </a:prstGeom>
            <a:noFill/>
          </p:spPr>
          <p:txBody>
            <a:bodyPr wrap="none" rtlCol="0">
              <a:spAutoFit/>
            </a:bodyPr>
            <a:lstStyle/>
            <a:p>
              <a:pPr algn="ctr">
                <a:defRPr/>
              </a:pPr>
              <a:r>
                <a:rPr lang="en-US" sz="2800" dirty="0">
                  <a:solidFill>
                    <a:prstClr val="white"/>
                  </a:solidFill>
                </a:rPr>
                <a:t>Nursery </a:t>
              </a:r>
              <a:r>
                <a:rPr lang="en-US" sz="2800" dirty="0" smtClean="0">
                  <a:solidFill>
                    <a:prstClr val="white"/>
                  </a:solidFill>
                </a:rPr>
                <a:t>grounds </a:t>
              </a:r>
              <a:r>
                <a:rPr lang="en-US" sz="2800" dirty="0">
                  <a:solidFill>
                    <a:prstClr val="white"/>
                  </a:solidFill>
                </a:rPr>
                <a:t>for </a:t>
              </a:r>
              <a:endParaRPr lang="en-US" sz="2800" dirty="0" smtClean="0">
                <a:solidFill>
                  <a:prstClr val="white"/>
                </a:solidFill>
              </a:endParaRPr>
            </a:p>
            <a:p>
              <a:pPr algn="ctr">
                <a:defRPr/>
              </a:pPr>
              <a:r>
                <a:rPr lang="en-US" sz="2800" dirty="0" smtClean="0">
                  <a:solidFill>
                    <a:prstClr val="white"/>
                  </a:solidFill>
                </a:rPr>
                <a:t>commercial </a:t>
              </a:r>
              <a:r>
                <a:rPr lang="en-US" sz="2800" dirty="0">
                  <a:solidFill>
                    <a:prstClr val="white"/>
                  </a:solidFill>
                </a:rPr>
                <a:t>fish stocks</a:t>
              </a:r>
            </a:p>
          </p:txBody>
        </p:sp>
        <p:sp>
          <p:nvSpPr>
            <p:cNvPr id="14" name="TextBox 13"/>
            <p:cNvSpPr txBox="1"/>
            <p:nvPr/>
          </p:nvSpPr>
          <p:spPr>
            <a:xfrm>
              <a:off x="8447089" y="1988259"/>
              <a:ext cx="3194272" cy="523220"/>
            </a:xfrm>
            <a:prstGeom prst="rect">
              <a:avLst/>
            </a:prstGeom>
            <a:noFill/>
          </p:spPr>
          <p:txBody>
            <a:bodyPr wrap="none" rtlCol="0">
              <a:spAutoFit/>
            </a:bodyPr>
            <a:lstStyle/>
            <a:p>
              <a:pPr algn="ctr">
                <a:defRPr/>
              </a:pPr>
              <a:r>
                <a:rPr lang="en-US" sz="2800" dirty="0">
                  <a:solidFill>
                    <a:prstClr val="white"/>
                  </a:solidFill>
                </a:rPr>
                <a:t>Petroleum resources</a:t>
              </a:r>
            </a:p>
          </p:txBody>
        </p:sp>
      </p:grpSp>
      <p:sp>
        <p:nvSpPr>
          <p:cNvPr id="11" name="Title 1"/>
          <p:cNvSpPr txBox="1">
            <a:spLocks/>
          </p:cNvSpPr>
          <p:nvPr/>
        </p:nvSpPr>
        <p:spPr>
          <a:xfrm>
            <a:off x="0" y="-18022"/>
            <a:ext cx="12192000" cy="1358790"/>
          </a:xfrm>
          <a:prstGeom prst="rect">
            <a:avLst/>
          </a:prstGeom>
          <a:no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defRPr/>
            </a:pPr>
            <a:r>
              <a:rPr lang="en-US" sz="3200" b="1" dirty="0" smtClean="0">
                <a:solidFill>
                  <a:prstClr val="white"/>
                </a:solidFill>
                <a:effectLst>
                  <a:outerShdw blurRad="38100" dist="38100" dir="2700000" algn="tl">
                    <a:srgbClr val="000000">
                      <a:alpha val="43137"/>
                    </a:srgbClr>
                  </a:outerShdw>
                </a:effectLst>
                <a:cs typeface="Calibri" pitchFamily="34" charset="0"/>
              </a:rPr>
              <a:t>Welcome to the </a:t>
            </a:r>
            <a:r>
              <a:rPr lang="en-US" sz="3200" b="1" dirty="0" err="1" smtClean="0">
                <a:solidFill>
                  <a:prstClr val="white"/>
                </a:solidFill>
                <a:effectLst>
                  <a:outerShdw blurRad="38100" dist="38100" dir="2700000" algn="tl">
                    <a:srgbClr val="000000">
                      <a:alpha val="43137"/>
                    </a:srgbClr>
                  </a:outerShdw>
                </a:effectLst>
                <a:cs typeface="Calibri" pitchFamily="34" charset="0"/>
              </a:rPr>
              <a:t>Lofotens</a:t>
            </a:r>
            <a:r>
              <a:rPr lang="en-US" sz="3200" b="1" dirty="0" smtClean="0">
                <a:solidFill>
                  <a:prstClr val="white"/>
                </a:solidFill>
                <a:effectLst>
                  <a:outerShdw blurRad="38100" dist="38100" dir="2700000" algn="tl">
                    <a:srgbClr val="000000">
                      <a:alpha val="43137"/>
                    </a:srgbClr>
                  </a:outerShdw>
                </a:effectLst>
                <a:cs typeface="Calibri" pitchFamily="34" charset="0"/>
              </a:rPr>
              <a:t>!</a:t>
            </a:r>
            <a:endParaRPr lang="en-US" sz="3200" b="1" dirty="0">
              <a:solidFill>
                <a:prstClr val="white"/>
              </a:solidFill>
              <a:effectLst>
                <a:outerShdw blurRad="38100" dist="38100" dir="2700000" algn="tl">
                  <a:srgbClr val="000000">
                    <a:alpha val="43137"/>
                  </a:srgbClr>
                </a:outerShdw>
              </a:effectLst>
              <a:cs typeface="Calibri"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7951" r="25588"/>
          <a:stretch/>
        </p:blipFill>
        <p:spPr>
          <a:xfrm>
            <a:off x="6691119" y="479150"/>
            <a:ext cx="2835864" cy="3601147"/>
          </a:xfrm>
          <a:prstGeom prst="rect">
            <a:avLst/>
          </a:prstGeom>
          <a:ln w="12700">
            <a:solidFill>
              <a:schemeClr val="tx1"/>
            </a:solidFill>
          </a:ln>
        </p:spPr>
      </p:pic>
    </p:spTree>
    <p:extLst>
      <p:ext uri="{BB962C8B-B14F-4D97-AF65-F5344CB8AC3E}">
        <p14:creationId xmlns:p14="http://schemas.microsoft.com/office/powerpoint/2010/main" val="151948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13476" y="6607325"/>
            <a:ext cx="4978524" cy="250675"/>
          </a:xfrm>
          <a:prstGeom prst="rect">
            <a:avLst/>
          </a:prstGeom>
          <a:gradFill flip="none" rotWithShape="1">
            <a:gsLst>
              <a:gs pos="0">
                <a:srgbClr val="006300"/>
              </a:gs>
              <a:gs pos="50000">
                <a:srgbClr val="006300">
                  <a:alpha val="50000"/>
                </a:srgbClr>
              </a:gs>
              <a:gs pos="100000">
                <a:srgbClr val="006300">
                  <a:alpha val="0"/>
                </a:srgbClr>
              </a:gs>
            </a:gsLst>
            <a:lin ang="10800000" scaled="1"/>
            <a:tileRect/>
          </a:gradFill>
          <a:ln>
            <a:noFill/>
          </a:ln>
        </p:spPr>
        <p:txBody>
          <a:bodyPr lIns="360000" rIns="360000"/>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960"/>
              </a:spcBef>
              <a:defRPr/>
            </a:pPr>
            <a:r>
              <a:rPr lang="nb-NO" sz="1400" b="1" dirty="0">
                <a:solidFill>
                  <a:schemeClr val="bg1"/>
                </a:solidFill>
                <a:latin typeface="Calibri" pitchFamily="34" charset="0"/>
                <a:ea typeface="+mn-ea"/>
                <a:cs typeface="Calibri" pitchFamily="34" charset="0"/>
              </a:rPr>
              <a:t>https://www.youtube.com/watch?v=shWpN0_kONQ</a:t>
            </a:r>
          </a:p>
        </p:txBody>
      </p:sp>
      <p:pic>
        <p:nvPicPr>
          <p:cNvPr id="10" name="Lofoten surfing movie clipp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3684" y="1484784"/>
            <a:ext cx="8134350" cy="4572000"/>
          </a:xfrm>
          <a:prstGeom prst="rect">
            <a:avLst/>
          </a:prstGeom>
        </p:spPr>
      </p:pic>
      <p:sp>
        <p:nvSpPr>
          <p:cNvPr id="13" name="Title 1"/>
          <p:cNvSpPr txBox="1">
            <a:spLocks/>
          </p:cNvSpPr>
          <p:nvPr/>
        </p:nvSpPr>
        <p:spPr>
          <a:xfrm>
            <a:off x="-6752" y="-27384"/>
            <a:ext cx="12192000" cy="1358790"/>
          </a:xfrm>
          <a:prstGeom prst="rect">
            <a:avLst/>
          </a:prstGeom>
          <a:gradFill flip="none" rotWithShape="1">
            <a:gsLst>
              <a:gs pos="0">
                <a:srgbClr val="006300"/>
              </a:gs>
              <a:gs pos="50000">
                <a:srgbClr val="006300">
                  <a:alpha val="50000"/>
                </a:srgbClr>
              </a:gs>
              <a:gs pos="100000">
                <a:srgbClr val="006300">
                  <a:alpha val="0"/>
                </a:srgbClr>
              </a:gs>
            </a:gsLst>
            <a:lin ang="0" scaled="0"/>
            <a:tileRect/>
          </a:gradFill>
          <a:ln>
            <a:noFill/>
          </a:ln>
        </p:spPr>
        <p:txBody>
          <a:bodyPr lIns="360000" rIns="36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3200" b="1" dirty="0" err="1" smtClean="0">
                <a:solidFill>
                  <a:schemeClr val="bg1"/>
                </a:solidFill>
                <a:effectLst>
                  <a:outerShdw blurRad="38100" dist="38100" dir="2700000" algn="tl">
                    <a:srgbClr val="000000">
                      <a:alpha val="43137"/>
                    </a:srgbClr>
                  </a:outerShdw>
                </a:effectLst>
                <a:latin typeface="Calibri" pitchFamily="34" charset="0"/>
                <a:cs typeface="Calibri" pitchFamily="34" charset="0"/>
              </a:rPr>
              <a:t>Lofoten</a:t>
            </a: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 Masters- world’s northernmost surf competition</a:t>
            </a:r>
            <a:endParaRPr lang="en-US" sz="32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6611" y="2351"/>
            <a:ext cx="1868061" cy="1329055"/>
          </a:xfrm>
          <a:prstGeom prst="rect">
            <a:avLst/>
          </a:prstGeom>
          <a:ln w="12700">
            <a:solidFill>
              <a:schemeClr val="tx1"/>
            </a:solidFill>
          </a:ln>
        </p:spPr>
      </p:pic>
    </p:spTree>
    <p:extLst>
      <p:ext uri="{BB962C8B-B14F-4D97-AF65-F5344CB8AC3E}">
        <p14:creationId xmlns:p14="http://schemas.microsoft.com/office/powerpoint/2010/main" val="957143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5"/>
            <a:ext cx="12192000" cy="690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p:cNvSpPr>
            <a:spLocks noGrp="1"/>
          </p:cNvSpPr>
          <p:nvPr>
            <p:ph type="title"/>
          </p:nvPr>
        </p:nvSpPr>
        <p:spPr/>
        <p:txBody>
          <a:bodyPr/>
          <a:lstStyle/>
          <a:p>
            <a:pPr eaLnBrk="1" hangingPunct="1"/>
            <a:r>
              <a:rPr lang="en-US" altLang="nb-NO" sz="4800" dirty="0">
                <a:solidFill>
                  <a:schemeClr val="bg1"/>
                </a:solidFill>
                <a:effectLst>
                  <a:outerShdw blurRad="38100" dist="38100" dir="2700000" algn="tl">
                    <a:srgbClr val="000000">
                      <a:alpha val="43137"/>
                    </a:srgbClr>
                  </a:outerShdw>
                </a:effectLst>
              </a:rPr>
              <a:t>T</a:t>
            </a:r>
            <a:r>
              <a:rPr lang="en-US" altLang="nb-NO" sz="4800" dirty="0" smtClean="0">
                <a:solidFill>
                  <a:schemeClr val="bg1"/>
                </a:solidFill>
                <a:effectLst>
                  <a:outerShdw blurRad="38100" dist="38100" dir="2700000" algn="tl">
                    <a:srgbClr val="000000">
                      <a:alpha val="43137"/>
                    </a:srgbClr>
                  </a:outerShdw>
                </a:effectLst>
              </a:rPr>
              <a:t>he Arctic – biological environment</a:t>
            </a:r>
            <a:endParaRPr lang="nb-NO" altLang="nb-NO" sz="4800" dirty="0" smtClean="0">
              <a:solidFill>
                <a:schemeClr val="bg1"/>
              </a:solidFill>
              <a:effectLst>
                <a:outerShdw blurRad="38100" dist="38100" dir="2700000" algn="tl">
                  <a:srgbClr val="000000">
                    <a:alpha val="43137"/>
                  </a:srgbClr>
                </a:outerShdw>
              </a:effectLst>
            </a:endParaRPr>
          </a:p>
        </p:txBody>
      </p:sp>
      <p:sp>
        <p:nvSpPr>
          <p:cNvPr id="9219" name="Content Placeholder 2"/>
          <p:cNvSpPr>
            <a:spLocks noGrp="1"/>
          </p:cNvSpPr>
          <p:nvPr>
            <p:ph idx="1"/>
          </p:nvPr>
        </p:nvSpPr>
        <p:spPr>
          <a:xfrm>
            <a:off x="263352" y="1412776"/>
            <a:ext cx="8280920" cy="5226197"/>
          </a:xfrm>
        </p:spPr>
        <p:txBody>
          <a:bodyPr/>
          <a:lstStyle/>
          <a:p>
            <a:pPr>
              <a:buFont typeface="Wingdings" panose="05000000000000000000" pitchFamily="2" charset="2"/>
              <a:buChar char="ü"/>
            </a:pPr>
            <a:r>
              <a:rPr lang="en-US" altLang="nb-NO" sz="3600" dirty="0" smtClean="0">
                <a:solidFill>
                  <a:schemeClr val="bg1"/>
                </a:solidFill>
              </a:rPr>
              <a:t>Seasonal </a:t>
            </a:r>
            <a:r>
              <a:rPr lang="en-US" altLang="nb-NO" sz="3600" dirty="0">
                <a:solidFill>
                  <a:schemeClr val="bg1"/>
                </a:solidFill>
              </a:rPr>
              <a:t>aggregation of animals</a:t>
            </a:r>
          </a:p>
          <a:p>
            <a:pPr>
              <a:buFont typeface="Wingdings" panose="05000000000000000000" pitchFamily="2" charset="2"/>
              <a:buChar char="ü"/>
            </a:pPr>
            <a:r>
              <a:rPr lang="en-US" altLang="nb-NO" sz="3600" dirty="0" smtClean="0">
                <a:solidFill>
                  <a:schemeClr val="bg1"/>
                </a:solidFill>
              </a:rPr>
              <a:t>Long-lived </a:t>
            </a:r>
            <a:r>
              <a:rPr lang="en-US" altLang="nb-NO" sz="3600" dirty="0">
                <a:solidFill>
                  <a:schemeClr val="bg1"/>
                </a:solidFill>
              </a:rPr>
              <a:t>and slow-growing animals</a:t>
            </a:r>
          </a:p>
          <a:p>
            <a:pPr>
              <a:buFont typeface="Wingdings" panose="05000000000000000000" pitchFamily="2" charset="2"/>
              <a:buChar char="ü"/>
            </a:pPr>
            <a:r>
              <a:rPr lang="en-US" altLang="nb-NO" sz="3600" dirty="0">
                <a:solidFill>
                  <a:schemeClr val="bg1"/>
                </a:solidFill>
              </a:rPr>
              <a:t>High lipid values (fat content)</a:t>
            </a:r>
          </a:p>
          <a:p>
            <a:pPr>
              <a:buFont typeface="Wingdings" panose="05000000000000000000" pitchFamily="2" charset="2"/>
              <a:buChar char="ü"/>
            </a:pPr>
            <a:r>
              <a:rPr lang="en-US" altLang="nb-NO" sz="3600" dirty="0">
                <a:solidFill>
                  <a:schemeClr val="bg1"/>
                </a:solidFill>
              </a:rPr>
              <a:t>Large seasonal variations</a:t>
            </a:r>
          </a:p>
          <a:p>
            <a:pPr>
              <a:buFont typeface="Wingdings" panose="05000000000000000000" pitchFamily="2" charset="2"/>
              <a:buChar char="ü"/>
            </a:pPr>
            <a:r>
              <a:rPr lang="en-US" altLang="nb-NO" sz="3600" dirty="0">
                <a:solidFill>
                  <a:schemeClr val="bg1"/>
                </a:solidFill>
              </a:rPr>
              <a:t>Low metabolism </a:t>
            </a:r>
          </a:p>
          <a:p>
            <a:pPr>
              <a:buFont typeface="Wingdings" panose="05000000000000000000" pitchFamily="2" charset="2"/>
              <a:buChar char="ü"/>
            </a:pPr>
            <a:r>
              <a:rPr lang="en-US" altLang="nb-NO" sz="3600" dirty="0" smtClean="0">
                <a:solidFill>
                  <a:schemeClr val="bg1"/>
                </a:solidFill>
              </a:rPr>
              <a:t>Migration</a:t>
            </a:r>
            <a:endParaRPr lang="en-US" altLang="nb-NO" sz="3600" dirty="0">
              <a:solidFill>
                <a:schemeClr val="bg1"/>
              </a:solidFill>
            </a:endParaRPr>
          </a:p>
          <a:p>
            <a:pPr>
              <a:buFont typeface="Wingdings" panose="05000000000000000000" pitchFamily="2" charset="2"/>
              <a:buChar char="ü"/>
            </a:pPr>
            <a:endParaRPr lang="en-US" altLang="nb-NO" dirty="0"/>
          </a:p>
          <a:p>
            <a:pPr>
              <a:buFont typeface="Wingdings" panose="05000000000000000000" pitchFamily="2" charset="2"/>
              <a:buChar char="ü"/>
            </a:pPr>
            <a:endParaRPr lang="en-US" altLang="nb-NO"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l="9752" t="8899" r="10135" b="11952"/>
          <a:stretch>
            <a:fillRect/>
          </a:stretch>
        </p:blipFill>
        <p:spPr bwMode="auto">
          <a:xfrm>
            <a:off x="6456040" y="2924944"/>
            <a:ext cx="58674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9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3352" y="116682"/>
            <a:ext cx="11737304" cy="971550"/>
          </a:xfrm>
        </p:spPr>
        <p:txBody>
          <a:bodyPr/>
          <a:lstStyle/>
          <a:p>
            <a:pPr eaLnBrk="1" hangingPunct="1"/>
            <a:r>
              <a:rPr lang="nb-NO" altLang="nb-NO" sz="4800" dirty="0">
                <a:effectLst>
                  <a:outerShdw blurRad="38100" dist="38100" dir="2700000" algn="tl">
                    <a:srgbClr val="000000">
                      <a:alpha val="43137"/>
                    </a:srgbClr>
                  </a:outerShdw>
                </a:effectLst>
              </a:rPr>
              <a:t>R</a:t>
            </a:r>
            <a:r>
              <a:rPr lang="nb-NO" altLang="nb-NO" sz="4800" dirty="0" smtClean="0">
                <a:effectLst>
                  <a:outerShdw blurRad="38100" dist="38100" dir="2700000" algn="tl">
                    <a:srgbClr val="000000">
                      <a:alpha val="43137"/>
                    </a:srgbClr>
                  </a:outerShdw>
                </a:effectLst>
              </a:rPr>
              <a:t>obust or vulnerable</a:t>
            </a:r>
            <a:r>
              <a:rPr lang="nb-NO" altLang="nb-NO" sz="4800" dirty="0">
                <a:effectLst>
                  <a:outerShdw blurRad="38100" dist="38100" dir="2700000" algn="tl">
                    <a:srgbClr val="000000">
                      <a:alpha val="43137"/>
                    </a:srgbClr>
                  </a:outerShdw>
                </a:effectLst>
              </a:rPr>
              <a:t>?</a:t>
            </a:r>
          </a:p>
        </p:txBody>
      </p:sp>
      <p:sp>
        <p:nvSpPr>
          <p:cNvPr id="14339" name="Text Box 6"/>
          <p:cNvSpPr txBox="1">
            <a:spLocks noChangeArrowheads="1"/>
          </p:cNvSpPr>
          <p:nvPr/>
        </p:nvSpPr>
        <p:spPr bwMode="auto">
          <a:xfrm>
            <a:off x="1919288" y="1268413"/>
            <a:ext cx="8424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accent2"/>
                </a:solidFill>
                <a:latin typeface="Arial" panose="020B0604020202020204" pitchFamily="34" charset="0"/>
              </a:defRPr>
            </a:lvl1pPr>
            <a:lvl2pPr marL="742950" indent="-285750">
              <a:spcBef>
                <a:spcPct val="20000"/>
              </a:spcBef>
              <a:buChar char="–"/>
              <a:defRPr sz="2400">
                <a:solidFill>
                  <a:schemeClr val="accent2"/>
                </a:solidFill>
                <a:latin typeface="Arial" panose="020B0604020202020204" pitchFamily="34" charset="0"/>
              </a:defRPr>
            </a:lvl2pPr>
            <a:lvl3pPr marL="1143000" indent="-228600">
              <a:spcBef>
                <a:spcPct val="20000"/>
              </a:spcBef>
              <a:buChar char="•"/>
              <a:defRPr sz="2000">
                <a:solidFill>
                  <a:schemeClr val="accent2"/>
                </a:solidFill>
                <a:latin typeface="Arial" panose="020B0604020202020204" pitchFamily="34" charset="0"/>
              </a:defRPr>
            </a:lvl3pPr>
            <a:lvl4pPr marL="1600200" indent="-228600">
              <a:spcBef>
                <a:spcPct val="20000"/>
              </a:spcBef>
              <a:buChar char="–"/>
              <a:defRPr>
                <a:solidFill>
                  <a:schemeClr val="accent2"/>
                </a:solidFill>
                <a:latin typeface="Arial" panose="020B0604020202020204" pitchFamily="34" charset="0"/>
              </a:defRPr>
            </a:lvl4pPr>
            <a:lvl5pPr marL="2057400" indent="-228600">
              <a:spcBef>
                <a:spcPct val="20000"/>
              </a:spcBef>
              <a:buChar char="»"/>
              <a:defRPr>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a:solidFill>
                  <a:schemeClr val="accent2"/>
                </a:solidFill>
                <a:latin typeface="Arial" panose="020B0604020202020204" pitchFamily="34" charset="0"/>
              </a:defRPr>
            </a:lvl9pPr>
          </a:lstStyle>
          <a:p>
            <a:pPr eaLnBrk="1" hangingPunct="1">
              <a:spcBef>
                <a:spcPct val="50000"/>
              </a:spcBef>
              <a:buFontTx/>
              <a:buNone/>
            </a:pPr>
            <a:endParaRPr lang="ru-RU" altLang="nb-NO" sz="1800">
              <a:solidFill>
                <a:schemeClr val="tx1"/>
              </a:solidFill>
            </a:endParaRPr>
          </a:p>
        </p:txBody>
      </p:sp>
      <p:sp>
        <p:nvSpPr>
          <p:cNvPr id="10247" name="Text Box 7"/>
          <p:cNvSpPr txBox="1">
            <a:spLocks noChangeArrowheads="1"/>
          </p:cNvSpPr>
          <p:nvPr/>
        </p:nvSpPr>
        <p:spPr bwMode="auto">
          <a:xfrm>
            <a:off x="2447576" y="1153438"/>
            <a:ext cx="98411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accent2"/>
                </a:solidFill>
                <a:latin typeface="Arial" panose="020B0604020202020204" pitchFamily="34" charset="0"/>
              </a:defRPr>
            </a:lvl1pPr>
            <a:lvl2pPr marL="742950" indent="-285750">
              <a:spcBef>
                <a:spcPct val="20000"/>
              </a:spcBef>
              <a:buChar char="–"/>
              <a:defRPr sz="2400">
                <a:solidFill>
                  <a:schemeClr val="accent2"/>
                </a:solidFill>
                <a:latin typeface="Arial" panose="020B0604020202020204" pitchFamily="34" charset="0"/>
              </a:defRPr>
            </a:lvl2pPr>
            <a:lvl3pPr marL="1143000" indent="-228600">
              <a:spcBef>
                <a:spcPct val="20000"/>
              </a:spcBef>
              <a:buChar char="•"/>
              <a:defRPr sz="2000">
                <a:solidFill>
                  <a:schemeClr val="accent2"/>
                </a:solidFill>
                <a:latin typeface="Arial" panose="020B0604020202020204" pitchFamily="34" charset="0"/>
              </a:defRPr>
            </a:lvl3pPr>
            <a:lvl4pPr marL="1600200" indent="-228600">
              <a:spcBef>
                <a:spcPct val="20000"/>
              </a:spcBef>
              <a:buChar char="–"/>
              <a:defRPr>
                <a:solidFill>
                  <a:schemeClr val="accent2"/>
                </a:solidFill>
                <a:latin typeface="Arial" panose="020B0604020202020204" pitchFamily="34" charset="0"/>
              </a:defRPr>
            </a:lvl4pPr>
            <a:lvl5pPr marL="2057400" indent="-228600">
              <a:spcBef>
                <a:spcPct val="20000"/>
              </a:spcBef>
              <a:buChar char="»"/>
              <a:defRPr>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a:solidFill>
                  <a:schemeClr val="accent2"/>
                </a:solidFill>
                <a:latin typeface="Arial" panose="020B0604020202020204" pitchFamily="34" charset="0"/>
              </a:defRPr>
            </a:lvl9pPr>
          </a:lstStyle>
          <a:p>
            <a:pPr eaLnBrk="1" hangingPunct="1">
              <a:spcBef>
                <a:spcPct val="50000"/>
              </a:spcBef>
            </a:pPr>
            <a:r>
              <a:rPr lang="en-US" altLang="nb-NO" dirty="0" smtClean="0">
                <a:solidFill>
                  <a:srgbClr val="006300"/>
                </a:solidFill>
              </a:rPr>
              <a:t>Adapted </a:t>
            </a:r>
            <a:r>
              <a:rPr lang="en-US" altLang="nb-NO" dirty="0">
                <a:solidFill>
                  <a:srgbClr val="006300"/>
                </a:solidFill>
              </a:rPr>
              <a:t>to </a:t>
            </a:r>
            <a:r>
              <a:rPr lang="en-US" altLang="nb-NO" dirty="0" smtClean="0">
                <a:solidFill>
                  <a:srgbClr val="006300"/>
                </a:solidFill>
              </a:rPr>
              <a:t>survive in extreme environmental conditions</a:t>
            </a:r>
            <a:endParaRPr lang="en-US" altLang="nb-NO" dirty="0">
              <a:solidFill>
                <a:srgbClr val="006300"/>
              </a:solidFill>
            </a:endParaRPr>
          </a:p>
          <a:p>
            <a:pPr eaLnBrk="1" hangingPunct="1">
              <a:spcBef>
                <a:spcPct val="50000"/>
              </a:spcBef>
            </a:pPr>
            <a:r>
              <a:rPr lang="en-US" altLang="nb-NO" dirty="0">
                <a:solidFill>
                  <a:srgbClr val="006300"/>
                </a:solidFill>
              </a:rPr>
              <a:t>C</a:t>
            </a:r>
            <a:r>
              <a:rPr lang="en-US" altLang="nb-NO" dirty="0" smtClean="0">
                <a:solidFill>
                  <a:srgbClr val="006300"/>
                </a:solidFill>
              </a:rPr>
              <a:t>an </a:t>
            </a:r>
            <a:r>
              <a:rPr lang="en-US" altLang="nb-NO" dirty="0">
                <a:solidFill>
                  <a:srgbClr val="006300"/>
                </a:solidFill>
              </a:rPr>
              <a:t>withstand large seasonal </a:t>
            </a:r>
            <a:r>
              <a:rPr lang="en-US" altLang="nb-NO" dirty="0" smtClean="0">
                <a:solidFill>
                  <a:srgbClr val="006300"/>
                </a:solidFill>
              </a:rPr>
              <a:t>variations in food availability</a:t>
            </a:r>
            <a:endParaRPr lang="ru-RU" altLang="nb-NO" sz="1800" dirty="0">
              <a:solidFill>
                <a:schemeClr val="tx1"/>
              </a:solidFill>
            </a:endParaRP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l="10382" t="67737" r="8334" b="4547"/>
          <a:stretch>
            <a:fillRect/>
          </a:stretch>
        </p:blipFill>
        <p:spPr bwMode="auto">
          <a:xfrm>
            <a:off x="1952577" y="4681775"/>
            <a:ext cx="80660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2447576" y="2683488"/>
            <a:ext cx="96497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accent2"/>
                </a:solidFill>
                <a:latin typeface="Arial" panose="020B0604020202020204" pitchFamily="34" charset="0"/>
              </a:defRPr>
            </a:lvl1pPr>
            <a:lvl2pPr marL="742950" indent="-285750">
              <a:spcBef>
                <a:spcPct val="20000"/>
              </a:spcBef>
              <a:buChar char="–"/>
              <a:defRPr sz="2400">
                <a:solidFill>
                  <a:schemeClr val="accent2"/>
                </a:solidFill>
                <a:latin typeface="Arial" panose="020B0604020202020204" pitchFamily="34" charset="0"/>
              </a:defRPr>
            </a:lvl2pPr>
            <a:lvl3pPr marL="1143000" indent="-228600">
              <a:spcBef>
                <a:spcPct val="20000"/>
              </a:spcBef>
              <a:buChar char="•"/>
              <a:defRPr sz="2000">
                <a:solidFill>
                  <a:schemeClr val="accent2"/>
                </a:solidFill>
                <a:latin typeface="Arial" panose="020B0604020202020204" pitchFamily="34" charset="0"/>
              </a:defRPr>
            </a:lvl3pPr>
            <a:lvl4pPr marL="1600200" indent="-228600">
              <a:spcBef>
                <a:spcPct val="20000"/>
              </a:spcBef>
              <a:buChar char="–"/>
              <a:defRPr>
                <a:solidFill>
                  <a:schemeClr val="accent2"/>
                </a:solidFill>
                <a:latin typeface="Arial" panose="020B0604020202020204" pitchFamily="34" charset="0"/>
              </a:defRPr>
            </a:lvl4pPr>
            <a:lvl5pPr marL="2057400" indent="-228600">
              <a:spcBef>
                <a:spcPct val="20000"/>
              </a:spcBef>
              <a:buChar char="»"/>
              <a:defRPr>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a:solidFill>
                  <a:schemeClr val="accent2"/>
                </a:solidFill>
                <a:latin typeface="Arial" panose="020B0604020202020204" pitchFamily="34" charset="0"/>
              </a:defRPr>
            </a:lvl9pPr>
          </a:lstStyle>
          <a:p>
            <a:pPr>
              <a:spcBef>
                <a:spcPct val="50000"/>
              </a:spcBef>
            </a:pPr>
            <a:r>
              <a:rPr lang="en-US" altLang="nb-NO" dirty="0"/>
              <a:t>Special physiological adaptations </a:t>
            </a:r>
          </a:p>
          <a:p>
            <a:pPr eaLnBrk="1" hangingPunct="1">
              <a:spcBef>
                <a:spcPct val="50000"/>
              </a:spcBef>
            </a:pPr>
            <a:r>
              <a:rPr lang="en-US" altLang="nb-NO" dirty="0" smtClean="0"/>
              <a:t>High </a:t>
            </a:r>
            <a:r>
              <a:rPr lang="en-US" altLang="nb-NO" dirty="0"/>
              <a:t>lipids levels </a:t>
            </a:r>
            <a:r>
              <a:rPr lang="en-US" altLang="nb-NO" dirty="0" smtClean="0"/>
              <a:t>with </a:t>
            </a:r>
            <a:r>
              <a:rPr lang="en-US" altLang="nb-NO" dirty="0"/>
              <a:t>large seasonal variations</a:t>
            </a:r>
          </a:p>
          <a:p>
            <a:pPr eaLnBrk="1" hangingPunct="1">
              <a:spcBef>
                <a:spcPct val="50000"/>
              </a:spcBef>
            </a:pPr>
            <a:r>
              <a:rPr lang="en-US" altLang="nb-NO" dirty="0" smtClean="0"/>
              <a:t>Increased sensitivity to contaminant exposures</a:t>
            </a:r>
            <a:endParaRPr lang="ru-RU" altLang="nb-NO" sz="1800" dirty="0">
              <a:solidFill>
                <a:schemeClr val="tx1"/>
              </a:solidFill>
            </a:endParaRPr>
          </a:p>
        </p:txBody>
      </p:sp>
      <p:sp>
        <p:nvSpPr>
          <p:cNvPr id="2" name="Rectangle 1"/>
          <p:cNvSpPr/>
          <p:nvPr/>
        </p:nvSpPr>
        <p:spPr>
          <a:xfrm>
            <a:off x="216024" y="3068960"/>
            <a:ext cx="2264531" cy="584775"/>
          </a:xfrm>
          <a:prstGeom prst="rect">
            <a:avLst/>
          </a:prstGeom>
        </p:spPr>
        <p:txBody>
          <a:bodyPr wrap="none">
            <a:spAutoFit/>
          </a:bodyPr>
          <a:lstStyle/>
          <a:p>
            <a:pPr>
              <a:spcBef>
                <a:spcPct val="50000"/>
              </a:spcBef>
            </a:pPr>
            <a:r>
              <a:rPr lang="en-US" altLang="nb-NO" sz="3200" b="1" dirty="0">
                <a:solidFill>
                  <a:schemeClr val="accent2"/>
                </a:solidFill>
                <a:latin typeface="Arial" panose="020B0604020202020204" pitchFamily="34" charset="0"/>
              </a:rPr>
              <a:t>Vulnerable</a:t>
            </a:r>
          </a:p>
        </p:txBody>
      </p:sp>
      <p:sp>
        <p:nvSpPr>
          <p:cNvPr id="3" name="Rectangle 2"/>
          <p:cNvSpPr/>
          <p:nvPr/>
        </p:nvSpPr>
        <p:spPr>
          <a:xfrm>
            <a:off x="216024" y="1451769"/>
            <a:ext cx="1595309" cy="584775"/>
          </a:xfrm>
          <a:prstGeom prst="rect">
            <a:avLst/>
          </a:prstGeom>
        </p:spPr>
        <p:txBody>
          <a:bodyPr wrap="none">
            <a:spAutoFit/>
          </a:bodyPr>
          <a:lstStyle/>
          <a:p>
            <a:pPr>
              <a:spcBef>
                <a:spcPct val="50000"/>
              </a:spcBef>
            </a:pPr>
            <a:r>
              <a:rPr lang="en-US" altLang="nb-NO" sz="3200" b="1" dirty="0">
                <a:solidFill>
                  <a:srgbClr val="006300"/>
                </a:solidFill>
                <a:latin typeface="Arial" panose="020B0604020202020204" pitchFamily="34" charset="0"/>
                <a:cs typeface="Arial" panose="020B0604020202020204" pitchFamily="34" charset="0"/>
              </a:rPr>
              <a:t>Robust</a:t>
            </a:r>
          </a:p>
        </p:txBody>
      </p:sp>
    </p:spTree>
    <p:extLst>
      <p:ext uri="{BB962C8B-B14F-4D97-AF65-F5344CB8AC3E}">
        <p14:creationId xmlns:p14="http://schemas.microsoft.com/office/powerpoint/2010/main" val="405868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500"/>
                                        <p:tgtEl>
                                          <p:spTgt spid="10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671" y="153194"/>
            <a:ext cx="8713788" cy="971550"/>
          </a:xfrm>
        </p:spPr>
        <p:txBody>
          <a:bodyPr/>
          <a:lstStyle/>
          <a:p>
            <a:pPr algn="ctr" eaLnBrk="1" hangingPunct="1"/>
            <a:r>
              <a:rPr lang="en-US" altLang="nb-NO" sz="4800" dirty="0">
                <a:effectLst>
                  <a:outerShdw blurRad="38100" dist="38100" dir="2700000" algn="tl">
                    <a:srgbClr val="000000">
                      <a:alpha val="43137"/>
                    </a:srgbClr>
                  </a:outerShdw>
                </a:effectLst>
              </a:rPr>
              <a:t>The Arctic at risk</a:t>
            </a:r>
            <a:endParaRPr lang="nb-NO" altLang="nb-NO" sz="4800" dirty="0">
              <a:effectLst>
                <a:outerShdw blurRad="38100" dist="38100" dir="2700000" algn="tl">
                  <a:srgbClr val="000000">
                    <a:alpha val="43137"/>
                  </a:srgbClr>
                </a:outerShdw>
              </a:effectLst>
            </a:endParaRPr>
          </a:p>
        </p:txBody>
      </p:sp>
      <p:sp>
        <p:nvSpPr>
          <p:cNvPr id="15363" name="Rectangle 7"/>
          <p:cNvSpPr>
            <a:spLocks noGrp="1" noChangeArrowheads="1"/>
          </p:cNvSpPr>
          <p:nvPr>
            <p:ph type="body" idx="4294967295"/>
          </p:nvPr>
        </p:nvSpPr>
        <p:spPr>
          <a:xfrm rot="16200000">
            <a:off x="-1191899" y="5184201"/>
            <a:ext cx="2809007" cy="576285"/>
          </a:xfrm>
        </p:spPr>
        <p:txBody>
          <a:bodyPr/>
          <a:lstStyle/>
          <a:p>
            <a:pPr eaLnBrk="1" hangingPunct="1"/>
            <a:r>
              <a:rPr lang="en-US" altLang="nb-NO" dirty="0" smtClean="0"/>
              <a:t>Climate change</a:t>
            </a:r>
            <a:endParaRPr lang="ru-RU" altLang="nb-NO" dirty="0" smtClean="0"/>
          </a:p>
        </p:txBody>
      </p:sp>
      <p:pic>
        <p:nvPicPr>
          <p:cNvPr id="153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18" y="4163202"/>
            <a:ext cx="3491047" cy="261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txBox="1">
            <a:spLocks noChangeArrowheads="1"/>
          </p:cNvSpPr>
          <p:nvPr/>
        </p:nvSpPr>
        <p:spPr>
          <a:xfrm>
            <a:off x="254282" y="1412555"/>
            <a:ext cx="2525825"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Radioactivity</a:t>
            </a:r>
            <a:endParaRPr lang="ru-RU" altLang="nb-NO" dirty="0" smtClean="0"/>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800" y="4253306"/>
            <a:ext cx="4140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txBox="1">
            <a:spLocks noChangeArrowheads="1"/>
          </p:cNvSpPr>
          <p:nvPr/>
        </p:nvSpPr>
        <p:spPr>
          <a:xfrm>
            <a:off x="9802368" y="3693995"/>
            <a:ext cx="2525825"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Legacy POPs</a:t>
            </a:r>
            <a:endParaRPr lang="ru-RU" altLang="nb-NO" dirty="0" smtClean="0"/>
          </a:p>
        </p:txBody>
      </p:sp>
      <p:pic>
        <p:nvPicPr>
          <p:cNvPr id="11" name="Picture 6" desc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223" y="4571687"/>
            <a:ext cx="3438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b="48764"/>
          <a:stretch/>
        </p:blipFill>
        <p:spPr bwMode="auto">
          <a:xfrm>
            <a:off x="2594519" y="1852443"/>
            <a:ext cx="3613810" cy="259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p:cNvSpPr txBox="1">
            <a:spLocks noChangeArrowheads="1"/>
          </p:cNvSpPr>
          <p:nvPr/>
        </p:nvSpPr>
        <p:spPr>
          <a:xfrm>
            <a:off x="2677633" y="1412555"/>
            <a:ext cx="3636695"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Combustion Sources</a:t>
            </a:r>
            <a:endParaRPr lang="ru-RU" altLang="nb-NO" dirty="0" smtClean="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0249" y="477082"/>
            <a:ext cx="3386539" cy="2271239"/>
          </a:xfrm>
          <a:prstGeom prst="rect">
            <a:avLst/>
          </a:prstGeom>
        </p:spPr>
      </p:pic>
      <p:sp>
        <p:nvSpPr>
          <p:cNvPr id="15" name="Rectangle 7"/>
          <p:cNvSpPr txBox="1">
            <a:spLocks noChangeArrowheads="1"/>
          </p:cNvSpPr>
          <p:nvPr/>
        </p:nvSpPr>
        <p:spPr>
          <a:xfrm>
            <a:off x="8763038" y="-41491"/>
            <a:ext cx="3320880"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Introduced species</a:t>
            </a:r>
            <a:endParaRPr lang="ru-RU" altLang="nb-NO" dirty="0" smtClean="0"/>
          </a:p>
        </p:txBody>
      </p:sp>
      <p:pic>
        <p:nvPicPr>
          <p:cNvPr id="7"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47552" t="21423"/>
          <a:stretch/>
        </p:blipFill>
        <p:spPr bwMode="auto">
          <a:xfrm>
            <a:off x="6420327" y="1888535"/>
            <a:ext cx="3209609" cy="25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txBox="1">
            <a:spLocks noChangeArrowheads="1"/>
          </p:cNvSpPr>
          <p:nvPr/>
        </p:nvSpPr>
        <p:spPr>
          <a:xfrm rot="16200000">
            <a:off x="3218222" y="5511805"/>
            <a:ext cx="2116104"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Petroleum</a:t>
            </a:r>
            <a:endParaRPr lang="ru-RU" altLang="nb-NO" dirty="0" smtClean="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55" y="2147253"/>
            <a:ext cx="2624773" cy="1825227"/>
          </a:xfrm>
          <a:prstGeom prst="rect">
            <a:avLst/>
          </a:prstGeom>
        </p:spPr>
      </p:pic>
      <p:sp>
        <p:nvSpPr>
          <p:cNvPr id="17" name="Rectangle 7"/>
          <p:cNvSpPr txBox="1">
            <a:spLocks noChangeArrowheads="1"/>
          </p:cNvSpPr>
          <p:nvPr/>
        </p:nvSpPr>
        <p:spPr>
          <a:xfrm>
            <a:off x="6625599" y="1412555"/>
            <a:ext cx="2525825" cy="576285"/>
          </a:xfr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nb-NO" dirty="0" smtClean="0"/>
              <a:t>Acidification</a:t>
            </a:r>
            <a:endParaRPr lang="ru-RU" altLang="nb-NO" dirty="0" smtClean="0"/>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4936" y="1037364"/>
            <a:ext cx="8078393" cy="5277883"/>
          </a:xfrm>
          <a:prstGeom prst="rect">
            <a:avLst/>
          </a:prstGeom>
        </p:spPr>
      </p:pic>
    </p:spTree>
    <p:extLst>
      <p:ext uri="{BB962C8B-B14F-4D97-AF65-F5344CB8AC3E}">
        <p14:creationId xmlns:p14="http://schemas.microsoft.com/office/powerpoint/2010/main" val="135854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7888" y="4500957"/>
            <a:ext cx="3384376" cy="1557349"/>
          </a:xfrm>
          <a:prstGeom prst="rect">
            <a:avLst/>
          </a:prstGeom>
        </p:spPr>
        <p:txBody>
          <a:bodyPr wrap="square">
            <a:spAutoFit/>
          </a:bodyPr>
          <a:lstStyle/>
          <a:p>
            <a:pPr marL="542925" indent="-361950">
              <a:spcBef>
                <a:spcPct val="20000"/>
              </a:spcBef>
              <a:buFont typeface="Wingdings" panose="05000000000000000000" pitchFamily="2" charset="2"/>
              <a:buChar char="Ø"/>
            </a:pPr>
            <a:r>
              <a:rPr lang="en-US" sz="2800" b="1" dirty="0">
                <a:solidFill>
                  <a:srgbClr val="333300"/>
                </a:solidFill>
                <a:latin typeface="Calibri" pitchFamily="34" charset="0"/>
                <a:cs typeface="Calibri" pitchFamily="34" charset="0"/>
              </a:rPr>
              <a:t>Balance</a:t>
            </a:r>
            <a:endParaRPr lang="en-US" sz="2800" dirty="0"/>
          </a:p>
          <a:p>
            <a:pPr marL="542925" indent="-361950">
              <a:spcBef>
                <a:spcPct val="20000"/>
              </a:spcBef>
              <a:buFont typeface="Wingdings" panose="05000000000000000000" pitchFamily="2" charset="2"/>
              <a:buChar char="Ø"/>
            </a:pPr>
            <a:r>
              <a:rPr lang="en-US" sz="2800" b="1" dirty="0">
                <a:solidFill>
                  <a:srgbClr val="333300"/>
                </a:solidFill>
                <a:latin typeface="Calibri" pitchFamily="34" charset="0"/>
                <a:cs typeface="Calibri" pitchFamily="34" charset="0"/>
              </a:rPr>
              <a:t>Collaboration</a:t>
            </a:r>
            <a:endParaRPr lang="en-US" sz="2800" dirty="0">
              <a:solidFill>
                <a:srgbClr val="333300"/>
              </a:solidFill>
              <a:latin typeface="Calibri" pitchFamily="34" charset="0"/>
              <a:cs typeface="Calibri" pitchFamily="34" charset="0"/>
            </a:endParaRPr>
          </a:p>
          <a:p>
            <a:pPr marL="542925" indent="-361950">
              <a:spcBef>
                <a:spcPct val="20000"/>
              </a:spcBef>
              <a:buFont typeface="Wingdings" panose="05000000000000000000" pitchFamily="2" charset="2"/>
              <a:buChar char="Ø"/>
            </a:pPr>
            <a:r>
              <a:rPr lang="en-US" sz="2800" b="1" dirty="0">
                <a:solidFill>
                  <a:srgbClr val="333300"/>
                </a:solidFill>
                <a:latin typeface="Calibri" pitchFamily="34" charset="0"/>
                <a:cs typeface="Calibri" pitchFamily="34" charset="0"/>
              </a:rPr>
              <a:t>Adaptive</a:t>
            </a:r>
            <a:endParaRPr lang="en-US" sz="2800" dirty="0">
              <a:solidFill>
                <a:srgbClr val="333300"/>
              </a:solidFill>
              <a:latin typeface="Calibri" pitchFamily="34" charset="0"/>
              <a:cs typeface="Calibri" pitchFamily="34" charset="0"/>
            </a:endParaRPr>
          </a:p>
        </p:txBody>
      </p:sp>
      <p:sp>
        <p:nvSpPr>
          <p:cNvPr id="35" name="Title 1"/>
          <p:cNvSpPr txBox="1">
            <a:spLocks/>
          </p:cNvSpPr>
          <p:nvPr/>
        </p:nvSpPr>
        <p:spPr>
          <a:xfrm>
            <a:off x="3810" y="6390778"/>
            <a:ext cx="12188190" cy="494605"/>
          </a:xfrm>
          <a:prstGeom prst="rect">
            <a:avLst/>
          </a:prstGeom>
          <a:gradFill flip="none" rotWithShape="1">
            <a:gsLst>
              <a:gs pos="0">
                <a:srgbClr val="006300"/>
              </a:gs>
              <a:gs pos="50000">
                <a:srgbClr val="006300">
                  <a:alpha val="50000"/>
                </a:srgbClr>
              </a:gs>
              <a:gs pos="100000">
                <a:srgbClr val="006300">
                  <a:alpha val="0"/>
                </a:srgbClr>
              </a:gs>
            </a:gsLst>
            <a:lin ang="10800000" scaled="1"/>
            <a:tileRect/>
          </a:gradFill>
          <a:ln>
            <a:noFill/>
          </a:ln>
        </p:spPr>
        <p:txBody>
          <a:bodyPr lIns="360000" rIns="360000"/>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960"/>
              </a:spcBef>
              <a:defRPr/>
            </a:pPr>
            <a:r>
              <a:rPr lang="en-US" sz="2400" b="1" dirty="0">
                <a:solidFill>
                  <a:schemeClr val="bg1"/>
                </a:solidFill>
                <a:effectLst>
                  <a:outerShdw blurRad="38100" dist="38100" dir="2700000" algn="tl">
                    <a:srgbClr val="000000">
                      <a:alpha val="43137"/>
                    </a:srgbClr>
                  </a:outerShdw>
                </a:effectLst>
                <a:latin typeface="Calibri" pitchFamily="34" charset="0"/>
                <a:ea typeface="+mn-ea"/>
                <a:cs typeface="Calibri" pitchFamily="34" charset="0"/>
              </a:rPr>
              <a:t>Protect ecosystem health &amp; provide ecosystem services</a:t>
            </a:r>
            <a:endParaRPr lang="nb-NO" sz="2400" b="1" dirty="0">
              <a:solidFill>
                <a:schemeClr val="bg1"/>
              </a:solidFill>
              <a:effectLst>
                <a:outerShdw blurRad="38100" dist="38100" dir="2700000" algn="tl">
                  <a:srgbClr val="000000">
                    <a:alpha val="43137"/>
                  </a:srgbClr>
                </a:outerShdw>
              </a:effectLst>
              <a:latin typeface="Calibri" pitchFamily="34" charset="0"/>
              <a:ea typeface="+mn-ea"/>
              <a:cs typeface="Calibri" pitchFamily="34" charset="0"/>
            </a:endParaRPr>
          </a:p>
          <a:p>
            <a:pPr algn="r">
              <a:spcBef>
                <a:spcPts val="960"/>
              </a:spcBef>
              <a:defRPr/>
            </a:pPr>
            <a:endParaRPr lang="nb-NO" sz="1800" b="1" dirty="0">
              <a:solidFill>
                <a:schemeClr val="bg1"/>
              </a:solidFill>
              <a:effectLst>
                <a:outerShdw blurRad="38100" dist="38100" dir="2700000" algn="tl">
                  <a:srgbClr val="000000">
                    <a:alpha val="43137"/>
                  </a:srgbClr>
                </a:outerShdw>
              </a:effectLst>
              <a:latin typeface="Calibri" pitchFamily="34" charset="0"/>
              <a:ea typeface="+mn-ea"/>
              <a:cs typeface="Calibr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980728"/>
            <a:ext cx="4024879" cy="40771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6391">
            <a:off x="6588730" y="1504777"/>
            <a:ext cx="5221255" cy="2825248"/>
          </a:xfrm>
          <a:prstGeom prst="rect">
            <a:avLst/>
          </a:prstGeom>
        </p:spPr>
      </p:pic>
      <p:sp>
        <p:nvSpPr>
          <p:cNvPr id="11" name="Title 1"/>
          <p:cNvSpPr txBox="1">
            <a:spLocks/>
          </p:cNvSpPr>
          <p:nvPr/>
        </p:nvSpPr>
        <p:spPr>
          <a:xfrm>
            <a:off x="263352" y="116682"/>
            <a:ext cx="11737304" cy="971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altLang="nb-NO" sz="4800" dirty="0" err="1" smtClean="0">
                <a:effectLst>
                  <a:outerShdw blurRad="38100" dist="38100" dir="2700000" algn="tl">
                    <a:srgbClr val="000000">
                      <a:alpha val="43137"/>
                    </a:srgbClr>
                  </a:outerShdw>
                </a:effectLst>
              </a:rPr>
              <a:t>Ecosystem-based</a:t>
            </a:r>
            <a:r>
              <a:rPr lang="nb-NO" altLang="nb-NO" sz="4800" dirty="0" smtClean="0">
                <a:effectLst>
                  <a:outerShdw blurRad="38100" dist="38100" dir="2700000" algn="tl">
                    <a:srgbClr val="000000">
                      <a:alpha val="43137"/>
                    </a:srgbClr>
                  </a:outerShdw>
                </a:effectLst>
              </a:rPr>
              <a:t> management </a:t>
            </a:r>
            <a:endParaRPr lang="nb-NO" altLang="nb-NO" sz="4800" dirty="0">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352" y="4616171"/>
            <a:ext cx="1305753" cy="1305753"/>
          </a:xfrm>
          <a:prstGeom prst="rect">
            <a:avLst/>
          </a:prstGeom>
        </p:spPr>
      </p:pic>
    </p:spTree>
    <p:extLst>
      <p:ext uri="{BB962C8B-B14F-4D97-AF65-F5344CB8AC3E}">
        <p14:creationId xmlns:p14="http://schemas.microsoft.com/office/powerpoint/2010/main" val="69943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3" y="0"/>
            <a:ext cx="12246429" cy="6858000"/>
          </a:xfrm>
          <a:prstGeom prst="rect">
            <a:avLst/>
          </a:prstGeom>
        </p:spPr>
      </p:pic>
      <p:sp>
        <p:nvSpPr>
          <p:cNvPr id="9218" name="Title 1"/>
          <p:cNvSpPr>
            <a:spLocks noGrp="1"/>
          </p:cNvSpPr>
          <p:nvPr>
            <p:ph type="title"/>
          </p:nvPr>
        </p:nvSpPr>
        <p:spPr/>
        <p:txBody>
          <a:bodyPr/>
          <a:lstStyle/>
          <a:p>
            <a:pPr eaLnBrk="1" hangingPunct="1"/>
            <a:r>
              <a:rPr lang="en-US" altLang="nb-NO" b="1" dirty="0">
                <a:solidFill>
                  <a:schemeClr val="bg1"/>
                </a:solidFill>
                <a:effectLst>
                  <a:outerShdw blurRad="38100" dist="38100" dir="2700000" algn="tl">
                    <a:srgbClr val="000000">
                      <a:alpha val="43137"/>
                    </a:srgbClr>
                  </a:outerShdw>
                </a:effectLst>
                <a:latin typeface="Comic Sans MS" pitchFamily="66" charset="0"/>
                <a:ea typeface="Panton" charset="0"/>
                <a:cs typeface="Panton" charset="0"/>
              </a:rPr>
              <a:t>The DEB Ecosystem</a:t>
            </a:r>
            <a:endParaRPr lang="nb-NO" altLang="nb-NO" b="1" dirty="0">
              <a:solidFill>
                <a:schemeClr val="bg1"/>
              </a:solidFill>
              <a:effectLst>
                <a:outerShdw blurRad="38100" dist="38100" dir="2700000" algn="tl">
                  <a:srgbClr val="000000">
                    <a:alpha val="43137"/>
                  </a:srgbClr>
                </a:outerShdw>
              </a:effectLst>
              <a:latin typeface="Comic Sans MS" pitchFamily="66" charset="0"/>
              <a:ea typeface="Panton" charset="0"/>
              <a:cs typeface="Panton" charset="0"/>
            </a:endParaRPr>
          </a:p>
        </p:txBody>
      </p:sp>
      <p:graphicFrame>
        <p:nvGraphicFramePr>
          <p:cNvPr id="3" name="Diagram 2"/>
          <p:cNvGraphicFramePr/>
          <p:nvPr>
            <p:extLst>
              <p:ext uri="{D42A27DB-BD31-4B8C-83A1-F6EECF244321}">
                <p14:modId xmlns:p14="http://schemas.microsoft.com/office/powerpoint/2010/main" val="3675897161"/>
              </p:ext>
            </p:extLst>
          </p:nvPr>
        </p:nvGraphicFramePr>
        <p:xfrm>
          <a:off x="-1176808" y="98072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6291263" y="1927228"/>
            <a:ext cx="3549651" cy="461665"/>
          </a:xfrm>
          <a:prstGeom prst="rect">
            <a:avLst/>
          </a:prstGeom>
          <a:noFill/>
          <a:ln w="9525" algn="ctr">
            <a:noFill/>
            <a:miter lim="800000"/>
            <a:headEnd/>
            <a:tailEnd/>
          </a:ln>
        </p:spPr>
        <p:txBody>
          <a:bodyPr>
            <a:spAutoFit/>
          </a:bodyPr>
          <a:lstStyle/>
          <a:p>
            <a:pPr algn="ctr" defTabSz="914377" fontAlgn="base">
              <a:spcBef>
                <a:spcPct val="0"/>
              </a:spcBef>
              <a:spcAft>
                <a:spcPct val="0"/>
              </a:spcAft>
              <a:defRPr/>
            </a:pPr>
            <a:endParaRPr lang="nb-NO" sz="2400">
              <a:solidFill>
                <a:srgbClr val="000000"/>
              </a:solidFill>
              <a:latin typeface="Verdana" pitchFamily="34" charset="0"/>
              <a:ea typeface="ＭＳ Ｐゴシック" charset="-128"/>
            </a:endParaRPr>
          </a:p>
        </p:txBody>
      </p:sp>
      <p:sp>
        <p:nvSpPr>
          <p:cNvPr id="4100" name="Text Box 4"/>
          <p:cNvSpPr txBox="1">
            <a:spLocks noChangeArrowheads="1"/>
          </p:cNvSpPr>
          <p:nvPr/>
        </p:nvSpPr>
        <p:spPr bwMode="auto">
          <a:xfrm>
            <a:off x="6456367" y="1989141"/>
            <a:ext cx="3671887" cy="461665"/>
          </a:xfrm>
          <a:prstGeom prst="rect">
            <a:avLst/>
          </a:prstGeom>
          <a:noFill/>
          <a:ln w="9525" algn="ctr">
            <a:noFill/>
            <a:miter lim="800000"/>
            <a:headEnd/>
            <a:tailEnd/>
          </a:ln>
        </p:spPr>
        <p:txBody>
          <a:bodyPr>
            <a:spAutoFit/>
          </a:bodyPr>
          <a:lstStyle/>
          <a:p>
            <a:pPr algn="ctr" defTabSz="914377" fontAlgn="base">
              <a:spcBef>
                <a:spcPct val="50000"/>
              </a:spcBef>
              <a:spcAft>
                <a:spcPct val="0"/>
              </a:spcAft>
              <a:defRPr/>
            </a:pPr>
            <a:endParaRPr lang="nb-NO" sz="2400">
              <a:solidFill>
                <a:srgbClr val="000000"/>
              </a:solidFill>
              <a:latin typeface="Verdana" pitchFamily="34" charset="0"/>
              <a:ea typeface="ＭＳ Ｐゴシック" charset="-128"/>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97" y="4095611"/>
            <a:ext cx="3553270"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P:\MFORSK\5380 Arctic Frontiers 2012\Bilder\AFT2012logoer\logo akvaplan [Converte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28254" y="399931"/>
            <a:ext cx="1666148" cy="3980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364831" y="219682"/>
            <a:ext cx="6610610" cy="3969869"/>
          </a:xfrm>
          <a:prstGeom prst="rect">
            <a:avLst/>
          </a:prstGeom>
          <a:noFill/>
          <a:ln w="9525" algn="ctr">
            <a:noFill/>
            <a:miter lim="800000"/>
            <a:headEnd/>
            <a:tailEnd/>
          </a:ln>
        </p:spPr>
        <p:txBody>
          <a:bodyPr wrap="square">
            <a:spAutoFit/>
          </a:bodyPr>
          <a:lstStyle/>
          <a:p>
            <a:pPr>
              <a:spcBef>
                <a:spcPct val="50000"/>
              </a:spcBef>
            </a:pPr>
            <a:r>
              <a:rPr lang="nb-NO" sz="2133" dirty="0">
                <a:solidFill>
                  <a:srgbClr val="4BACC6">
                    <a:lumMod val="75000"/>
                  </a:srgbClr>
                </a:solidFill>
                <a:latin typeface="Comic Sans MS" pitchFamily="66" charset="0"/>
                <a:ea typeface="ＭＳ Ｐゴシック" charset="-128"/>
              </a:rPr>
              <a:t>Research and </a:t>
            </a:r>
            <a:r>
              <a:rPr lang="nb-NO" sz="2133" dirty="0" err="1">
                <a:solidFill>
                  <a:srgbClr val="4BACC6">
                    <a:lumMod val="75000"/>
                  </a:srgbClr>
                </a:solidFill>
                <a:latin typeface="Comic Sans MS" pitchFamily="66" charset="0"/>
                <a:ea typeface="ＭＳ Ｐゴシック" charset="-128"/>
              </a:rPr>
              <a:t>consultancy</a:t>
            </a:r>
            <a:r>
              <a:rPr lang="nb-NO" sz="2133" dirty="0">
                <a:solidFill>
                  <a:srgbClr val="4BACC6">
                    <a:lumMod val="75000"/>
                  </a:srgbClr>
                </a:solidFill>
                <a:latin typeface="Comic Sans MS" pitchFamily="66" charset="0"/>
                <a:ea typeface="ＭＳ Ｐゴシック" charset="-128"/>
              </a:rPr>
              <a:t>, </a:t>
            </a:r>
            <a:r>
              <a:rPr lang="nb-NO" sz="2133" dirty="0" err="1">
                <a:solidFill>
                  <a:srgbClr val="4BACC6">
                    <a:lumMod val="75000"/>
                  </a:srgbClr>
                </a:solidFill>
                <a:latin typeface="Comic Sans MS" pitchFamily="66" charset="0"/>
                <a:ea typeface="ＭＳ Ｐゴシック" charset="-128"/>
              </a:rPr>
              <a:t>main</a:t>
            </a:r>
            <a:r>
              <a:rPr lang="nb-NO" sz="2133" dirty="0">
                <a:solidFill>
                  <a:srgbClr val="4BACC6">
                    <a:lumMod val="75000"/>
                  </a:srgbClr>
                </a:solidFill>
                <a:latin typeface="Comic Sans MS" pitchFamily="66" charset="0"/>
                <a:ea typeface="ＭＳ Ｐゴシック" charset="-128"/>
              </a:rPr>
              <a:t> </a:t>
            </a:r>
            <a:r>
              <a:rPr lang="nb-NO" sz="2133" dirty="0" err="1">
                <a:solidFill>
                  <a:srgbClr val="4BACC6">
                    <a:lumMod val="75000"/>
                  </a:srgbClr>
                </a:solidFill>
                <a:latin typeface="Comic Sans MS" pitchFamily="66" charset="0"/>
                <a:ea typeface="ＭＳ Ｐゴシック" charset="-128"/>
              </a:rPr>
              <a:t>office</a:t>
            </a:r>
            <a:r>
              <a:rPr lang="nb-NO" sz="2133" dirty="0">
                <a:solidFill>
                  <a:srgbClr val="4BACC6">
                    <a:lumMod val="75000"/>
                  </a:srgbClr>
                </a:solidFill>
                <a:latin typeface="Comic Sans MS" pitchFamily="66" charset="0"/>
                <a:ea typeface="ＭＳ Ｐゴシック" charset="-128"/>
              </a:rPr>
              <a:t> and </a:t>
            </a:r>
            <a:r>
              <a:rPr lang="nb-NO" sz="2133" dirty="0" err="1">
                <a:solidFill>
                  <a:srgbClr val="4BACC6">
                    <a:lumMod val="75000"/>
                  </a:srgbClr>
                </a:solidFill>
                <a:latin typeface="Comic Sans MS" pitchFamily="66" charset="0"/>
                <a:ea typeface="ＭＳ Ｐゴシック" charset="-128"/>
              </a:rPr>
              <a:t>laboratories</a:t>
            </a:r>
            <a:r>
              <a:rPr lang="nb-NO" sz="2133" dirty="0">
                <a:solidFill>
                  <a:srgbClr val="4BACC6">
                    <a:lumMod val="75000"/>
                  </a:srgbClr>
                </a:solidFill>
                <a:latin typeface="Comic Sans MS" pitchFamily="66" charset="0"/>
                <a:ea typeface="ＭＳ Ｐゴシック" charset="-128"/>
              </a:rPr>
              <a:t> in Tromsø</a:t>
            </a:r>
          </a:p>
          <a:p>
            <a:pPr>
              <a:spcBef>
                <a:spcPct val="50000"/>
              </a:spcBef>
            </a:pPr>
            <a:r>
              <a:rPr lang="nb-NO" sz="2133" dirty="0">
                <a:solidFill>
                  <a:srgbClr val="4BACC6">
                    <a:lumMod val="75000"/>
                  </a:srgbClr>
                </a:solidFill>
                <a:latin typeface="Comic Sans MS" pitchFamily="66" charset="0"/>
                <a:ea typeface="ＭＳ Ｐゴシック" charset="-128"/>
              </a:rPr>
              <a:t>110 </a:t>
            </a:r>
            <a:r>
              <a:rPr lang="nb-NO" sz="2133" dirty="0" err="1">
                <a:solidFill>
                  <a:srgbClr val="4BACC6">
                    <a:lumMod val="75000"/>
                  </a:srgbClr>
                </a:solidFill>
                <a:latin typeface="Comic Sans MS" pitchFamily="66" charset="0"/>
                <a:ea typeface="ＭＳ Ｐゴシック" charset="-128"/>
              </a:rPr>
              <a:t>employees</a:t>
            </a:r>
            <a:r>
              <a:rPr lang="nb-NO" sz="2133" dirty="0">
                <a:solidFill>
                  <a:srgbClr val="4BACC6">
                    <a:lumMod val="75000"/>
                  </a:srgbClr>
                </a:solidFill>
                <a:latin typeface="Comic Sans MS" pitchFamily="66" charset="0"/>
                <a:ea typeface="ＭＳ Ｐゴシック" charset="-128"/>
              </a:rPr>
              <a:t>, 20 </a:t>
            </a:r>
            <a:r>
              <a:rPr lang="nb-NO" sz="2133" dirty="0" err="1">
                <a:solidFill>
                  <a:srgbClr val="4BACC6">
                    <a:lumMod val="75000"/>
                  </a:srgbClr>
                </a:solidFill>
                <a:latin typeface="Comic Sans MS" pitchFamily="66" charset="0"/>
                <a:ea typeface="ＭＳ Ｐゴシック" charset="-128"/>
              </a:rPr>
              <a:t>nationalities</a:t>
            </a:r>
            <a:endParaRPr lang="nb-NO" sz="2133" dirty="0">
              <a:solidFill>
                <a:srgbClr val="4BACC6">
                  <a:lumMod val="75000"/>
                </a:srgbClr>
              </a:solidFill>
              <a:latin typeface="Comic Sans MS" pitchFamily="66" charset="0"/>
              <a:ea typeface="ＭＳ Ｐゴシック" charset="-128"/>
            </a:endParaRPr>
          </a:p>
          <a:p>
            <a:pPr>
              <a:spcBef>
                <a:spcPct val="50000"/>
              </a:spcBef>
            </a:pPr>
            <a:r>
              <a:rPr lang="nb-NO" sz="2133" dirty="0">
                <a:solidFill>
                  <a:srgbClr val="4BACC6">
                    <a:lumMod val="75000"/>
                  </a:srgbClr>
                </a:solidFill>
                <a:latin typeface="Comic Sans MS" pitchFamily="66" charset="0"/>
                <a:ea typeface="ＭＳ Ｐゴシック" charset="-128"/>
              </a:rPr>
              <a:t>8 </a:t>
            </a:r>
            <a:r>
              <a:rPr lang="nb-NO" sz="2133" dirty="0" err="1">
                <a:solidFill>
                  <a:srgbClr val="4BACC6">
                    <a:lumMod val="75000"/>
                  </a:srgbClr>
                </a:solidFill>
                <a:latin typeface="Comic Sans MS" pitchFamily="66" charset="0"/>
                <a:ea typeface="ＭＳ Ｐゴシック" charset="-128"/>
              </a:rPr>
              <a:t>prof</a:t>
            </a:r>
            <a:r>
              <a:rPr lang="nb-NO" sz="2133" dirty="0">
                <a:solidFill>
                  <a:srgbClr val="4BACC6">
                    <a:lumMod val="75000"/>
                  </a:srgbClr>
                </a:solidFill>
                <a:latin typeface="Comic Sans MS" pitchFamily="66" charset="0"/>
                <a:ea typeface="ＭＳ Ｐゴシック" charset="-128"/>
              </a:rPr>
              <a:t> II and 20 </a:t>
            </a:r>
            <a:r>
              <a:rPr lang="nb-NO" sz="2133" dirty="0" err="1">
                <a:solidFill>
                  <a:srgbClr val="4BACC6">
                    <a:lumMod val="75000"/>
                  </a:srgbClr>
                </a:solidFill>
                <a:latin typeface="Comic Sans MS" pitchFamily="66" charset="0"/>
                <a:ea typeface="ＭＳ Ｐゴシック" charset="-128"/>
              </a:rPr>
              <a:t>PhD</a:t>
            </a:r>
            <a:r>
              <a:rPr lang="nb-NO" sz="2133" dirty="0">
                <a:solidFill>
                  <a:srgbClr val="4BACC6">
                    <a:lumMod val="75000"/>
                  </a:srgbClr>
                </a:solidFill>
                <a:latin typeface="Comic Sans MS" pitchFamily="66" charset="0"/>
                <a:ea typeface="ＭＳ Ｐゴシック" charset="-128"/>
              </a:rPr>
              <a:t> students</a:t>
            </a:r>
          </a:p>
          <a:p>
            <a:pPr>
              <a:spcBef>
                <a:spcPct val="50000"/>
              </a:spcBef>
            </a:pPr>
            <a:r>
              <a:rPr lang="en-GB" sz="2133" dirty="0" smtClean="0">
                <a:solidFill>
                  <a:srgbClr val="4BACC6">
                    <a:lumMod val="75000"/>
                  </a:srgbClr>
                </a:solidFill>
                <a:latin typeface="Comic Sans MS" pitchFamily="66" charset="0"/>
                <a:ea typeface="ＭＳ Ｐゴシック" charset="-128"/>
              </a:rPr>
              <a:t>Branch offices </a:t>
            </a:r>
            <a:r>
              <a:rPr lang="en-GB" sz="2133" dirty="0">
                <a:solidFill>
                  <a:srgbClr val="4BACC6">
                    <a:lumMod val="75000"/>
                  </a:srgbClr>
                </a:solidFill>
                <a:latin typeface="Comic Sans MS" pitchFamily="66" charset="0"/>
                <a:ea typeface="ＭＳ Ｐゴシック" charset="-128"/>
              </a:rPr>
              <a:t>and </a:t>
            </a:r>
            <a:r>
              <a:rPr lang="en-GB" sz="2133" dirty="0" smtClean="0">
                <a:solidFill>
                  <a:srgbClr val="4BACC6">
                    <a:lumMod val="75000"/>
                  </a:srgbClr>
                </a:solidFill>
                <a:latin typeface="Comic Sans MS" pitchFamily="66" charset="0"/>
                <a:ea typeface="ＭＳ Ｐゴシック" charset="-128"/>
              </a:rPr>
              <a:t>representatives in </a:t>
            </a:r>
            <a:r>
              <a:rPr lang="en-GB" sz="2133" dirty="0">
                <a:solidFill>
                  <a:srgbClr val="4BACC6">
                    <a:lumMod val="75000"/>
                  </a:srgbClr>
                </a:solidFill>
                <a:latin typeface="Comic Sans MS" pitchFamily="66" charset="0"/>
                <a:ea typeface="ＭＳ Ｐゴシック" charset="-128"/>
              </a:rPr>
              <a:t>Russia, Iceland, France, Spain</a:t>
            </a:r>
            <a:endParaRPr lang="en-US" sz="2133" dirty="0">
              <a:solidFill>
                <a:srgbClr val="4BACC6">
                  <a:lumMod val="75000"/>
                </a:srgbClr>
              </a:solidFill>
              <a:latin typeface="Comic Sans MS" pitchFamily="66" charset="0"/>
              <a:ea typeface="ＭＳ Ｐゴシック" charset="-128"/>
            </a:endParaRPr>
          </a:p>
          <a:p>
            <a:pPr>
              <a:spcBef>
                <a:spcPct val="50000"/>
              </a:spcBef>
            </a:pPr>
            <a:r>
              <a:rPr lang="en-US" sz="2133" dirty="0" smtClean="0">
                <a:solidFill>
                  <a:srgbClr val="4BACC6">
                    <a:lumMod val="75000"/>
                  </a:srgbClr>
                </a:solidFill>
                <a:latin typeface="Comic Sans MS" pitchFamily="66" charset="0"/>
                <a:ea typeface="ＭＳ Ｐゴシック" charset="-128"/>
              </a:rPr>
              <a:t>Part </a:t>
            </a:r>
            <a:r>
              <a:rPr lang="en-US" sz="2133" dirty="0">
                <a:solidFill>
                  <a:srgbClr val="4BACC6">
                    <a:lumMod val="75000"/>
                  </a:srgbClr>
                </a:solidFill>
                <a:latin typeface="Comic Sans MS" pitchFamily="66" charset="0"/>
                <a:ea typeface="ＭＳ Ｐゴシック" charset="-128"/>
              </a:rPr>
              <a:t>of </a:t>
            </a:r>
            <a:r>
              <a:rPr lang="en-US" sz="2133" dirty="0" smtClean="0">
                <a:solidFill>
                  <a:srgbClr val="4BACC6">
                    <a:lumMod val="75000"/>
                  </a:srgbClr>
                </a:solidFill>
                <a:latin typeface="Comic Sans MS" pitchFamily="66" charset="0"/>
                <a:ea typeface="ＭＳ Ｐゴシック" charset="-128"/>
              </a:rPr>
              <a:t>Norwegian </a:t>
            </a:r>
            <a:r>
              <a:rPr lang="en-US" sz="2133" dirty="0">
                <a:solidFill>
                  <a:srgbClr val="4BACC6">
                    <a:lumMod val="75000"/>
                  </a:srgbClr>
                </a:solidFill>
                <a:latin typeface="Comic Sans MS" pitchFamily="66" charset="0"/>
                <a:ea typeface="ＭＳ Ｐゴシック" charset="-128"/>
              </a:rPr>
              <a:t>Institute for Water </a:t>
            </a:r>
            <a:r>
              <a:rPr lang="en-US" sz="2133" dirty="0" smtClean="0">
                <a:solidFill>
                  <a:srgbClr val="4BACC6">
                    <a:lumMod val="75000"/>
                  </a:srgbClr>
                </a:solidFill>
                <a:latin typeface="Comic Sans MS" pitchFamily="66" charset="0"/>
                <a:ea typeface="ＭＳ Ｐゴシック" charset="-128"/>
              </a:rPr>
              <a:t>Research</a:t>
            </a:r>
          </a:p>
          <a:p>
            <a:pPr>
              <a:spcBef>
                <a:spcPct val="50000"/>
              </a:spcBef>
            </a:pPr>
            <a:r>
              <a:rPr lang="en-US" sz="2133" dirty="0">
                <a:solidFill>
                  <a:srgbClr val="4BACC6">
                    <a:lumMod val="75000"/>
                  </a:srgbClr>
                </a:solidFill>
                <a:latin typeface="Comic Sans MS" pitchFamily="66" charset="0"/>
                <a:ea typeface="ＭＳ Ｐゴシック" charset="-128"/>
              </a:rPr>
              <a:t>FRAM - High North Research Centre for Climate and the Environment</a:t>
            </a:r>
          </a:p>
        </p:txBody>
      </p:sp>
      <p:pic>
        <p:nvPicPr>
          <p:cNvPr id="19" name="Picture 9" descr="Framsentere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141213"/>
            <a:ext cx="4848200" cy="27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Martin Eliass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8200" y="4127051"/>
            <a:ext cx="2665032" cy="274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8" name="Picture 15" descr="geo_Part3.pdf"/>
          <p:cNvPicPr>
            <a:picLocks noChangeAspect="1"/>
          </p:cNvPicPr>
          <p:nvPr/>
        </p:nvPicPr>
        <p:blipFill>
          <a:blip r:embed="rId7" cstate="print">
            <a:extLst>
              <a:ext uri="{28A0092B-C50C-407E-A947-70E740481C1C}">
                <a14:useLocalDpi xmlns:a14="http://schemas.microsoft.com/office/drawing/2010/main" val="0"/>
              </a:ext>
            </a:extLst>
          </a:blip>
          <a:srcRect l="13417"/>
          <a:stretch>
            <a:fillRect/>
          </a:stretch>
        </p:blipFill>
        <p:spPr bwMode="auto">
          <a:xfrm>
            <a:off x="7262781" y="1340768"/>
            <a:ext cx="4917717" cy="553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825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063552" y="-24879"/>
            <a:ext cx="9119752" cy="971551"/>
          </a:xfrm>
        </p:spPr>
        <p:txBody>
          <a:bodyPr/>
          <a:lstStyle/>
          <a:p>
            <a:pPr algn="ctr"/>
            <a:r>
              <a:rPr lang="nb-NO" sz="3200" dirty="0">
                <a:solidFill>
                  <a:schemeClr val="accent5">
                    <a:lumMod val="75000"/>
                  </a:schemeClr>
                </a:solidFill>
                <a:latin typeface="Comic Sans MS" pitchFamily="66" charset="0"/>
              </a:rPr>
              <a:t>Connecting research to </a:t>
            </a:r>
            <a:r>
              <a:rPr lang="nb-NO" sz="3200" dirty="0" smtClean="0">
                <a:solidFill>
                  <a:schemeClr val="accent5">
                    <a:lumMod val="75000"/>
                  </a:schemeClr>
                </a:solidFill>
                <a:latin typeface="Comic Sans MS" pitchFamily="66" charset="0"/>
              </a:rPr>
              <a:t>advisory services</a:t>
            </a:r>
            <a:endParaRPr lang="en-US" sz="3200" dirty="0">
              <a:solidFill>
                <a:schemeClr val="accent5">
                  <a:lumMod val="75000"/>
                </a:schemeClr>
              </a:solidFill>
              <a:latin typeface="Comic Sans MS" pitchFamily="66" charset="0"/>
            </a:endParaRPr>
          </a:p>
        </p:txBody>
      </p:sp>
      <p:sp>
        <p:nvSpPr>
          <p:cNvPr id="4" name="Footer Placeholder 3"/>
          <p:cNvSpPr>
            <a:spLocks noGrp="1"/>
          </p:cNvSpPr>
          <p:nvPr>
            <p:ph type="ftr" sz="quarter" idx="4294967295"/>
          </p:nvPr>
        </p:nvSpPr>
        <p:spPr/>
        <p:txBody>
          <a:bodyPr/>
          <a:lstStyle/>
          <a:p>
            <a:pPr algn="ctr" defTabSz="914377" fontAlgn="base">
              <a:spcBef>
                <a:spcPct val="0"/>
              </a:spcBef>
              <a:spcAft>
                <a:spcPct val="0"/>
              </a:spcAft>
              <a:defRPr/>
            </a:pPr>
            <a:r>
              <a:rPr lang="en-US" sz="1000" b="1">
                <a:solidFill>
                  <a:srgbClr val="FFFFFF"/>
                </a:solidFill>
                <a:latin typeface="Arial" charset="0"/>
                <a:ea typeface="ＭＳ Ｐゴシック" charset="-128"/>
              </a:rPr>
              <a:t> </a:t>
            </a:r>
            <a:r>
              <a:rPr lang="en-US" sz="1000" b="1">
                <a:solidFill>
                  <a:srgbClr val="FFFFFF"/>
                </a:solidFill>
                <a:latin typeface="Arial" charset="0"/>
                <a:ea typeface="ＭＳ Ｐゴシック" charset="-128"/>
                <a:cs typeface="Arial" charset="0"/>
              </a:rPr>
              <a:t>© www.a</a:t>
            </a:r>
            <a:r>
              <a:rPr lang="en-US" sz="1000" b="1">
                <a:solidFill>
                  <a:srgbClr val="FFFFFF"/>
                </a:solidFill>
                <a:latin typeface="Arial" charset="0"/>
                <a:ea typeface="ＭＳ Ｐゴシック" charset="-128"/>
              </a:rPr>
              <a:t>kvaplan.niva.no</a:t>
            </a:r>
          </a:p>
        </p:txBody>
      </p:sp>
      <p:grpSp>
        <p:nvGrpSpPr>
          <p:cNvPr id="2" name="Group 1"/>
          <p:cNvGrpSpPr/>
          <p:nvPr/>
        </p:nvGrpSpPr>
        <p:grpSpPr>
          <a:xfrm>
            <a:off x="303238" y="-13590"/>
            <a:ext cx="1069159" cy="6715127"/>
            <a:chOff x="0" y="1724025"/>
            <a:chExt cx="793750" cy="4991100"/>
          </a:xfrm>
        </p:grpSpPr>
        <p:pic>
          <p:nvPicPr>
            <p:cNvPr id="3077" name="Picture 2" descr="dorszyk_polarny_sajka"/>
            <p:cNvPicPr>
              <a:picLocks noChangeAspect="1" noChangeArrowheads="1"/>
            </p:cNvPicPr>
            <p:nvPr/>
          </p:nvPicPr>
          <p:blipFill>
            <a:blip r:embed="rId3" cstate="print">
              <a:clrChange>
                <a:clrFrom>
                  <a:srgbClr val="FFFFFF"/>
                </a:clrFrom>
                <a:clrTo>
                  <a:srgbClr val="FFFFFF">
                    <a:alpha val="0"/>
                  </a:srgbClr>
                </a:clrTo>
              </a:clrChange>
            </a:blip>
            <a:srcRect b="5330"/>
            <a:stretch>
              <a:fillRect/>
            </a:stretch>
          </p:blipFill>
          <p:spPr bwMode="auto">
            <a:xfrm>
              <a:off x="1588" y="1724025"/>
              <a:ext cx="792162" cy="647700"/>
            </a:xfrm>
            <a:prstGeom prst="rect">
              <a:avLst/>
            </a:prstGeom>
            <a:solidFill>
              <a:srgbClr val="000000"/>
            </a:solidFill>
            <a:ln w="19050">
              <a:solidFill>
                <a:srgbClr val="CC6600"/>
              </a:solidFill>
              <a:miter lim="800000"/>
              <a:headEnd/>
              <a:tailEnd/>
            </a:ln>
          </p:spPr>
        </p:pic>
        <p:pic>
          <p:nvPicPr>
            <p:cNvPr id="3078" name="Picture 3" descr="Lodde copy"/>
            <p:cNvPicPr>
              <a:picLocks noChangeAspect="1" noChangeArrowheads="1"/>
            </p:cNvPicPr>
            <p:nvPr/>
          </p:nvPicPr>
          <p:blipFill>
            <a:blip r:embed="rId4" cstate="print"/>
            <a:srcRect/>
            <a:stretch>
              <a:fillRect/>
            </a:stretch>
          </p:blipFill>
          <p:spPr bwMode="auto">
            <a:xfrm>
              <a:off x="1588" y="2371725"/>
              <a:ext cx="792162" cy="574675"/>
            </a:xfrm>
            <a:prstGeom prst="rect">
              <a:avLst/>
            </a:prstGeom>
            <a:solidFill>
              <a:srgbClr val="000000"/>
            </a:solidFill>
            <a:ln w="12700">
              <a:solidFill>
                <a:srgbClr val="CC6600"/>
              </a:solidFill>
              <a:miter lim="800000"/>
              <a:headEnd/>
              <a:tailEnd/>
            </a:ln>
          </p:spPr>
        </p:pic>
        <p:pic>
          <p:nvPicPr>
            <p:cNvPr id="3079" name="Picture 4" descr="m42"/>
            <p:cNvPicPr>
              <a:picLocks noChangeAspect="1" noChangeArrowheads="1"/>
            </p:cNvPicPr>
            <p:nvPr/>
          </p:nvPicPr>
          <p:blipFill>
            <a:blip r:embed="rId5" cstate="print"/>
            <a:srcRect/>
            <a:stretch>
              <a:fillRect/>
            </a:stretch>
          </p:blipFill>
          <p:spPr bwMode="auto">
            <a:xfrm>
              <a:off x="1588" y="4171950"/>
              <a:ext cx="792162" cy="649288"/>
            </a:xfrm>
            <a:prstGeom prst="rect">
              <a:avLst/>
            </a:prstGeom>
            <a:noFill/>
            <a:ln w="15875">
              <a:solidFill>
                <a:srgbClr val="CC6600"/>
              </a:solidFill>
              <a:miter lim="800000"/>
              <a:headEnd/>
              <a:tailEnd/>
            </a:ln>
          </p:spPr>
        </p:pic>
        <p:pic>
          <p:nvPicPr>
            <p:cNvPr id="3080" name="Picture 59" descr="onissimus form"/>
            <p:cNvPicPr>
              <a:picLocks noChangeAspect="1" noChangeArrowheads="1"/>
            </p:cNvPicPr>
            <p:nvPr/>
          </p:nvPicPr>
          <p:blipFill>
            <a:blip r:embed="rId6" cstate="print">
              <a:clrChange>
                <a:clrFrom>
                  <a:srgbClr val="DB4992"/>
                </a:clrFrom>
                <a:clrTo>
                  <a:srgbClr val="DB4992">
                    <a:alpha val="0"/>
                  </a:srgbClr>
                </a:clrTo>
              </a:clrChange>
            </a:blip>
            <a:srcRect/>
            <a:stretch>
              <a:fillRect/>
            </a:stretch>
          </p:blipFill>
          <p:spPr bwMode="auto">
            <a:xfrm>
              <a:off x="0" y="2947988"/>
              <a:ext cx="793750" cy="584200"/>
            </a:xfrm>
            <a:prstGeom prst="rect">
              <a:avLst/>
            </a:prstGeom>
            <a:noFill/>
            <a:ln w="15875">
              <a:solidFill>
                <a:srgbClr val="CC6600"/>
              </a:solidFill>
              <a:miter lim="800000"/>
              <a:headEnd/>
              <a:tailEnd/>
            </a:ln>
          </p:spPr>
        </p:pic>
        <p:pic>
          <p:nvPicPr>
            <p:cNvPr id="3081" name="Picture 60" descr="zoopl"/>
            <p:cNvPicPr>
              <a:picLocks noChangeAspect="1" noChangeArrowheads="1"/>
            </p:cNvPicPr>
            <p:nvPr/>
          </p:nvPicPr>
          <p:blipFill>
            <a:blip r:embed="rId7" cstate="print"/>
            <a:srcRect/>
            <a:stretch>
              <a:fillRect/>
            </a:stretch>
          </p:blipFill>
          <p:spPr bwMode="auto">
            <a:xfrm>
              <a:off x="1588" y="3524250"/>
              <a:ext cx="792162" cy="619125"/>
            </a:xfrm>
            <a:prstGeom prst="rect">
              <a:avLst/>
            </a:prstGeom>
            <a:noFill/>
            <a:ln w="15875">
              <a:solidFill>
                <a:srgbClr val="CC6600"/>
              </a:solidFill>
              <a:miter lim="800000"/>
              <a:headEnd/>
              <a:tailEnd/>
            </a:ln>
          </p:spPr>
        </p:pic>
        <p:pic>
          <p:nvPicPr>
            <p:cNvPr id="3082" name="Picture 61" descr="amphipods 020"/>
            <p:cNvPicPr>
              <a:picLocks noChangeAspect="1" noChangeArrowheads="1"/>
            </p:cNvPicPr>
            <p:nvPr/>
          </p:nvPicPr>
          <p:blipFill>
            <a:blip r:embed="rId8" cstate="print"/>
            <a:srcRect/>
            <a:stretch>
              <a:fillRect/>
            </a:stretch>
          </p:blipFill>
          <p:spPr bwMode="auto">
            <a:xfrm>
              <a:off x="0" y="4846638"/>
              <a:ext cx="793750" cy="595312"/>
            </a:xfrm>
            <a:prstGeom prst="rect">
              <a:avLst/>
            </a:prstGeom>
            <a:noFill/>
            <a:ln w="15875">
              <a:solidFill>
                <a:srgbClr val="CC6600"/>
              </a:solidFill>
              <a:miter lim="800000"/>
              <a:headEnd/>
              <a:tailEnd/>
            </a:ln>
          </p:spPr>
        </p:pic>
        <p:pic>
          <p:nvPicPr>
            <p:cNvPr id="3083" name="Picture 62" descr="Chyperboreus copy"/>
            <p:cNvPicPr>
              <a:picLocks noChangeAspect="1" noChangeArrowheads="1"/>
            </p:cNvPicPr>
            <p:nvPr/>
          </p:nvPicPr>
          <p:blipFill>
            <a:blip r:embed="rId9" cstate="print"/>
            <a:srcRect/>
            <a:stretch>
              <a:fillRect/>
            </a:stretch>
          </p:blipFill>
          <p:spPr bwMode="auto">
            <a:xfrm>
              <a:off x="1588" y="5473700"/>
              <a:ext cx="792162" cy="617538"/>
            </a:xfrm>
            <a:prstGeom prst="rect">
              <a:avLst/>
            </a:prstGeom>
            <a:solidFill>
              <a:srgbClr val="000000"/>
            </a:solidFill>
            <a:ln w="15875">
              <a:solidFill>
                <a:srgbClr val="CC6600"/>
              </a:solidFill>
              <a:miter lim="800000"/>
              <a:headEnd/>
              <a:tailEnd/>
            </a:ln>
          </p:spPr>
        </p:pic>
        <p:pic>
          <p:nvPicPr>
            <p:cNvPr id="3084" name="Picture 63" descr="ice algae new"/>
            <p:cNvPicPr preferRelativeResize="0">
              <a:picLocks noChangeArrowheads="1"/>
            </p:cNvPicPr>
            <p:nvPr/>
          </p:nvPicPr>
          <p:blipFill>
            <a:blip r:embed="rId10" cstate="print"/>
            <a:srcRect/>
            <a:stretch>
              <a:fillRect/>
            </a:stretch>
          </p:blipFill>
          <p:spPr bwMode="auto">
            <a:xfrm>
              <a:off x="1588" y="6138863"/>
              <a:ext cx="792162" cy="576262"/>
            </a:xfrm>
            <a:prstGeom prst="rect">
              <a:avLst/>
            </a:prstGeom>
            <a:noFill/>
            <a:ln w="15875">
              <a:solidFill>
                <a:srgbClr val="CC6600"/>
              </a:solidFill>
              <a:miter lim="800000"/>
              <a:headEnd/>
              <a:tailEnd/>
            </a:ln>
          </p:spPr>
        </p:pic>
      </p:grpSp>
      <p:pic>
        <p:nvPicPr>
          <p:cNvPr id="3085" name="Picture 3" descr="100_0088"/>
          <p:cNvPicPr>
            <a:picLocks noChangeAspect="1" noChangeArrowheads="1"/>
          </p:cNvPicPr>
          <p:nvPr/>
        </p:nvPicPr>
        <p:blipFill>
          <a:blip r:embed="rId11" cstate="print"/>
          <a:srcRect/>
          <a:stretch>
            <a:fillRect/>
          </a:stretch>
        </p:blipFill>
        <p:spPr bwMode="auto">
          <a:xfrm>
            <a:off x="5757393" y="4764629"/>
            <a:ext cx="1492876" cy="2210431"/>
          </a:xfrm>
          <a:prstGeom prst="rect">
            <a:avLst/>
          </a:prstGeom>
          <a:noFill/>
          <a:ln w="9525">
            <a:noFill/>
            <a:miter lim="800000"/>
            <a:headEnd/>
            <a:tailEnd/>
          </a:ln>
        </p:spPr>
      </p:pic>
      <p:pic>
        <p:nvPicPr>
          <p:cNvPr id="3086" name="Picture 3" descr="Jan Mayen"/>
          <p:cNvPicPr>
            <a:picLocks noChangeAspect="1" noChangeArrowheads="1"/>
          </p:cNvPicPr>
          <p:nvPr/>
        </p:nvPicPr>
        <p:blipFill>
          <a:blip r:embed="rId12" cstate="print"/>
          <a:srcRect/>
          <a:stretch>
            <a:fillRect/>
          </a:stretch>
        </p:blipFill>
        <p:spPr bwMode="auto">
          <a:xfrm>
            <a:off x="3351565" y="4764629"/>
            <a:ext cx="2324291" cy="1937581"/>
          </a:xfrm>
          <a:prstGeom prst="rect">
            <a:avLst/>
          </a:prstGeom>
          <a:noFill/>
          <a:ln w="9525">
            <a:noFill/>
            <a:miter lim="800000"/>
            <a:headEnd/>
            <a:tailEnd/>
          </a:ln>
        </p:spPr>
      </p:pic>
      <p:pic>
        <p:nvPicPr>
          <p:cNvPr id="3087" name="Picture 4" descr="student training"/>
          <p:cNvPicPr>
            <a:picLocks noChangeAspect="1" noChangeArrowheads="1"/>
          </p:cNvPicPr>
          <p:nvPr/>
        </p:nvPicPr>
        <p:blipFill>
          <a:blip r:embed="rId13" cstate="print"/>
          <a:srcRect/>
          <a:stretch>
            <a:fillRect/>
          </a:stretch>
        </p:blipFill>
        <p:spPr bwMode="auto">
          <a:xfrm>
            <a:off x="7331806" y="4764629"/>
            <a:ext cx="2633695" cy="2192763"/>
          </a:xfrm>
          <a:prstGeom prst="rect">
            <a:avLst/>
          </a:prstGeom>
          <a:noFill/>
          <a:ln w="9525">
            <a:noFill/>
            <a:miter lim="800000"/>
            <a:headEnd/>
            <a:tailEnd/>
          </a:ln>
        </p:spPr>
      </p:pic>
      <p:pic>
        <p:nvPicPr>
          <p:cNvPr id="2050" name="Picture 2" descr="C:\Users\anton\AppData\Local\Microsoft\Windows\Temporary Internet Files\Content.Outlook\9DQAT3KH\bilder-5981 (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12019" y="5400533"/>
            <a:ext cx="1774995" cy="1314611"/>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1601562" y="825635"/>
            <a:ext cx="5619249" cy="3827501"/>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nb-NO" sz="2400" dirty="0" smtClean="0">
                <a:solidFill>
                  <a:schemeClr val="accent5">
                    <a:lumMod val="75000"/>
                  </a:schemeClr>
                </a:solidFill>
                <a:latin typeface="Comic Sans MS" pitchFamily="66" charset="0"/>
              </a:rPr>
              <a:t>Aquaculture</a:t>
            </a:r>
            <a:endParaRPr lang="nb-NO" sz="2400" dirty="0">
              <a:solidFill>
                <a:schemeClr val="accent5">
                  <a:lumMod val="75000"/>
                </a:schemeClr>
              </a:solidFill>
              <a:latin typeface="Comic Sans MS" pitchFamily="66" charset="0"/>
            </a:endParaRPr>
          </a:p>
          <a:p>
            <a:pPr>
              <a:lnSpc>
                <a:spcPct val="150000"/>
              </a:lnSpc>
            </a:pPr>
            <a:r>
              <a:rPr lang="nb-NO" sz="2400" dirty="0" err="1" smtClean="0">
                <a:solidFill>
                  <a:schemeClr val="accent5">
                    <a:lumMod val="75000"/>
                  </a:schemeClr>
                </a:solidFill>
                <a:latin typeface="Comic Sans MS" pitchFamily="66" charset="0"/>
              </a:rPr>
              <a:t>Climate</a:t>
            </a:r>
            <a:r>
              <a:rPr lang="nb-NO" sz="2400" dirty="0" smtClean="0">
                <a:solidFill>
                  <a:schemeClr val="accent5">
                    <a:lumMod val="75000"/>
                  </a:schemeClr>
                </a:solidFill>
                <a:latin typeface="Comic Sans MS" pitchFamily="66" charset="0"/>
              </a:rPr>
              <a:t> and </a:t>
            </a:r>
            <a:r>
              <a:rPr lang="nb-NO" sz="2400" dirty="0" err="1" smtClean="0">
                <a:solidFill>
                  <a:schemeClr val="accent5">
                    <a:lumMod val="75000"/>
                  </a:schemeClr>
                </a:solidFill>
                <a:latin typeface="Comic Sans MS" pitchFamily="66" charset="0"/>
              </a:rPr>
              <a:t>ecosystems</a:t>
            </a:r>
            <a:r>
              <a:rPr lang="nb-NO" sz="2400" dirty="0" smtClean="0">
                <a:solidFill>
                  <a:schemeClr val="accent5">
                    <a:lumMod val="75000"/>
                  </a:schemeClr>
                </a:solidFill>
                <a:latin typeface="Comic Sans MS" pitchFamily="66" charset="0"/>
              </a:rPr>
              <a:t> </a:t>
            </a:r>
          </a:p>
          <a:p>
            <a:pPr>
              <a:lnSpc>
                <a:spcPct val="150000"/>
              </a:lnSpc>
            </a:pPr>
            <a:r>
              <a:rPr lang="nb-NO" sz="2400" dirty="0" err="1" smtClean="0">
                <a:solidFill>
                  <a:schemeClr val="accent5">
                    <a:lumMod val="75000"/>
                  </a:schemeClr>
                </a:solidFill>
                <a:latin typeface="Comic Sans MS" pitchFamily="66" charset="0"/>
              </a:rPr>
              <a:t>Biodiversity</a:t>
            </a:r>
            <a:r>
              <a:rPr lang="nb-NO" sz="2400" dirty="0" smtClean="0">
                <a:solidFill>
                  <a:schemeClr val="accent5">
                    <a:lumMod val="75000"/>
                  </a:schemeClr>
                </a:solidFill>
                <a:latin typeface="Comic Sans MS" pitchFamily="66" charset="0"/>
              </a:rPr>
              <a:t> </a:t>
            </a:r>
            <a:endParaRPr lang="nb-NO" sz="2400" dirty="0">
              <a:solidFill>
                <a:schemeClr val="accent5">
                  <a:lumMod val="75000"/>
                </a:schemeClr>
              </a:solidFill>
              <a:latin typeface="Comic Sans MS" pitchFamily="66" charset="0"/>
            </a:endParaRPr>
          </a:p>
          <a:p>
            <a:pPr>
              <a:lnSpc>
                <a:spcPct val="150000"/>
              </a:lnSpc>
            </a:pPr>
            <a:r>
              <a:rPr lang="nb-NO" sz="2400" dirty="0" err="1">
                <a:solidFill>
                  <a:schemeClr val="accent5">
                    <a:lumMod val="75000"/>
                  </a:schemeClr>
                </a:solidFill>
                <a:latin typeface="Comic Sans MS" pitchFamily="66" charset="0"/>
              </a:rPr>
              <a:t>Ecotoxicology</a:t>
            </a:r>
            <a:endParaRPr lang="nb-NO" sz="2400" dirty="0">
              <a:solidFill>
                <a:schemeClr val="accent5">
                  <a:lumMod val="75000"/>
                </a:schemeClr>
              </a:solidFill>
              <a:latin typeface="Comic Sans MS" pitchFamily="66" charset="0"/>
            </a:endParaRPr>
          </a:p>
          <a:p>
            <a:pPr>
              <a:lnSpc>
                <a:spcPct val="150000"/>
              </a:lnSpc>
            </a:pPr>
            <a:r>
              <a:rPr lang="nb-NO" sz="2400" dirty="0">
                <a:solidFill>
                  <a:schemeClr val="accent5">
                    <a:lumMod val="75000"/>
                  </a:schemeClr>
                </a:solidFill>
                <a:latin typeface="Comic Sans MS" pitchFamily="66" charset="0"/>
              </a:rPr>
              <a:t>Environment &amp; Petroleum</a:t>
            </a:r>
          </a:p>
          <a:p>
            <a:pPr>
              <a:lnSpc>
                <a:spcPct val="150000"/>
              </a:lnSpc>
            </a:pPr>
            <a:r>
              <a:rPr lang="nb-NO" sz="2400" dirty="0" err="1" smtClean="0">
                <a:solidFill>
                  <a:schemeClr val="accent5">
                    <a:lumMod val="75000"/>
                  </a:schemeClr>
                </a:solidFill>
                <a:latin typeface="Comic Sans MS" pitchFamily="66" charset="0"/>
              </a:rPr>
              <a:t>Physical</a:t>
            </a:r>
            <a:r>
              <a:rPr lang="nb-NO" sz="2400" dirty="0" smtClean="0">
                <a:solidFill>
                  <a:schemeClr val="accent5">
                    <a:lumMod val="75000"/>
                  </a:schemeClr>
                </a:solidFill>
                <a:latin typeface="Comic Sans MS" pitchFamily="66" charset="0"/>
              </a:rPr>
              <a:t> </a:t>
            </a:r>
            <a:r>
              <a:rPr lang="nb-NO" sz="2400" dirty="0" err="1" smtClean="0">
                <a:solidFill>
                  <a:schemeClr val="accent5">
                    <a:lumMod val="75000"/>
                  </a:schemeClr>
                </a:solidFill>
                <a:latin typeface="Comic Sans MS" pitchFamily="66" charset="0"/>
              </a:rPr>
              <a:t>oceanography</a:t>
            </a:r>
            <a:r>
              <a:rPr lang="nb-NO" sz="2400" dirty="0" smtClean="0">
                <a:solidFill>
                  <a:schemeClr val="accent5">
                    <a:lumMod val="75000"/>
                  </a:schemeClr>
                </a:solidFill>
                <a:latin typeface="Comic Sans MS" pitchFamily="66" charset="0"/>
              </a:rPr>
              <a:t> &amp; </a:t>
            </a:r>
            <a:r>
              <a:rPr lang="nb-NO" sz="2400" dirty="0" err="1">
                <a:solidFill>
                  <a:schemeClr val="accent5">
                    <a:lumMod val="75000"/>
                  </a:schemeClr>
                </a:solidFill>
                <a:latin typeface="Comic Sans MS" pitchFamily="66" charset="0"/>
              </a:rPr>
              <a:t>M</a:t>
            </a:r>
            <a:r>
              <a:rPr lang="nb-NO" sz="2400" dirty="0" err="1" smtClean="0">
                <a:solidFill>
                  <a:schemeClr val="accent5">
                    <a:lumMod val="75000"/>
                  </a:schemeClr>
                </a:solidFill>
                <a:latin typeface="Comic Sans MS" pitchFamily="66" charset="0"/>
              </a:rPr>
              <a:t>odeling</a:t>
            </a:r>
            <a:endParaRPr lang="nb-NO" sz="2400" dirty="0">
              <a:solidFill>
                <a:schemeClr val="accent5">
                  <a:lumMod val="75000"/>
                </a:schemeClr>
              </a:solidFill>
              <a:latin typeface="Comic Sans MS" pitchFamily="66" charset="0"/>
            </a:endParaRPr>
          </a:p>
          <a:p>
            <a:pPr>
              <a:lnSpc>
                <a:spcPct val="150000"/>
              </a:lnSpc>
            </a:pPr>
            <a:endParaRPr lang="nb-NO" sz="2900" dirty="0" smtClean="0">
              <a:latin typeface="Comic Sans MS" pitchFamily="66" charset="0"/>
            </a:endParaRPr>
          </a:p>
          <a:p>
            <a:endParaRPr lang="nb-NO" sz="2900" dirty="0" smtClean="0">
              <a:latin typeface="Comic Sans MS" pitchFamily="66" charset="0"/>
            </a:endParaRPr>
          </a:p>
          <a:p>
            <a:endParaRPr lang="en-US" sz="2900" dirty="0">
              <a:latin typeface="Comic Sans MS" pitchFamily="66" charset="0"/>
            </a:endParaRPr>
          </a:p>
        </p:txBody>
      </p:sp>
      <p:sp>
        <p:nvSpPr>
          <p:cNvPr id="20" name="Content Placeholder 2"/>
          <p:cNvSpPr txBox="1">
            <a:spLocks/>
          </p:cNvSpPr>
          <p:nvPr/>
        </p:nvSpPr>
        <p:spPr>
          <a:xfrm>
            <a:off x="6992604" y="815879"/>
            <a:ext cx="5619249" cy="3837257"/>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nb-NO" sz="2400" dirty="0" err="1" smtClean="0">
                <a:solidFill>
                  <a:schemeClr val="accent5">
                    <a:lumMod val="75000"/>
                  </a:schemeClr>
                </a:solidFill>
                <a:latin typeface="Comic Sans MS" pitchFamily="66" charset="0"/>
              </a:rPr>
              <a:t>Environmental</a:t>
            </a:r>
            <a:r>
              <a:rPr lang="nb-NO" sz="2400" dirty="0" smtClean="0">
                <a:solidFill>
                  <a:schemeClr val="accent5">
                    <a:lumMod val="75000"/>
                  </a:schemeClr>
                </a:solidFill>
                <a:latin typeface="Comic Sans MS" pitchFamily="66" charset="0"/>
              </a:rPr>
              <a:t> </a:t>
            </a:r>
            <a:r>
              <a:rPr lang="nb-NO" sz="2400" dirty="0" err="1" smtClean="0">
                <a:solidFill>
                  <a:schemeClr val="accent5">
                    <a:lumMod val="75000"/>
                  </a:schemeClr>
                </a:solidFill>
                <a:latin typeface="Comic Sans MS" pitchFamily="66" charset="0"/>
              </a:rPr>
              <a:t>monitoring</a:t>
            </a:r>
            <a:endParaRPr lang="nb-NO" sz="2400" dirty="0">
              <a:solidFill>
                <a:schemeClr val="accent5">
                  <a:lumMod val="75000"/>
                </a:schemeClr>
              </a:solidFill>
              <a:latin typeface="Comic Sans MS" pitchFamily="66" charset="0"/>
            </a:endParaRPr>
          </a:p>
          <a:p>
            <a:pPr>
              <a:lnSpc>
                <a:spcPct val="150000"/>
              </a:lnSpc>
            </a:pPr>
            <a:r>
              <a:rPr lang="nb-NO" sz="2400" dirty="0" err="1" smtClean="0">
                <a:solidFill>
                  <a:schemeClr val="accent5">
                    <a:lumMod val="75000"/>
                  </a:schemeClr>
                </a:solidFill>
                <a:latin typeface="Comic Sans MS" pitchFamily="66" charset="0"/>
              </a:rPr>
              <a:t>Impact</a:t>
            </a:r>
            <a:r>
              <a:rPr lang="nb-NO" sz="2400" dirty="0" smtClean="0">
                <a:solidFill>
                  <a:schemeClr val="accent5">
                    <a:lumMod val="75000"/>
                  </a:schemeClr>
                </a:solidFill>
                <a:latin typeface="Comic Sans MS" pitchFamily="66" charset="0"/>
              </a:rPr>
              <a:t> &amp; risk </a:t>
            </a:r>
            <a:r>
              <a:rPr lang="nb-NO" sz="2400" dirty="0" err="1" smtClean="0">
                <a:solidFill>
                  <a:schemeClr val="accent5">
                    <a:lumMod val="75000"/>
                  </a:schemeClr>
                </a:solidFill>
                <a:latin typeface="Comic Sans MS" pitchFamily="66" charset="0"/>
              </a:rPr>
              <a:t>assessments</a:t>
            </a:r>
            <a:endParaRPr lang="nb-NO" sz="2400" dirty="0" smtClean="0">
              <a:solidFill>
                <a:schemeClr val="accent5">
                  <a:lumMod val="75000"/>
                </a:schemeClr>
              </a:solidFill>
              <a:latin typeface="Comic Sans MS" pitchFamily="66" charset="0"/>
            </a:endParaRPr>
          </a:p>
          <a:p>
            <a:pPr>
              <a:lnSpc>
                <a:spcPct val="150000"/>
              </a:lnSpc>
            </a:pPr>
            <a:r>
              <a:rPr lang="nb-NO" sz="2400" dirty="0" err="1" smtClean="0">
                <a:solidFill>
                  <a:schemeClr val="accent5">
                    <a:lumMod val="75000"/>
                  </a:schemeClr>
                </a:solidFill>
                <a:latin typeface="Comic Sans MS" pitchFamily="66" charset="0"/>
              </a:rPr>
              <a:t>Emergency</a:t>
            </a:r>
            <a:r>
              <a:rPr lang="nb-NO" sz="2400" dirty="0" smtClean="0">
                <a:solidFill>
                  <a:schemeClr val="accent5">
                    <a:lumMod val="75000"/>
                  </a:schemeClr>
                </a:solidFill>
                <a:latin typeface="Comic Sans MS" pitchFamily="66" charset="0"/>
              </a:rPr>
              <a:t> </a:t>
            </a:r>
            <a:r>
              <a:rPr lang="nb-NO" sz="2400" dirty="0" err="1" smtClean="0">
                <a:solidFill>
                  <a:schemeClr val="accent5">
                    <a:lumMod val="75000"/>
                  </a:schemeClr>
                </a:solidFill>
                <a:latin typeface="Comic Sans MS" pitchFamily="66" charset="0"/>
              </a:rPr>
              <a:t>preparedness</a:t>
            </a:r>
            <a:r>
              <a:rPr lang="nb-NO" sz="2400" dirty="0" smtClean="0">
                <a:solidFill>
                  <a:schemeClr val="accent5">
                    <a:lumMod val="75000"/>
                  </a:schemeClr>
                </a:solidFill>
                <a:latin typeface="Comic Sans MS" pitchFamily="66" charset="0"/>
              </a:rPr>
              <a:t> </a:t>
            </a:r>
            <a:endParaRPr lang="nb-NO" sz="2400" dirty="0">
              <a:solidFill>
                <a:schemeClr val="accent5">
                  <a:lumMod val="75000"/>
                </a:schemeClr>
              </a:solidFill>
              <a:latin typeface="Comic Sans MS" pitchFamily="66" charset="0"/>
            </a:endParaRPr>
          </a:p>
          <a:p>
            <a:pPr>
              <a:lnSpc>
                <a:spcPct val="150000"/>
              </a:lnSpc>
            </a:pPr>
            <a:r>
              <a:rPr lang="nb-NO" sz="2400" dirty="0" err="1" smtClean="0">
                <a:solidFill>
                  <a:schemeClr val="accent5">
                    <a:lumMod val="75000"/>
                  </a:schemeClr>
                </a:solidFill>
                <a:latin typeface="Comic Sans MS" pitchFamily="66" charset="0"/>
              </a:rPr>
              <a:t>Decision</a:t>
            </a:r>
            <a:r>
              <a:rPr lang="nb-NO" sz="2400" dirty="0" smtClean="0">
                <a:solidFill>
                  <a:schemeClr val="accent5">
                    <a:lumMod val="75000"/>
                  </a:schemeClr>
                </a:solidFill>
                <a:latin typeface="Comic Sans MS" pitchFamily="66" charset="0"/>
              </a:rPr>
              <a:t> support services</a:t>
            </a:r>
            <a:endParaRPr lang="nb-NO" sz="2400" dirty="0">
              <a:solidFill>
                <a:schemeClr val="accent5">
                  <a:lumMod val="75000"/>
                </a:schemeClr>
              </a:solidFill>
              <a:latin typeface="Comic Sans MS" pitchFamily="66" charset="0"/>
            </a:endParaRPr>
          </a:p>
          <a:p>
            <a:pPr>
              <a:lnSpc>
                <a:spcPct val="150000"/>
              </a:lnSpc>
            </a:pPr>
            <a:r>
              <a:rPr lang="nb-NO" sz="2400" dirty="0" err="1" smtClean="0">
                <a:solidFill>
                  <a:schemeClr val="accent5">
                    <a:lumMod val="75000"/>
                  </a:schemeClr>
                </a:solidFill>
                <a:latin typeface="Comic Sans MS" pitchFamily="66" charset="0"/>
              </a:rPr>
              <a:t>Aquaculture</a:t>
            </a:r>
            <a:r>
              <a:rPr lang="nb-NO" sz="2400" dirty="0" smtClean="0">
                <a:solidFill>
                  <a:schemeClr val="accent5">
                    <a:lumMod val="75000"/>
                  </a:schemeClr>
                </a:solidFill>
                <a:latin typeface="Comic Sans MS" pitchFamily="66" charset="0"/>
              </a:rPr>
              <a:t> design &amp; management</a:t>
            </a:r>
            <a:endParaRPr lang="nb-NO" sz="2400" dirty="0">
              <a:solidFill>
                <a:schemeClr val="accent5">
                  <a:lumMod val="75000"/>
                </a:schemeClr>
              </a:solidFill>
              <a:latin typeface="Comic Sans MS" pitchFamily="66" charset="0"/>
            </a:endParaRPr>
          </a:p>
          <a:p>
            <a:pPr>
              <a:lnSpc>
                <a:spcPct val="150000"/>
              </a:lnSpc>
            </a:pPr>
            <a:r>
              <a:rPr lang="nb-NO" sz="2400" dirty="0" smtClean="0">
                <a:solidFill>
                  <a:schemeClr val="accent5">
                    <a:lumMod val="75000"/>
                  </a:schemeClr>
                </a:solidFill>
                <a:latin typeface="Comic Sans MS" pitchFamily="66" charset="0"/>
              </a:rPr>
              <a:t>Accredited technical services</a:t>
            </a:r>
            <a:endParaRPr lang="nb-NO" sz="2400" dirty="0">
              <a:solidFill>
                <a:schemeClr val="accent5">
                  <a:lumMod val="75000"/>
                </a:schemeClr>
              </a:solidFill>
              <a:latin typeface="Comic Sans MS" pitchFamily="66" charset="0"/>
            </a:endParaRPr>
          </a:p>
        </p:txBody>
      </p:sp>
    </p:spTree>
    <p:extLst>
      <p:ext uri="{BB962C8B-B14F-4D97-AF65-F5344CB8AC3E}">
        <p14:creationId xmlns:p14="http://schemas.microsoft.com/office/powerpoint/2010/main" val="169517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SYMBIOS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2400" b="1" dirty="0" smtClean="0">
            <a:solidFill>
              <a:schemeClr val="bg1"/>
            </a:solidFill>
            <a:effectLst>
              <a:outerShdw blurRad="38100" dist="38100" dir="2700000" algn="tl">
                <a:srgbClr val="000000">
                  <a:alpha val="43137"/>
                </a:srgbClr>
              </a:outerShdw>
            </a:effectLst>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YMBIOS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2400" b="1" dirty="0" smtClean="0">
            <a:solidFill>
              <a:schemeClr val="bg1"/>
            </a:solidFill>
            <a:effectLst>
              <a:outerShdw blurRad="38100" dist="38100" dir="2700000" algn="tl">
                <a:srgbClr val="000000">
                  <a:alpha val="43137"/>
                </a:srgbClr>
              </a:outerShdw>
            </a:effectLst>
          </a:defRPr>
        </a:defPPr>
      </a:lstStyle>
    </a:txDef>
  </a:objectDefaults>
  <a:extraClrSchemeLst/>
</a:theme>
</file>

<file path=ppt/theme/theme4.xml><?xml version="1.0" encoding="utf-8"?>
<a:theme xmlns:a="http://schemas.openxmlformats.org/drawingml/2006/main" name="3_SYMBIOS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2400" b="1" dirty="0" smtClean="0">
            <a:solidFill>
              <a:schemeClr val="bg1"/>
            </a:solidFill>
            <a:effectLst>
              <a:outerShdw blurRad="38100" dist="38100" dir="2700000" algn="tl">
                <a:srgbClr val="000000">
                  <a:alpha val="43137"/>
                </a:srgbClr>
              </a:outerShdw>
            </a:effectLs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kvaplan_tema-2016.pptx [Read-Only]" id="{02A826D7-D076-4A5E-8E62-2BA09C990439}" vid="{6030C1C8-6CB7-4C0B-804D-497B19623C1C}"/>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14318</TotalTime>
  <Words>1878</Words>
  <Application>Microsoft Office PowerPoint</Application>
  <PresentationFormat>Widescreen</PresentationFormat>
  <Paragraphs>324</Paragraphs>
  <Slides>27</Slides>
  <Notes>25</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MS PGothic</vt:lpstr>
      <vt:lpstr>MS PGothic</vt:lpstr>
      <vt:lpstr>PMingLiU</vt:lpstr>
      <vt:lpstr>Arial</vt:lpstr>
      <vt:lpstr>Calibri</vt:lpstr>
      <vt:lpstr>Comic Sans MS</vt:lpstr>
      <vt:lpstr>Panton</vt:lpstr>
      <vt:lpstr>Panton Light</vt:lpstr>
      <vt:lpstr>Panton Light</vt:lpstr>
      <vt:lpstr>Panton SemiBold</vt:lpstr>
      <vt:lpstr>Panton Thin</vt:lpstr>
      <vt:lpstr>Times New Roman</vt:lpstr>
      <vt:lpstr>Verdana</vt:lpstr>
      <vt:lpstr>Wingdings</vt:lpstr>
      <vt:lpstr>1_SYMBIOSES</vt:lpstr>
      <vt:lpstr>Custom Design</vt:lpstr>
      <vt:lpstr>2_SYMBIOSES</vt:lpstr>
      <vt:lpstr>3_SYMBIOSES</vt:lpstr>
      <vt:lpstr>Office Theme</vt:lpstr>
      <vt:lpstr>2_Office Theme</vt:lpstr>
      <vt:lpstr>PowerPoint Presentation</vt:lpstr>
      <vt:lpstr>The Arctic – physical environment</vt:lpstr>
      <vt:lpstr>The Arctic – biological environment</vt:lpstr>
      <vt:lpstr>Robust or vulnerable?</vt:lpstr>
      <vt:lpstr>The Arctic at risk</vt:lpstr>
      <vt:lpstr>PowerPoint Presentation</vt:lpstr>
      <vt:lpstr>The DEB Ecosystem</vt:lpstr>
      <vt:lpstr>PowerPoint Presentation</vt:lpstr>
      <vt:lpstr>Connecting research to advisory services</vt:lpstr>
      <vt:lpstr>Models support decision – making</vt:lpstr>
      <vt:lpstr>Aquaculture  Norway`s second biggest export trade</vt:lpstr>
      <vt:lpstr>PowerPoint Presentation</vt:lpstr>
      <vt:lpstr>PowerPoint Presentation</vt:lpstr>
      <vt:lpstr>PowerPoint Presentation</vt:lpstr>
      <vt:lpstr>PowerPoint Presentation</vt:lpstr>
      <vt:lpstr>SYMBIOSES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vector>
  </TitlesOfParts>
  <Company>Akvaplan-niva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 Bluhm</dc:creator>
  <cp:lastModifiedBy>Starrlight Augustine</cp:lastModifiedBy>
  <cp:revision>987</cp:revision>
  <cp:lastPrinted>2017-01-06T11:29:08Z</cp:lastPrinted>
  <dcterms:created xsi:type="dcterms:W3CDTF">2012-03-15T11:02:04Z</dcterms:created>
  <dcterms:modified xsi:type="dcterms:W3CDTF">2017-05-30T11:37:58Z</dcterms:modified>
</cp:coreProperties>
</file>